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3" r:id="rId6"/>
    <p:sldId id="267" r:id="rId7"/>
    <p:sldId id="260" r:id="rId8"/>
    <p:sldId id="262" r:id="rId9"/>
    <p:sldId id="259" r:id="rId10"/>
    <p:sldId id="266" r:id="rId11"/>
    <p:sldId id="261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4623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4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1628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223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17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922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967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30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6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77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8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9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84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187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118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2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CB4635-A325-4231-9510-70EDC65C6B9A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57DCB9A-B5E8-447B-AAE4-4390B136F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45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285127-93D8-4438-A066-FBFD0FD16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1387967" y="594253"/>
            <a:ext cx="7374745" cy="1940587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Город в дни войны</a:t>
            </a:r>
            <a:b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сталинск</a:t>
            </a:r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- </a:t>
            </a:r>
            <a:r>
              <a:rPr lang="ru-RU" sz="4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новокузнецк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7AE1A8-3E72-4734-8935-7B890D77E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7680315" y="2865390"/>
            <a:ext cx="3423546" cy="1392421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Порываева Вера Викторовна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Педагог дополнительного образования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МБУ ДО «Станция юных натуралистов»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Город  Новокузнецк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ru-RU" sz="1200" dirty="0"/>
              <a:t>Кемеровская область - Кузбасс</a:t>
            </a:r>
          </a:p>
        </p:txBody>
      </p:sp>
    </p:spTree>
    <p:extLst>
      <p:ext uri="{BB962C8B-B14F-4D97-AF65-F5344CB8AC3E}">
        <p14:creationId xmlns:p14="http://schemas.microsoft.com/office/powerpoint/2010/main" val="302211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ripple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Великая Отечественная Война">
            <a:extLst>
              <a:ext uri="{FF2B5EF4-FFF2-40B4-BE49-F238E27FC236}">
                <a16:creationId xmlns:a16="http://schemas.microsoft.com/office/drawing/2014/main" id="{100D043F-02DC-4595-81AC-1F36F4A53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665" y="153355"/>
            <a:ext cx="4277513" cy="3096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218EC5BE-AF00-4AC8-BE38-15F5DE991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8213" y="3379339"/>
            <a:ext cx="4639306" cy="3096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C58B64-5CBC-4800-B279-0E56DAC6771A}"/>
              </a:ext>
            </a:extLst>
          </p:cNvPr>
          <p:cNvSpPr txBox="1"/>
          <p:nvPr/>
        </p:nvSpPr>
        <p:spPr>
          <a:xfrm>
            <a:off x="6233020" y="604007"/>
            <a:ext cx="527667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515756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22 июня 1941 года репродукторы разнесли на площадью страшное известие о начале войны. </a:t>
            </a:r>
          </a:p>
          <a:p>
            <a:pPr algn="ctr"/>
            <a:r>
              <a:rPr lang="ru-RU" dirty="0">
                <a:solidFill>
                  <a:srgbClr val="515756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Отсюда провожали добровольцев на фронт. </a:t>
            </a:r>
          </a:p>
          <a:p>
            <a:pPr algn="ctr"/>
            <a:r>
              <a:rPr lang="ru-RU" dirty="0">
                <a:solidFill>
                  <a:srgbClr val="515756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Главная площадь связала дни трудовых побед первых пятилеток </a:t>
            </a:r>
          </a:p>
          <a:p>
            <a:pPr algn="ctr"/>
            <a:r>
              <a:rPr lang="ru-RU" dirty="0">
                <a:solidFill>
                  <a:srgbClr val="515756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 </a:t>
            </a:r>
          </a:p>
          <a:p>
            <a:pPr algn="ctr"/>
            <a:r>
              <a:rPr lang="ru-RU" dirty="0">
                <a:solidFill>
                  <a:srgbClr val="515756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майский салют сорок пятого года, </a:t>
            </a:r>
          </a:p>
          <a:p>
            <a:pPr algn="ctr"/>
            <a:r>
              <a:rPr lang="ru-RU" dirty="0">
                <a:solidFill>
                  <a:srgbClr val="515756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память о героях фронта и тружениках тыла.</a:t>
            </a:r>
            <a:r>
              <a:rPr lang="ru-RU" dirty="0"/>
              <a:t> </a:t>
            </a:r>
          </a:p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rgbClr val="515756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Перед мемориалом горит вечный огонь, обрамлённый чугунными плитами с надписью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«1418 дней». </a:t>
            </a:r>
          </a:p>
          <a:p>
            <a:pPr algn="ctr"/>
            <a:r>
              <a:rPr lang="ru-RU" dirty="0">
                <a:solidFill>
                  <a:srgbClr val="515756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Столько дней и ночей продолжалась самая жестокая и кровопролитная </a:t>
            </a:r>
          </a:p>
          <a:p>
            <a:pPr algn="ctr"/>
            <a:r>
              <a:rPr lang="ru-RU" dirty="0">
                <a:solidFill>
                  <a:srgbClr val="515756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Великая Отечественная война. </a:t>
            </a:r>
          </a:p>
          <a:p>
            <a:pPr algn="ctr"/>
            <a:r>
              <a:rPr lang="ru-RU" dirty="0">
                <a:solidFill>
                  <a:srgbClr val="515756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Этот вечный огонь, второй в Новокузнецке, зажжен от одиннадцатой мартеновской печи, выдавшей в 1941 году первую броневую сталь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B92DFC-D527-450F-82AC-EA00258233F5}"/>
              </a:ext>
            </a:extLst>
          </p:cNvPr>
          <p:cNvSpPr txBox="1"/>
          <p:nvPr/>
        </p:nvSpPr>
        <p:spPr>
          <a:xfrm>
            <a:off x="7491369" y="153356"/>
            <a:ext cx="33807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Побед</a:t>
            </a:r>
            <a:r>
              <a:rPr lang="ru-RU" sz="2400" b="0" i="0" dirty="0">
                <a:solidFill>
                  <a:srgbClr val="515756"/>
                </a:solidFill>
                <a:effectLst/>
                <a:latin typeface="Lucida Grande"/>
              </a:rPr>
              <a:t> 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95178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2000">
        <p15:prstTrans prst="airplane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A2D916D-738A-47EC-B654-AD79F4201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300295"/>
            <a:ext cx="5108896" cy="3831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8CFDCBA-073A-47F3-87C5-2F0D402C7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382" y="133031"/>
            <a:ext cx="5429948" cy="4072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8735FE-1445-4DCA-85E8-F27A171E47B8}"/>
              </a:ext>
            </a:extLst>
          </p:cNvPr>
          <p:cNvSpPr txBox="1"/>
          <p:nvPr/>
        </p:nvSpPr>
        <p:spPr>
          <a:xfrm>
            <a:off x="5629012" y="226503"/>
            <a:ext cx="51088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0" i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емориальный ансамбль </a:t>
            </a:r>
          </a:p>
          <a:p>
            <a:pPr algn="ctr"/>
            <a:r>
              <a:rPr lang="ru-RU" b="0" i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честь воинов - </a:t>
            </a:r>
            <a:r>
              <a:rPr lang="ru-RU" b="0" i="0" dirty="0" err="1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новокузнечан</a:t>
            </a:r>
            <a:r>
              <a:rPr lang="ru-RU" b="0" i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b="0" i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погибших в годы Великой Отечественной войны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3B50C0-E70B-4C04-9F12-2C218D95BBFF}"/>
              </a:ext>
            </a:extLst>
          </p:cNvPr>
          <p:cNvSpPr txBox="1"/>
          <p:nvPr/>
        </p:nvSpPr>
        <p:spPr>
          <a:xfrm>
            <a:off x="-17091" y="4298965"/>
            <a:ext cx="6113091" cy="1200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благодарность ветеранам </a:t>
            </a:r>
          </a:p>
          <a:p>
            <a:pPr algn="ctr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их безмерный подвиг во имя своей страны! </a:t>
            </a:r>
          </a:p>
          <a:p>
            <a:pPr algn="ctr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сколько бы ни миновало лет с тех пор, как отгремели бои, ваш воинский подвиг навсегда останется в памяти людей.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178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0">
        <p15:prstTrans prst="airplane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>
            <a:extLst>
              <a:ext uri="{FF2B5EF4-FFF2-40B4-BE49-F238E27FC236}">
                <a16:creationId xmlns:a16="http://schemas.microsoft.com/office/drawing/2014/main" id="{A935FAE6-6924-4B3F-84DC-BBE9682EE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675" y="1233894"/>
            <a:ext cx="5585770" cy="28561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F62C8CC2-2FF1-412E-B24D-213F1D3F3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333" y="397995"/>
            <a:ext cx="5524667" cy="30310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B8460080-C9FD-44E8-8052-78976F413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1589" y="3481741"/>
            <a:ext cx="6216242" cy="23962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705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9A0D36B-BD1C-4584-ADBB-EE8EE3A9CCDD}"/>
              </a:ext>
            </a:extLst>
          </p:cNvPr>
          <p:cNvSpPr txBox="1"/>
          <p:nvPr/>
        </p:nvSpPr>
        <p:spPr>
          <a:xfrm>
            <a:off x="7902429" y="1308683"/>
            <a:ext cx="3707934" cy="3531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Трепетало зарево пожаров,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сквозь дрёму, в холоде ночей,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Видел я кузнецких сталеваров,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Освещенных заревом печей.</a:t>
            </a:r>
            <a:endParaRPr lang="ru-RU" b="1" i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неслись на запад смерчи стали!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уже Берлин в тревоге стыл.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земляки нам помогали,</a:t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Фронту помогал сибирский тыл!</a:t>
            </a:r>
            <a:endParaRPr lang="ru-RU" b="1" i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b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Небогатов</a:t>
            </a:r>
            <a:endParaRPr lang="ru-RU" b="1" i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3" name="Picture 9">
            <a:extLst>
              <a:ext uri="{FF2B5EF4-FFF2-40B4-BE49-F238E27FC236}">
                <a16:creationId xmlns:a16="http://schemas.microsoft.com/office/drawing/2014/main" id="{A83F8FD2-92CA-4CD4-9925-41A63E76C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79" y="1079571"/>
            <a:ext cx="7320792" cy="3238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478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0">
        <p15:prstTrans prst="airplane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E6593F-8B3E-4470-A556-661B3BFDE122}"/>
              </a:ext>
            </a:extLst>
          </p:cNvPr>
          <p:cNvSpPr txBox="1"/>
          <p:nvPr/>
        </p:nvSpPr>
        <p:spPr>
          <a:xfrm>
            <a:off x="268448" y="1266738"/>
            <a:ext cx="395960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Из </a:t>
            </a:r>
            <a:r>
              <a:rPr lang="ru-RU" sz="20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Сталинска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на поля сражений ушли 64 тысячи  наших земляков, </a:t>
            </a:r>
          </a:p>
          <a:p>
            <a:pPr algn="ctr"/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доблестно сражались на фронтах Великой Отечественной. </a:t>
            </a:r>
          </a:p>
          <a:p>
            <a:pPr algn="ctr"/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более 14 тысяч из них погибли смертью храбрых. </a:t>
            </a:r>
          </a:p>
          <a:p>
            <a:pPr algn="ctr"/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воевал не только на фронте. Он воевал и углём, и металлом.</a:t>
            </a:r>
          </a:p>
          <a:p>
            <a:pPr algn="ctr"/>
            <a:endParaRPr lang="ru-RU" sz="20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8F0D9BC-DCA3-4006-9B94-0FB0FCF12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0241" y="325074"/>
            <a:ext cx="6606155" cy="4963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730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0">
        <p15:prstTrans prst="airplane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8A8475-10F7-44BD-B0F8-C4D46C564E83}"/>
              </a:ext>
            </a:extLst>
          </p:cNvPr>
          <p:cNvSpPr txBox="1"/>
          <p:nvPr/>
        </p:nvSpPr>
        <p:spPr>
          <a:xfrm>
            <a:off x="5738070" y="360728"/>
            <a:ext cx="59981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мужчин ушли на фронт, поэтому их место на производстве занимают старики, женщины, дети.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цехах КМК трудятся 25000 мальчиков и девочек.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и подростки выполняют даже самую опасную, тяжелую работу, которая требует отдачи за пределами возможностей человека.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79811A-5FFE-4A44-8EF4-9D10912E2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2385" y="2342640"/>
            <a:ext cx="5396917" cy="3701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7E0CC89-E26B-464F-ABF6-FFA19013B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802" y="360728"/>
            <a:ext cx="4848838" cy="42669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61861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airplane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2493DBEE-AF28-47EC-9069-09CF24753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39" y="573006"/>
            <a:ext cx="7670644" cy="4779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3369BA-D3F8-46D0-A2F8-189843154C5E}"/>
              </a:ext>
            </a:extLst>
          </p:cNvPr>
          <p:cNvSpPr txBox="1"/>
          <p:nvPr/>
        </p:nvSpPr>
        <p:spPr>
          <a:xfrm>
            <a:off x="8212822" y="1199626"/>
            <a:ext cx="316265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Наши шахтеры добывали уголь и за себя, </a:t>
            </a:r>
          </a:p>
          <a:p>
            <a:pPr algn="ctr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за оккупированный Донбасс. </a:t>
            </a:r>
          </a:p>
          <a:p>
            <a:pPr algn="ctr"/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Десятки женщин-домохозяек брали на себя обязательства заменить отцов, мужей, братьев, уходящих на фронт, овладеть техникой, выполнять и перевыполнять нормы выработки. 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976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5000">
        <p15:prstTrans prst="airplane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6B912D-463F-4A75-A201-6128643239AE}"/>
              </a:ext>
            </a:extLst>
          </p:cNvPr>
          <p:cNvSpPr txBox="1"/>
          <p:nvPr/>
        </p:nvSpPr>
        <p:spPr>
          <a:xfrm>
            <a:off x="6862195" y="1493240"/>
            <a:ext cx="442938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 первых дней войны стали приходить в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Сталинск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госпитальные поезда с тяжелоранеными солдатами.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 четыре года войны были приняты десятки военно-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санитаpных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поездов.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городе Новокузнецке /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Сталинске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/ дислоцировались  11 госпиталей. </a:t>
            </a:r>
            <a:endParaRPr lang="ru-RU" dirty="0"/>
          </a:p>
        </p:txBody>
      </p:sp>
      <p:pic>
        <p:nvPicPr>
          <p:cNvPr id="2" name="Picture 2" descr="Почему кузбасские эвакогоспитали были секретными">
            <a:extLst>
              <a:ext uri="{FF2B5EF4-FFF2-40B4-BE49-F238E27FC236}">
                <a16:creationId xmlns:a16="http://schemas.microsoft.com/office/drawing/2014/main" id="{C7EC31C9-A13B-4F27-8531-6FFC8A64C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75" y="577618"/>
            <a:ext cx="6093832" cy="4564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503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airplan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5A2EC92-5F3E-4934-93E4-F3E470DD6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413" y="568760"/>
            <a:ext cx="6520459" cy="45243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29F5CD-59E7-48BE-BCCD-02847B52BCF3}"/>
              </a:ext>
            </a:extLst>
          </p:cNvPr>
          <p:cNvSpPr txBox="1"/>
          <p:nvPr/>
        </p:nvSpPr>
        <p:spPr>
          <a:xfrm>
            <a:off x="7071919" y="568760"/>
            <a:ext cx="451327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 (в годы войны —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— город, где ковалось оружие Победы.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 выпуску военной продукции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Кузнецкий металлургический комбинат приступил уже 23 июня 1941 года,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следующий день после нападения гитлеровской Германии на Советский Союз.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Выпущенная в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Сталинске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броня защищала каждый второй танк Красной Армии,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половина боевых самолетов СССР оснащена деталями из кузнецкого металла.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пришлась восьмая часть произведенного в Союзе самого ходового автоматического оружия.</a:t>
            </a:r>
          </a:p>
          <a:p>
            <a:pPr algn="ctr"/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515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0">
        <p15:prstTrans prst="airplane"/>
      </p:transition>
    </mc:Choice>
    <mc:Fallback xmlns=""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D6D3A784-D90A-4C16-A525-E8B85432D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283" y="554356"/>
            <a:ext cx="7628483" cy="4546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426610-4EB3-4154-BC66-11806C2B9FF5}"/>
              </a:ext>
            </a:extLst>
          </p:cNvPr>
          <p:cNvSpPr txBox="1"/>
          <p:nvPr/>
        </p:nvSpPr>
        <p:spPr>
          <a:xfrm>
            <a:off x="8179266" y="956344"/>
            <a:ext cx="340593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«Летающие танки» -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самолеты ИЛ-2 и ИЛ-10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несли броню, изготовленную в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Сталинске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Стальные листы защищали моторный отсек.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Еще одна бронированная деталь – спинка сиденья пилота.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Ее очертания повторяли силуэт человека.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это сходство в просторечье деталь называлась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«стальной мужик».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29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2000">
        <p15:prstTrans prst="airplane"/>
      </p:transition>
    </mc:Choice>
    <mc:Fallback xmlns="">
      <p:transition spd="slow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B2DDD6-59E1-44A7-9AD2-087F3A9001E6}"/>
              </a:ext>
            </a:extLst>
          </p:cNvPr>
          <p:cNvSpPr txBox="1"/>
          <p:nvPr/>
        </p:nvSpPr>
        <p:spPr>
          <a:xfrm>
            <a:off x="7071919" y="511728"/>
            <a:ext cx="456361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Кузнецкий металлургический комбинат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награждён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тремя орденами: Ленина,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Трудового Красного Знамени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орденом Кутузова I степени.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ряду – боевая награда.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Кутузова на фронте награждали только высших офицеров и выдающихся полководцев за проведение крупных военных операций.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Советском союзе лишь два трудовых предприятия удостоены такой чести: </a:t>
            </a:r>
          </a:p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КМК и Челябинский тракторный завод, выпускавший танки, одетые в нашу броню.</a:t>
            </a:r>
          </a:p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2180562-87C5-4A9B-9405-62F2E8BDB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53" y="326034"/>
            <a:ext cx="6478748" cy="48590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856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2000">
        <p15:prstTrans prst="airplane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330</TotalTime>
  <Words>585</Words>
  <Application>Microsoft Office PowerPoint</Application>
  <PresentationFormat>Широкоэкранный</PresentationFormat>
  <Paragraphs>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Impact</vt:lpstr>
      <vt:lpstr>Lucida Grande</vt:lpstr>
      <vt:lpstr>Times New Roman</vt:lpstr>
      <vt:lpstr>Главное мероприятие</vt:lpstr>
      <vt:lpstr>Город в дни войны сталинск - новокузнецк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в дни войны.</dc:title>
  <dc:creator>алинка порываева</dc:creator>
  <cp:lastModifiedBy>алинка порываева</cp:lastModifiedBy>
  <cp:revision>8</cp:revision>
  <dcterms:created xsi:type="dcterms:W3CDTF">2020-04-23T12:10:56Z</dcterms:created>
  <dcterms:modified xsi:type="dcterms:W3CDTF">2020-04-24T08:07:19Z</dcterms:modified>
</cp:coreProperties>
</file>