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63" r:id="rId3"/>
    <p:sldId id="258" r:id="rId4"/>
    <p:sldId id="259" r:id="rId5"/>
    <p:sldId id="261" r:id="rId6"/>
    <p:sldId id="262" r:id="rId7"/>
    <p:sldId id="264" r:id="rId8"/>
    <p:sldId id="267" r:id="rId9"/>
    <p:sldId id="282" r:id="rId10"/>
    <p:sldId id="268" r:id="rId11"/>
    <p:sldId id="269" r:id="rId12"/>
    <p:sldId id="265" r:id="rId13"/>
    <p:sldId id="270" r:id="rId14"/>
    <p:sldId id="271" r:id="rId15"/>
    <p:sldId id="273" r:id="rId16"/>
    <p:sldId id="277" r:id="rId17"/>
    <p:sldId id="274" r:id="rId18"/>
    <p:sldId id="272" r:id="rId19"/>
    <p:sldId id="275" r:id="rId20"/>
    <p:sldId id="276" r:id="rId21"/>
    <p:sldId id="266" r:id="rId22"/>
    <p:sldId id="278" r:id="rId23"/>
    <p:sldId id="279" r:id="rId24"/>
    <p:sldId id="280" r:id="rId25"/>
    <p:sldId id="281" r:id="rId26"/>
    <p:sldId id="260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6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23.02.2016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0%D0%BB%D0%B5%D0%BA%D1%81%D0%B5%D0%B5%D0%B2,_%D0%A1%D0%B5%D1%80%D0%B3%D0%B5%D0%B9_%D0%A1%D0%B5%D1%80%D0%B3%D0%B5%D0%B5%D0%B2%D0%B8%D1%87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yandex.ru/clck/jsredir?from=yandex.ru;images/search;images;;&amp;text=&amp;etext=973.faHYShFMzGjpmG7ZdmlYnBH9IwVAm1KUdHyuBJdLqWot5tUP-d-ejFCw5NDEmDef-auPkQ1tGYaBbOyh2PYhsJ7-q3vN4NeVcCiCnOhPztxV9fvrTyenETdRRv1EJ8qu.c661de04ac3fccf1055a33ab9bd0042918c9bff7&amp;uuid=&amp;state=tid_Wvm4RM28ca_MiO4Ne9osTPtpHS9wicjEF5X7fRziVPIHCd9FyQ&amp;data=UlNrNmk5WktYejR0eWJFYk1Ldmtxa2NsWGpIa1dGTXRjQm9mcHA0eGtKaG95QTVoTldiODhGaXlwd1pWRElLSUllRnJyQ3ZaNXRFeERoVHY2SFhwSTJnOUExYkc5Yzl1WDdEdVhqNVZsZjVJRkdNV3B3NEZnekxRcjhoX0pzQzV3SXhMTmFTMkpiZkotWDB6cmticnFrRVkzZFhCOVROTW05UW9wMEgxRkJN&amp;b64e=2&amp;sign=bf73ba00fc6ac378768247adee64b211&amp;keyno=0&amp;l10n=ru" TargetMode="External"/><Relationship Id="rId3" Type="http://schemas.openxmlformats.org/officeDocument/2006/relationships/hyperlink" Target="http://www.metod-kopilka.ru/" TargetMode="External"/><Relationship Id="rId7" Type="http://schemas.openxmlformats.org/officeDocument/2006/relationships/hyperlink" Target="http://jurkom74.ru/" TargetMode="External"/><Relationship Id="rId2" Type="http://schemas.openxmlformats.org/officeDocument/2006/relationships/hyperlink" Target="http://yandex.ru/clck/jsredir?from=yandex.ru%3Bimages%2Fsearch%3Bimages%3B%3B&amp;text=&amp;etext=973.9iTGEKYEX1pBSmgk6wGuD0IUWrNhuDwV_CKnKmajBTV3AFaf2xcZyOH4-He_rmfuMDGRQpXaR33r5__ZsB3M2bl3oKs9waheAPpYg-viA783w-3FYX9bbu3KqjeoWhkE.748090f5974d261a88d64de75e335abeacf20b03&amp;uuid=&amp;state=tid_Wvm4RM28ca_MiO4Ne9osTPtpHS9wicjEF5X7fRziVPIHCd9FyQ&amp;data=UlNrNmk5WktYejR0eWJFYk1LdmtxdVFQdUdtSUlobWFIZkU1bzI1QnBESnN4TS1rUTJnUk9ad3kxTjRnX0dqM05zWW1VdjhiQk5tTUp2QkFTSzhJSGNXNXV5YkpwNElnMDBqMmtlT2NGSEdqb1cxQmVDb3J3dkpRSmZZVlVOVUhwTGlQZFFYTE1BeUZ3MmFvUWNEbms0QU5fVXE0RnhKazRlX1o4X1FNNXU0&amp;b64e=2&amp;sign=b0d4bab83b7910d211f80eea6505f683&amp;keyno=0&amp;l10n=ru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" TargetMode="External"/><Relationship Id="rId5" Type="http://schemas.openxmlformats.org/officeDocument/2006/relationships/hyperlink" Target="http://yandex.ru/clck/jsredir?from=yandex.ru%3Bimages%2Fsearch%3Bimages%3B%3B&amp;text=&amp;etext=973.0kmkZXrxNMkq2vPqgJAiIbZTx_94lqlSat-69hL-OSsvsnGyP17bjEdOceDJjqYGcEDXiCHsDpKHCWtwihRcUqhw2Tcf7sRsQEdRXhVV4dc10WPETNlCmOiEYwlhFbGJ.98505d4e09f491e4d93467461bd47d5279dcb24c&amp;uuid=&amp;state=tid_Wvm4RM28ca_MiO4Ne9osTPtpHS9wicjEF5X7fRziVPIHCd9FyQ&amp;data=UlNrNmk5WktYejR0eWJFYk1Ldmtxa3RSQkdtNTh3Sm4xTVBXRFJJMlR1WnQ3d0JRcTJublhQRFVqNG5zMi1RT0gyYUVyV2hBTjllVU9kVG1vU3kwSUZLcm5OWTZObms0MzJfeS1FQlJ6czJZS1VmZFdRZ3FYbE9ZVk5qM0JoeC1xazgtRGc5NEZuSWZhTWo4SEQ2anp3&amp;b64e=2&amp;sign=26a46f52ed29497b840e4a594b0293b7&amp;keyno=0&amp;l10n=ru" TargetMode="External"/><Relationship Id="rId4" Type="http://schemas.openxmlformats.org/officeDocument/2006/relationships/hyperlink" Target="http://yandex.ru/clck/jsredir?from=yandex.ru%3Bimages%2Fsearch%3Bimages%3B%3B&amp;text=&amp;etext=973.SXxm1naCwLZQ8wgWMLaU1uVXy5Ze1KiZ9z12yHmNiJVi_Lz4sMSgDJP7V62wom7pjQaQVjCd1P_IXXT2ibJCqXkRncj8vyD5VUnJ9E3DH8PxhXZG4k9x9QKlwj291b4s.f410c8b50d2395215968f9b39329095bb2f48894&amp;uuid=&amp;state=tid_Wvm4RM28ca_MiO4Ne9osTPtpHS9wicjEF5X7fRziVPIHCd9FyQ&amp;data=UlNrNmk5WktYejR0eWJFYk1LdmtxanJCNnNsc2RZUEJldlpfQnJGSXNBLWh0NWl4TzhpNDVSZHNRYWZIdGVYVU9zVEhoay1tcUpySVduVVlJT25CU1NmV1N5MTRxOXZOSnA5M2pzSzQwWXBSa2Ruc0FuQXdiY2cxa0RSOUJDN0gxeHpSSTY4eWxNNXNETk5wZ1RuYlNxSVZpTUxnZlE3MFlJM0JlemNjSlNfT00yaGJUTjR1RUE&amp;b64e=2&amp;sign=21dd2ea2b5ed60700cde15dab05dc409&amp;keyno=0&amp;l10n=ru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743941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Презентацию выполнила учитель истории и обществознания Берёзовской СОШ </a:t>
            </a:r>
            <a:r>
              <a:rPr lang="ru-RU" sz="1800" dirty="0" err="1" smtClean="0"/>
              <a:t>Нижнеингашского</a:t>
            </a:r>
            <a:r>
              <a:rPr lang="ru-RU" sz="1800" dirty="0" smtClean="0"/>
              <a:t> района Красноярского края </a:t>
            </a:r>
            <a:r>
              <a:rPr lang="ru-RU" sz="1800" dirty="0" err="1" smtClean="0"/>
              <a:t>Майорова</a:t>
            </a:r>
            <a:r>
              <a:rPr lang="ru-RU" sz="1800" dirty="0" smtClean="0"/>
              <a:t> Л.Н.</a:t>
            </a:r>
            <a:endParaRPr lang="ru-RU" sz="1800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381000" y="764704"/>
            <a:ext cx="8458200" cy="2448272"/>
          </a:xfrm>
        </p:spPr>
        <p:txBody>
          <a:bodyPr>
            <a:noAutofit/>
          </a:bodyPr>
          <a:lstStyle/>
          <a:p>
            <a:r>
              <a:rPr lang="ru-RU" sz="4800" dirty="0" smtClean="0"/>
              <a:t>Предпосылки правомерного поведения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Дайте определения понятиям: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Правовая идеология-отношение к правовым знаниям, их оценка с точки зрения ценностей.</a:t>
            </a:r>
          </a:p>
          <a:p>
            <a:r>
              <a:rPr lang="ru-RU" dirty="0" smtClean="0"/>
              <a:t>Правовая психология- чувства и эмоции, выражающие отношение к праву.</a:t>
            </a:r>
          </a:p>
          <a:p>
            <a:r>
              <a:rPr lang="ru-RU" dirty="0" smtClean="0"/>
              <a:t>Правовая установка-готовность к соблюдению норм права</a:t>
            </a:r>
            <a:endParaRPr lang="ru-RU" dirty="0"/>
          </a:p>
        </p:txBody>
      </p:sp>
      <p:pic>
        <p:nvPicPr>
          <p:cNvPr id="6148" name="Picture 4" descr="C:\Users\Любовь Никитична\Desktop\создаем презентацию\Запишите в тетради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332656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Взаимодействие права и правосознания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1.правосознание влияет на правотворчество</a:t>
            </a:r>
          </a:p>
          <a:p>
            <a:pPr>
              <a:buNone/>
            </a:pPr>
            <a:r>
              <a:rPr lang="ru-RU" dirty="0" smtClean="0"/>
              <a:t>( учёт уровня правосознания населения)</a:t>
            </a:r>
          </a:p>
          <a:p>
            <a:r>
              <a:rPr lang="ru-RU" dirty="0" smtClean="0"/>
              <a:t>2.правосознание учитывается в ходе </a:t>
            </a:r>
            <a:r>
              <a:rPr lang="ru-RU" dirty="0" err="1" smtClean="0"/>
              <a:t>правоприменения</a:t>
            </a:r>
            <a:r>
              <a:rPr lang="ru-RU" dirty="0" smtClean="0"/>
              <a:t> ( решение судьи = закон +правосознание)</a:t>
            </a:r>
          </a:p>
          <a:p>
            <a:r>
              <a:rPr lang="ru-RU" dirty="0" smtClean="0"/>
              <a:t>3.уровень правосознания способствует соблюдению закона</a:t>
            </a:r>
          </a:p>
          <a:p>
            <a:pPr>
              <a:buNone/>
            </a:pPr>
            <a:r>
              <a:rPr lang="ru-RU" u="sng" dirty="0" smtClean="0"/>
              <a:t>Приведите примеры из своего собственного опыта.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Правовая </a:t>
            </a:r>
            <a:r>
              <a:rPr lang="ru-RU" dirty="0" smtClean="0"/>
              <a:t>культура и её функции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Правовая культура личности- часть общей культуры, уровень знания права и уважительное отношение к нему.</a:t>
            </a:r>
          </a:p>
          <a:p>
            <a:r>
              <a:rPr lang="ru-RU" dirty="0" smtClean="0"/>
              <a:t>Правовая культура общества- уровень развития правосознания и правовой активности</a:t>
            </a:r>
            <a:endParaRPr lang="ru-RU" dirty="0"/>
          </a:p>
        </p:txBody>
      </p:sp>
      <p:pic>
        <p:nvPicPr>
          <p:cNvPr id="7171" name="Picture 3" descr="C:\Users\Любовь Никитична\Desktop\i (2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1268760"/>
            <a:ext cx="4752528" cy="4824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103894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Функции правовой культуры    стр.222</a:t>
            </a:r>
            <a:endParaRPr lang="ru-RU" sz="28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Познавательная</a:t>
            </a:r>
          </a:p>
          <a:p>
            <a:r>
              <a:rPr lang="ru-RU" dirty="0" smtClean="0"/>
              <a:t>Коммуникативная</a:t>
            </a:r>
          </a:p>
          <a:p>
            <a:r>
              <a:rPr lang="ru-RU" dirty="0" smtClean="0"/>
              <a:t>Регулятивная</a:t>
            </a:r>
          </a:p>
          <a:p>
            <a:r>
              <a:rPr lang="ru-RU" dirty="0" smtClean="0"/>
              <a:t>Прогностическая</a:t>
            </a:r>
          </a:p>
          <a:p>
            <a:r>
              <a:rPr lang="ru-RU" dirty="0" smtClean="0"/>
              <a:t>Нормативно-ценностная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2400" u="sng" dirty="0" smtClean="0"/>
              <a:t>Проиллюстрируйте примерами данные функции</a:t>
            </a:r>
            <a:endParaRPr lang="ru-RU" sz="2400" u="sng" dirty="0"/>
          </a:p>
        </p:txBody>
      </p:sp>
      <p:pic>
        <p:nvPicPr>
          <p:cNvPr id="8194" name="Picture 2" descr="C:\Users\Любовь Никитична\Desktop\30-08-39461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20688"/>
            <a:ext cx="3024336" cy="4752528"/>
          </a:xfrm>
          <a:prstGeom prst="rect">
            <a:avLst/>
          </a:prstGeom>
          <a:noFill/>
        </p:spPr>
      </p:pic>
      <p:pic>
        <p:nvPicPr>
          <p:cNvPr id="8195" name="Picture 3" descr="C:\Users\Любовь Никитична\Desktop\создаем презентацию\Запишите в тетради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40352" y="260648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Черты современной Правовой культуры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Определяющее значение прав и свобод в правовом обществе</a:t>
            </a:r>
          </a:p>
          <a:p>
            <a:r>
              <a:rPr lang="ru-RU" dirty="0" smtClean="0"/>
              <a:t>Утверждение в сознании чувства уважения к закону и правопорядку</a:t>
            </a:r>
          </a:p>
          <a:p>
            <a:r>
              <a:rPr lang="ru-RU" dirty="0" smtClean="0"/>
              <a:t>Правовая активность граждан</a:t>
            </a:r>
          </a:p>
          <a:p>
            <a:r>
              <a:rPr lang="ru-RU" dirty="0" smtClean="0"/>
              <a:t>Правозащитная и правоприменительная деятельность государства</a:t>
            </a:r>
            <a:endParaRPr lang="ru-RU" dirty="0"/>
          </a:p>
        </p:txBody>
      </p:sp>
      <p:pic>
        <p:nvPicPr>
          <p:cNvPr id="9218" name="Picture 2" descr="C:\Users\Любовь Никитична\Desktop\DSCN017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28800"/>
            <a:ext cx="4191000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Правовой нигилизм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Правовой нигилизм</a:t>
            </a:r>
            <a:r>
              <a:rPr lang="ru-RU" dirty="0" smtClean="0"/>
              <a:t> (от лат. </a:t>
            </a:r>
            <a:r>
              <a:rPr lang="ru-RU" dirty="0" err="1" smtClean="0"/>
              <a:t>Nihil</a:t>
            </a:r>
            <a:r>
              <a:rPr lang="ru-RU" dirty="0" smtClean="0"/>
              <a:t> — ничто, ничего) — отрицание права как социального института, системы правил поведения, которая может успешно регулировать взаимоотношения </a:t>
            </a:r>
            <a:r>
              <a:rPr lang="ru-RU" dirty="0" smtClean="0"/>
              <a:t>людей.</a:t>
            </a:r>
          </a:p>
          <a:p>
            <a:r>
              <a:rPr lang="ru-RU" dirty="0" smtClean="0"/>
              <a:t>Правовой </a:t>
            </a:r>
            <a:r>
              <a:rPr lang="ru-RU" dirty="0" smtClean="0"/>
              <a:t>нигилизм может быть активным или </a:t>
            </a:r>
            <a:r>
              <a:rPr lang="ru-RU" dirty="0" smtClean="0"/>
              <a:t>пассивным; бытовым</a:t>
            </a:r>
            <a:r>
              <a:rPr lang="ru-RU" dirty="0" smtClean="0"/>
              <a:t>, связанным с незнанием закона, или философским, связанным с построением личностью мировоззрения, в котором отрицается социальная роль права; в то же время правовой нигилизм может наблюдаться у людей, активно взаимодействующих с </a:t>
            </a:r>
            <a:r>
              <a:rPr lang="ru-RU" dirty="0" smtClean="0"/>
              <a:t>правом, </a:t>
            </a:r>
            <a:r>
              <a:rPr lang="ru-RU" dirty="0" smtClean="0"/>
              <a:t>но реально для реализации своих интересов использующих коррупцию и властные структуры.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Формы выражения правового нигилизма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1</a:t>
            </a:r>
            <a:r>
              <a:rPr lang="ru-RU" b="1" dirty="0" smtClean="0"/>
              <a:t>) прямые преднамеренные нарушения действующих </a:t>
            </a:r>
            <a:r>
              <a:rPr lang="ru-RU" b="1" dirty="0" err="1" smtClean="0"/>
              <a:t>закoнов</a:t>
            </a:r>
            <a:endParaRPr lang="ru-RU" b="1" dirty="0" smtClean="0"/>
          </a:p>
          <a:p>
            <a:r>
              <a:rPr lang="ru-RU" b="1" dirty="0" smtClean="0"/>
              <a:t>2) массовое несоблюдение и неисполнение юридических предписаний;</a:t>
            </a:r>
          </a:p>
          <a:p>
            <a:r>
              <a:rPr lang="ru-RU" b="1" dirty="0" smtClean="0"/>
              <a:t>3) издание противоречивых, параллельных или даже взаимоисключающих правовых </a:t>
            </a:r>
            <a:r>
              <a:rPr lang="ru-RU" b="1" dirty="0" err="1" smtClean="0"/>
              <a:t>актoв</a:t>
            </a:r>
            <a:r>
              <a:rPr lang="ru-RU" b="1" dirty="0" smtClean="0"/>
              <a:t>;</a:t>
            </a:r>
          </a:p>
          <a:p>
            <a:r>
              <a:rPr lang="ru-RU" b="1" dirty="0" smtClean="0"/>
              <a:t>4) подмена </a:t>
            </a:r>
            <a:r>
              <a:rPr lang="ru-RU" b="1" dirty="0" err="1" smtClean="0"/>
              <a:t>закoнности</a:t>
            </a:r>
            <a:r>
              <a:rPr lang="ru-RU" b="1" dirty="0" smtClean="0"/>
              <a:t> </a:t>
            </a:r>
            <a:r>
              <a:rPr lang="ru-RU" b="1" dirty="0" smtClean="0"/>
              <a:t>политической и идеологической целесообразностью</a:t>
            </a:r>
            <a:r>
              <a:rPr lang="ru-RU" b="1" dirty="0" smtClean="0"/>
              <a:t>;</a:t>
            </a:r>
          </a:p>
          <a:p>
            <a:r>
              <a:rPr lang="ru-RU" b="1" dirty="0" smtClean="0"/>
              <a:t>5) конфронтация представительных и исполнительных структур власти на всех уровнях;</a:t>
            </a:r>
          </a:p>
          <a:p>
            <a:r>
              <a:rPr lang="ru-RU" b="1" dirty="0" smtClean="0"/>
              <a:t>6) нарушения прав человека</a:t>
            </a:r>
            <a:endParaRPr lang="ru-RU" b="1" dirty="0"/>
          </a:p>
        </p:txBody>
      </p:sp>
      <p:pic>
        <p:nvPicPr>
          <p:cNvPr id="12291" name="Picture 3" descr="C:\Users\Любовь Никитична\Desktop\создаем презентацию\Запишите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5157192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Причины правового нигилизма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11200" b="1" dirty="0" smtClean="0"/>
              <a:t>Субъективистский </a:t>
            </a:r>
            <a:r>
              <a:rPr lang="ru-RU" sz="11200" b="1" dirty="0" smtClean="0"/>
              <a:t>подход</a:t>
            </a:r>
            <a:endParaRPr lang="ru-RU" sz="11200" b="1" dirty="0" smtClean="0"/>
          </a:p>
          <a:p>
            <a:r>
              <a:rPr lang="ru-RU" sz="9600" dirty="0" smtClean="0"/>
              <a:t>Основной причиной правового нигилизма является знание людей о том, что законы не исполняются. Когда человек узнаёт о правонарушении, за которым не последовало наказание, его вера в силу закона </a:t>
            </a:r>
            <a:r>
              <a:rPr lang="ru-RU" sz="9600" dirty="0" smtClean="0"/>
              <a:t>падает.</a:t>
            </a:r>
            <a:endParaRPr lang="ru-RU" sz="9600" dirty="0" smtClean="0"/>
          </a:p>
          <a:p>
            <a:endParaRPr lang="ru-RU" sz="96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ru-RU" b="1" dirty="0" smtClean="0"/>
              <a:t>Объективистский </a:t>
            </a:r>
            <a:r>
              <a:rPr lang="ru-RU" b="1" dirty="0" smtClean="0"/>
              <a:t>подход</a:t>
            </a:r>
            <a:endParaRPr lang="ru-RU" b="1" dirty="0" smtClean="0"/>
          </a:p>
          <a:p>
            <a:r>
              <a:rPr lang="ru-RU" sz="2400" dirty="0" smtClean="0"/>
              <a:t>Примером объективистского подхода в рамках изучения правового нигилизма и правовой культуры служит концепция «географического детерминизма», согласно которой «необъятные пространства» России обуславливают искажение в России правового </a:t>
            </a:r>
            <a:r>
              <a:rPr lang="ru-RU" sz="2400" dirty="0" smtClean="0"/>
              <a:t>сознания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>Причины правового нигилизма в российском обществе: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Недостатки проводимых преобразований</a:t>
            </a:r>
          </a:p>
          <a:p>
            <a:r>
              <a:rPr lang="ru-RU" dirty="0" smtClean="0"/>
              <a:t>Незавершённость правовой реформы</a:t>
            </a:r>
          </a:p>
          <a:p>
            <a:r>
              <a:rPr lang="ru-RU" dirty="0" smtClean="0"/>
              <a:t>Неэффективная работа государственных органов</a:t>
            </a:r>
          </a:p>
          <a:p>
            <a:r>
              <a:rPr lang="ru-RU" dirty="0" smtClean="0"/>
              <a:t>Нарушение законодательства</a:t>
            </a:r>
          </a:p>
          <a:p>
            <a:r>
              <a:rPr lang="ru-RU" dirty="0" smtClean="0"/>
              <a:t>Коррупция и проблемы в борьбе с преступностью</a:t>
            </a:r>
            <a:endParaRPr lang="ru-RU" dirty="0"/>
          </a:p>
        </p:txBody>
      </p:sp>
      <p:pic>
        <p:nvPicPr>
          <p:cNvPr id="5" name="Picture 3" descr="C:\Users\Любовь Никитична\Desktop\создаем презентацию\Запишите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5157192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Выскажите свою точку зрения: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Известный юрист </a:t>
            </a:r>
            <a:r>
              <a:rPr lang="ru-RU" dirty="0" smtClean="0">
                <a:hlinkClick r:id="rId2" tooltip="Алексеев, Сергей Сергеевич"/>
              </a:rPr>
              <a:t>Сергей Алексеев</a:t>
            </a:r>
            <a:r>
              <a:rPr lang="ru-RU" dirty="0" smtClean="0"/>
              <a:t> так говорил о правовом нигилизме в России:</a:t>
            </a:r>
          </a:p>
          <a:p>
            <a:r>
              <a:rPr lang="ru-RU" dirty="0" smtClean="0"/>
              <a:t>«О правовом нигилизме много говорят на самом высоком уровне, а я бы сказал жестче: мы сталкиваемся с тотальной недооценкой права. Именно с этим связаны все трудности, переживаемые нашим обществом. Стремление произвольно перекраивать существующую юридическую систему, манипулирование правовой материей приводят к крупным политическим и социально-экономическим просчетам, а то и к катастрофическим последствиям».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Обсудим высказывание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« Право и долг подобны пальмам, которые не приносят плодов, если не растут одна рядом с другой»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2000" dirty="0" smtClean="0"/>
              <a:t>                                                 </a:t>
            </a:r>
            <a:r>
              <a:rPr lang="ru-RU" sz="2000" dirty="0" err="1" smtClean="0"/>
              <a:t>Ф.Ламенне</a:t>
            </a:r>
            <a:r>
              <a:rPr lang="ru-RU" sz="2000" dirty="0" smtClean="0"/>
              <a:t> (</a:t>
            </a:r>
            <a:r>
              <a:rPr lang="ru-RU" sz="2000" dirty="0" smtClean="0"/>
              <a:t>1782-1854),французский философ</a:t>
            </a:r>
            <a:endParaRPr lang="ru-RU" dirty="0"/>
          </a:p>
        </p:txBody>
      </p:sp>
      <p:pic>
        <p:nvPicPr>
          <p:cNvPr id="2050" name="Picture 2" descr="C:\Users\Любовь Никитична\Desktop\i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28800"/>
            <a:ext cx="3096344" cy="33575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Пути преодоления правового нигилизма: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b="1" dirty="0" smtClean="0"/>
          </a:p>
          <a:p>
            <a:pPr lvl="1"/>
            <a:r>
              <a:rPr lang="ru-RU" dirty="0" smtClean="0"/>
              <a:t>повышение общей и правовой культуры граждан, их правового и морального сознания;</a:t>
            </a:r>
          </a:p>
          <a:p>
            <a:pPr lvl="1"/>
            <a:r>
              <a:rPr lang="ru-RU" dirty="0" smtClean="0"/>
              <a:t>совершенствование законодательства;</a:t>
            </a:r>
          </a:p>
          <a:p>
            <a:pPr lvl="1"/>
            <a:r>
              <a:rPr lang="ru-RU" dirty="0" smtClean="0"/>
              <a:t>профилактика правонарушений, и прежде всего преступлений;</a:t>
            </a:r>
          </a:p>
          <a:p>
            <a:pPr lvl="1"/>
            <a:r>
              <a:rPr lang="ru-RU" dirty="0" smtClean="0"/>
              <a:t>упрочение законности и правопорядка, государственной дисциплины;</a:t>
            </a:r>
          </a:p>
          <a:p>
            <a:pPr lvl="1"/>
            <a:r>
              <a:rPr lang="ru-RU" dirty="0" smtClean="0"/>
              <a:t>уважение и всемерная защита прав личности;</a:t>
            </a:r>
          </a:p>
          <a:p>
            <a:pPr lvl="1"/>
            <a:r>
              <a:rPr lang="ru-RU" dirty="0" smtClean="0"/>
              <a:t>массовое просвещение и правовое воспитание населения;</a:t>
            </a:r>
          </a:p>
          <a:p>
            <a:pPr lvl="1"/>
            <a:r>
              <a:rPr lang="ru-RU" dirty="0" smtClean="0"/>
              <a:t>подготовка высококвалифицированных кадров юристов;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Правомерное поведение-  это поведение, соответствующее правовым нормам.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Работая с текстом на стр.224 выпишите основные признаки правомерного поведения. </a:t>
            </a:r>
          </a:p>
          <a:p>
            <a:r>
              <a:rPr lang="ru-RU" dirty="0" smtClean="0"/>
              <a:t>Оцените свое поведение , исходя из принципов правомерности.</a:t>
            </a:r>
            <a:endParaRPr lang="ru-RU" dirty="0"/>
          </a:p>
        </p:txBody>
      </p:sp>
      <p:pic>
        <p:nvPicPr>
          <p:cNvPr id="10242" name="Picture 2" descr="C:\Users\Любовь Никитична\Desktop\i (4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772816"/>
            <a:ext cx="3456434" cy="4176464"/>
          </a:xfrm>
          <a:prstGeom prst="rect">
            <a:avLst/>
          </a:prstGeom>
          <a:noFill/>
        </p:spPr>
      </p:pic>
      <p:pic>
        <p:nvPicPr>
          <p:cNvPr id="10244" name="Picture 4" descr="C:\Users\Любовь Никитична\Desktop\создаем презентацию\Ответьте письменно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5638800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435280" cy="8413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Виды правомерного поведения стр.225</a:t>
            </a:r>
            <a:endParaRPr lang="ru-RU" dirty="0"/>
          </a:p>
        </p:txBody>
      </p:sp>
      <p:pic>
        <p:nvPicPr>
          <p:cNvPr id="11266" name="Picture 2" descr="C:\Users\Любовь Никитична\Desktop\431649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538288"/>
            <a:ext cx="7200800" cy="4627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Предпосылки формирования правомерного поведения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Юридические : правовые связи и зависимости</a:t>
            </a:r>
          </a:p>
          <a:p>
            <a:r>
              <a:rPr lang="ru-RU" dirty="0" smtClean="0"/>
              <a:t>Психологические: осознание необходимости правомерного поведения</a:t>
            </a:r>
          </a:p>
          <a:p>
            <a:r>
              <a:rPr lang="ru-RU" dirty="0" smtClean="0"/>
              <a:t>Социальные: влияние определённой социальной среды</a:t>
            </a:r>
          </a:p>
          <a:p>
            <a:r>
              <a:rPr lang="ru-RU" dirty="0" smtClean="0"/>
              <a:t>Личностные: правовое воспитание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Обсудим высказывание: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«Если человек обладает развитым правосознанием, то так ли ему нужна информация о законе? При таком правосознании гражданин сумеет понять, что является законным»</a:t>
            </a:r>
          </a:p>
          <a:p>
            <a:endParaRPr lang="ru-RU" dirty="0" smtClean="0"/>
          </a:p>
          <a:p>
            <a:pPr>
              <a:buNone/>
            </a:pPr>
            <a:r>
              <a:rPr lang="ru-RU" b="1" dirty="0" smtClean="0"/>
              <a:t>                   </a:t>
            </a:r>
            <a:r>
              <a:rPr lang="ru-RU" b="1" dirty="0" err="1" smtClean="0"/>
              <a:t>Ж.Карбонье</a:t>
            </a:r>
            <a:r>
              <a:rPr lang="ru-RU" b="1" dirty="0" smtClean="0"/>
              <a:t>, французский юрист</a:t>
            </a:r>
            <a:endParaRPr lang="ru-RU" b="1" dirty="0"/>
          </a:p>
        </p:txBody>
      </p:sp>
      <p:pic>
        <p:nvPicPr>
          <p:cNvPr id="13314" name="Picture 2" descr="C:\Users\Любовь Никитична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293096"/>
            <a:ext cx="1390650" cy="2047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Вопросы и задания  стр.228, мини –исследование «Уровень правосознания старшеклассников нашей школы»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Использованные материалы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>
                <a:solidFill>
                  <a:srgbClr val="C00000"/>
                </a:solidFill>
              </a:rPr>
              <a:t>Обществознание 10 класс М,Просвещение,2015   §</a:t>
            </a:r>
            <a:r>
              <a:rPr lang="ru-RU" sz="2000" dirty="0" smtClean="0">
                <a:solidFill>
                  <a:srgbClr val="C00000"/>
                </a:solidFill>
              </a:rPr>
              <a:t>21</a:t>
            </a:r>
            <a:endParaRPr lang="ru-RU" dirty="0" smtClean="0">
              <a:solidFill>
                <a:srgbClr val="C00000"/>
              </a:solidFill>
            </a:endParaRPr>
          </a:p>
          <a:p>
            <a:r>
              <a:rPr lang="en-US" sz="2000" dirty="0" smtClean="0">
                <a:solidFill>
                  <a:srgbClr val="C00000"/>
                </a:solidFill>
                <a:hlinkClick r:id="rId2"/>
              </a:rPr>
              <a:t>mypresentation.ru</a:t>
            </a:r>
            <a:endParaRPr lang="ru-RU" sz="2000" dirty="0" smtClean="0">
              <a:solidFill>
                <a:srgbClr val="C00000"/>
              </a:solidFill>
            </a:endParaRPr>
          </a:p>
          <a:p>
            <a:r>
              <a:rPr lang="en-US" sz="2000" dirty="0" smtClean="0">
                <a:solidFill>
                  <a:srgbClr val="C00000"/>
                </a:solidFill>
                <a:hlinkClick r:id="rId3"/>
              </a:rPr>
              <a:t>www.metod-kopilka.ru</a:t>
            </a:r>
            <a:endParaRPr lang="ru-RU" sz="2000" dirty="0" smtClean="0">
              <a:solidFill>
                <a:srgbClr val="C00000"/>
              </a:solidFill>
            </a:endParaRPr>
          </a:p>
          <a:p>
            <a:r>
              <a:rPr lang="en-US" sz="2000" dirty="0" smtClean="0">
                <a:solidFill>
                  <a:srgbClr val="C00000"/>
                </a:solidFill>
                <a:hlinkClick r:id="rId4"/>
              </a:rPr>
              <a:t>urss.ru</a:t>
            </a:r>
            <a:endParaRPr lang="ru-RU" sz="2000" dirty="0" smtClean="0">
              <a:solidFill>
                <a:srgbClr val="C00000"/>
              </a:solidFill>
            </a:endParaRPr>
          </a:p>
          <a:p>
            <a:r>
              <a:rPr lang="en-US" sz="2000" dirty="0" smtClean="0">
                <a:solidFill>
                  <a:srgbClr val="C00000"/>
                </a:solidFill>
                <a:hlinkClick r:id="rId5"/>
              </a:rPr>
              <a:t>fullref.ru</a:t>
            </a:r>
            <a:endParaRPr lang="ru-RU" sz="2000" dirty="0" smtClean="0">
              <a:solidFill>
                <a:srgbClr val="C00000"/>
              </a:solidFill>
            </a:endParaRPr>
          </a:p>
          <a:p>
            <a:r>
              <a:rPr lang="en-US" sz="2000" dirty="0" smtClean="0">
                <a:solidFill>
                  <a:srgbClr val="C00000"/>
                </a:solidFill>
                <a:hlinkClick r:id="rId6"/>
              </a:rPr>
              <a:t>https://ru.wikipedia.org/wiki</a:t>
            </a:r>
            <a:r>
              <a:rPr lang="en-US" sz="2000" dirty="0" smtClean="0">
                <a:solidFill>
                  <a:srgbClr val="C00000"/>
                </a:solidFill>
                <a:hlinkClick r:id="rId6"/>
              </a:rPr>
              <a:t>/</a:t>
            </a:r>
            <a:endParaRPr lang="ru-RU" sz="2000" dirty="0" smtClean="0">
              <a:solidFill>
                <a:srgbClr val="C00000"/>
              </a:solidFill>
            </a:endParaRPr>
          </a:p>
          <a:p>
            <a:r>
              <a:rPr lang="en-US" sz="2000" dirty="0" smtClean="0">
                <a:solidFill>
                  <a:srgbClr val="C00000"/>
                </a:solidFill>
                <a:hlinkClick r:id="rId7"/>
              </a:rPr>
              <a:t>http://jurkom74.ru</a:t>
            </a:r>
            <a:r>
              <a:rPr lang="en-US" sz="2000" dirty="0" smtClean="0">
                <a:solidFill>
                  <a:srgbClr val="C00000"/>
                </a:solidFill>
                <a:hlinkClick r:id="rId7"/>
              </a:rPr>
              <a:t>/</a:t>
            </a:r>
            <a:endParaRPr lang="ru-RU" sz="2000" dirty="0" smtClean="0">
              <a:solidFill>
                <a:srgbClr val="C00000"/>
              </a:solidFill>
            </a:endParaRPr>
          </a:p>
          <a:p>
            <a:r>
              <a:rPr lang="en-US" sz="2000" dirty="0" smtClean="0">
                <a:solidFill>
                  <a:srgbClr val="C00000"/>
                </a:solidFill>
                <a:hlinkClick r:id="rId8"/>
              </a:rPr>
              <a:t>animalharness.com</a:t>
            </a:r>
            <a:endParaRPr lang="ru-RU" sz="2000" dirty="0" smtClean="0">
              <a:solidFill>
                <a:srgbClr val="C00000"/>
              </a:solidFill>
            </a:endParaRPr>
          </a:p>
          <a:p>
            <a:endParaRPr lang="ru-RU" sz="2000" dirty="0" smtClean="0"/>
          </a:p>
          <a:p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 все времена общество стремилось создать образцы поведения, которые бы не противоречили нормам права и общественной пользе, как воплотить эти образцы в повседневную жизнь.</a:t>
            </a:r>
          </a:p>
          <a:p>
            <a:r>
              <a:rPr lang="ru-RU" dirty="0" smtClean="0"/>
              <a:t>Попробуем выяснить, что же необходимо для того, чтобы наше поведение стало правомерным.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вопросы для изучения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1.Правосознание</a:t>
            </a:r>
          </a:p>
          <a:p>
            <a:r>
              <a:rPr lang="ru-RU" dirty="0" smtClean="0"/>
              <a:t>2.Структура правосознания  и уровни правосознания</a:t>
            </a:r>
          </a:p>
          <a:p>
            <a:r>
              <a:rPr lang="ru-RU" dirty="0" smtClean="0"/>
              <a:t>3.Правовая культура и её функции</a:t>
            </a:r>
          </a:p>
          <a:p>
            <a:r>
              <a:rPr lang="ru-RU" dirty="0" smtClean="0"/>
              <a:t>4.Правомерное поведение</a:t>
            </a:r>
            <a:endParaRPr lang="ru-RU" dirty="0"/>
          </a:p>
        </p:txBody>
      </p:sp>
      <p:pic>
        <p:nvPicPr>
          <p:cNvPr id="1026" name="Picture 2" descr="C:\Users\Любовь Никитична\Desktop\создаем презентацию\Запишите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5013176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Правосознание- это отношение людей к праву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Какими с вашей точки зрения должны быть законы?</a:t>
            </a:r>
          </a:p>
          <a:p>
            <a:r>
              <a:rPr lang="ru-RU" dirty="0" smtClean="0"/>
              <a:t>Какие законодательные акты РФ соответствуют вашему представлению о законах?</a:t>
            </a:r>
            <a:endParaRPr lang="ru-RU" dirty="0"/>
          </a:p>
        </p:txBody>
      </p:sp>
      <p:pic>
        <p:nvPicPr>
          <p:cNvPr id="3074" name="Picture 2" descr="C:\Users\Любовь Никитична\Desktop\1583187_20130802215622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556792"/>
            <a:ext cx="4347592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10995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Структура правосознания </a:t>
            </a:r>
            <a:br>
              <a:rPr lang="ru-RU" dirty="0" smtClean="0"/>
            </a:br>
            <a:r>
              <a:rPr lang="ru-RU" dirty="0" smtClean="0"/>
              <a:t>стр.218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1988840"/>
            <a:ext cx="7056784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правосознание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3717032"/>
            <a:ext cx="1368152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Знание права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27784" y="3717032"/>
            <a:ext cx="1512168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Правовая идеология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932040" y="3717032"/>
            <a:ext cx="1512168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Правовая психология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092280" y="3717032"/>
            <a:ext cx="1346448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Правовая установка</a:t>
            </a:r>
            <a:endParaRPr lang="ru-RU" dirty="0"/>
          </a:p>
        </p:txBody>
      </p:sp>
      <p:cxnSp>
        <p:nvCxnSpPr>
          <p:cNvPr id="11" name="Прямая со стрелкой 10"/>
          <p:cNvCxnSpPr>
            <a:endCxn id="6" idx="0"/>
          </p:cNvCxnSpPr>
          <p:nvPr/>
        </p:nvCxnSpPr>
        <p:spPr>
          <a:xfrm flipH="1">
            <a:off x="1295636" y="2492896"/>
            <a:ext cx="396044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7" idx="0"/>
          </p:cNvCxnSpPr>
          <p:nvPr/>
        </p:nvCxnSpPr>
        <p:spPr>
          <a:xfrm>
            <a:off x="3131840" y="2564904"/>
            <a:ext cx="252028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436096" y="2564904"/>
            <a:ext cx="0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7884368" y="2492896"/>
            <a:ext cx="72008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4" descr="C:\Users\Любовь Никитична\Desktop\создаем презентацию\Откройте книги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24328" y="188640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686800" cy="8413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</a:t>
            </a:r>
            <a:r>
              <a:rPr lang="ru-RU" dirty="0" smtClean="0"/>
              <a:t>ровни правосознания</a:t>
            </a:r>
            <a:br>
              <a:rPr lang="ru-RU" dirty="0" smtClean="0"/>
            </a:br>
            <a:r>
              <a:rPr lang="ru-RU" dirty="0" smtClean="0"/>
              <a:t> стр.219</a:t>
            </a:r>
            <a:endParaRPr lang="ru-RU" dirty="0"/>
          </a:p>
        </p:txBody>
      </p:sp>
      <p:pic>
        <p:nvPicPr>
          <p:cNvPr id="5122" name="Picture 2" descr="C:\Users\Любовь Никитична\Desktop\i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556793"/>
            <a:ext cx="5184576" cy="439248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563888" y="1916832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научное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4499992" y="3140969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профессиональное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4572000" y="4941168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обыденное</a:t>
            </a:r>
            <a:endParaRPr lang="ru-RU" sz="2000" dirty="0"/>
          </a:p>
        </p:txBody>
      </p:sp>
      <p:pic>
        <p:nvPicPr>
          <p:cNvPr id="5124" name="Picture 4" descr="C:\Users\Любовь Никитична\Desktop\создаем презентацию\Откройте книги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332656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>Определите, к какому уровню правосознания можно отнести каждое из высказываний?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«Депутаты ГД используют свою неприкосновенность, чтобы обезопасить себя от судебных преследований»</a:t>
            </a:r>
          </a:p>
          <a:p>
            <a:r>
              <a:rPr lang="ru-RU" dirty="0" smtClean="0"/>
              <a:t>Чтобы навести порядок в стране, надо расширить список преступлений, за которые назначается смертная казнь»</a:t>
            </a:r>
          </a:p>
          <a:p>
            <a:r>
              <a:rPr lang="ru-RU" dirty="0" smtClean="0"/>
              <a:t>«Основной ценностью правового государства признаются права человека и его свободы»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Дайте определения понятиям: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Правовая </a:t>
            </a:r>
            <a:r>
              <a:rPr lang="ru-RU" dirty="0" smtClean="0"/>
              <a:t>идеология</a:t>
            </a:r>
          </a:p>
          <a:p>
            <a:r>
              <a:rPr lang="ru-RU" dirty="0" smtClean="0"/>
              <a:t>Правовая </a:t>
            </a:r>
            <a:r>
              <a:rPr lang="ru-RU" dirty="0" smtClean="0"/>
              <a:t>психология</a:t>
            </a:r>
          </a:p>
          <a:p>
            <a:r>
              <a:rPr lang="ru-RU" dirty="0" smtClean="0"/>
              <a:t>Правовая </a:t>
            </a:r>
            <a:r>
              <a:rPr lang="ru-RU" dirty="0" smtClean="0"/>
              <a:t>установка</a:t>
            </a:r>
            <a:endParaRPr lang="ru-RU" dirty="0"/>
          </a:p>
        </p:txBody>
      </p:sp>
      <p:pic>
        <p:nvPicPr>
          <p:cNvPr id="4" name="Picture 4" descr="C:\Users\Любовь Никитична\Desktop\создаем презентацию\Запишите в тетради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4941168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131</TotalTime>
  <Words>712</Words>
  <Application>Microsoft Office PowerPoint</Application>
  <PresentationFormat>Экран (4:3)</PresentationFormat>
  <Paragraphs>119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Трек</vt:lpstr>
      <vt:lpstr>Презентацию выполнила учитель истории и обществознания Берёзовской СОШ Нижнеингашского района Красноярского края Майорова Л.Н.</vt:lpstr>
      <vt:lpstr>Обсудим высказывание</vt:lpstr>
      <vt:lpstr>Слайд 3</vt:lpstr>
      <vt:lpstr>Основные вопросы для изучения</vt:lpstr>
      <vt:lpstr>Правосознание- это отношение людей к праву</vt:lpstr>
      <vt:lpstr>Структура правосознания  стр.218</vt:lpstr>
      <vt:lpstr>Уровни правосознания  стр.219</vt:lpstr>
      <vt:lpstr>Определите, к какому уровню правосознания можно отнести каждое из высказываний? </vt:lpstr>
      <vt:lpstr>Дайте определения понятиям:</vt:lpstr>
      <vt:lpstr>Дайте определения понятиям:</vt:lpstr>
      <vt:lpstr>Взаимодействие права и правосознания</vt:lpstr>
      <vt:lpstr>Правовая культура и её функции </vt:lpstr>
      <vt:lpstr>Функции правовой культуры    стр.222</vt:lpstr>
      <vt:lpstr>Черты современной Правовой культуры</vt:lpstr>
      <vt:lpstr>Правовой нигилизм</vt:lpstr>
      <vt:lpstr>Формы выражения правового нигилизма </vt:lpstr>
      <vt:lpstr>Причины правового нигилизма </vt:lpstr>
      <vt:lpstr>Причины правового нигилизма в российском обществе: </vt:lpstr>
      <vt:lpstr>Выскажите свою точку зрения:</vt:lpstr>
      <vt:lpstr>Пути преодоления правового нигилизма:</vt:lpstr>
      <vt:lpstr>Правомерное поведение-  это поведение, соответствующее правовым нормам. </vt:lpstr>
      <vt:lpstr>Виды правомерного поведения стр.225</vt:lpstr>
      <vt:lpstr>Предпосылки формирования правомерного поведения</vt:lpstr>
      <vt:lpstr>Обсудим высказывание: </vt:lpstr>
      <vt:lpstr>Домашнее задание</vt:lpstr>
      <vt:lpstr>Использованные материалы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Презентацию выполнила учитель истории и обществознания Берёзовской СОШ Нижнеингашского района Красноярского края Майорова Л.Н.</dc:title>
  <dc:creator>Любовь Никитична</dc:creator>
  <cp:lastModifiedBy>Любовь Никитична</cp:lastModifiedBy>
  <cp:revision>15</cp:revision>
  <dcterms:created xsi:type="dcterms:W3CDTF">2016-02-23T09:58:07Z</dcterms:created>
  <dcterms:modified xsi:type="dcterms:W3CDTF">2016-02-23T13:55:16Z</dcterms:modified>
</cp:coreProperties>
</file>