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7" r:id="rId2"/>
    <p:sldId id="258" r:id="rId3"/>
    <p:sldId id="259" r:id="rId4"/>
    <p:sldId id="260" r:id="rId5"/>
    <p:sldId id="261" r:id="rId6"/>
    <p:sldId id="264" r:id="rId7"/>
    <p:sldId id="263" r:id="rId8"/>
    <p:sldId id="265" r:id="rId9"/>
    <p:sldId id="267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16D9F66E-5EB9-4882-86FB-DCBF35E3C3E4}" styleName="Средний стиль 4 —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6" d="100"/>
          <a:sy n="106" d="100"/>
        </p:scale>
        <p:origin x="75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52C40-8C24-46B7-AEDE-E05E8BD2A57A}" type="datetimeFigureOut">
              <a:rPr lang="ru-RU" smtClean="0"/>
              <a:t>25.04.2020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EC097-9B2F-4350-9EBE-01567DC136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7738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52C40-8C24-46B7-AEDE-E05E8BD2A57A}" type="datetimeFigureOut">
              <a:rPr lang="ru-RU" smtClean="0"/>
              <a:t>25.04.2020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EC097-9B2F-4350-9EBE-01567DC136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0862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52C40-8C24-46B7-AEDE-E05E8BD2A57A}" type="datetimeFigureOut">
              <a:rPr lang="ru-RU" smtClean="0"/>
              <a:t>25.04.2020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EC097-9B2F-4350-9EBE-01567DC13613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5846308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52C40-8C24-46B7-AEDE-E05E8BD2A57A}" type="datetimeFigureOut">
              <a:rPr lang="ru-RU" smtClean="0"/>
              <a:t>25.04.2020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EC097-9B2F-4350-9EBE-01567DC136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500815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52C40-8C24-46B7-AEDE-E05E8BD2A57A}" type="datetimeFigureOut">
              <a:rPr lang="ru-RU" smtClean="0"/>
              <a:t>25.04.2020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EC097-9B2F-4350-9EBE-01567DC13613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32426502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52C40-8C24-46B7-AEDE-E05E8BD2A57A}" type="datetimeFigureOut">
              <a:rPr lang="ru-RU" smtClean="0"/>
              <a:t>25.04.2020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EC097-9B2F-4350-9EBE-01567DC136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09874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52C40-8C24-46B7-AEDE-E05E8BD2A57A}" type="datetimeFigureOut">
              <a:rPr lang="ru-RU" smtClean="0"/>
              <a:t>25.04.2020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EC097-9B2F-4350-9EBE-01567DC136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686499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52C40-8C24-46B7-AEDE-E05E8BD2A57A}" type="datetimeFigureOut">
              <a:rPr lang="ru-RU" smtClean="0"/>
              <a:t>25.04.2020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EC097-9B2F-4350-9EBE-01567DC136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96286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52C40-8C24-46B7-AEDE-E05E8BD2A57A}" type="datetimeFigureOut">
              <a:rPr lang="ru-RU" smtClean="0"/>
              <a:t>25.04.2020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EC097-9B2F-4350-9EBE-01567DC136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50874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52C40-8C24-46B7-AEDE-E05E8BD2A57A}" type="datetimeFigureOut">
              <a:rPr lang="ru-RU" smtClean="0"/>
              <a:t>25.04.2020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EC097-9B2F-4350-9EBE-01567DC136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64230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52C40-8C24-46B7-AEDE-E05E8BD2A57A}" type="datetimeFigureOut">
              <a:rPr lang="ru-RU" smtClean="0"/>
              <a:t>25.04.2020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EC097-9B2F-4350-9EBE-01567DC136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05005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52C40-8C24-46B7-AEDE-E05E8BD2A57A}" type="datetimeFigureOut">
              <a:rPr lang="ru-RU" smtClean="0"/>
              <a:t>25.04.2020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EC097-9B2F-4350-9EBE-01567DC136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81545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52C40-8C24-46B7-AEDE-E05E8BD2A57A}" type="datetimeFigureOut">
              <a:rPr lang="ru-RU" smtClean="0"/>
              <a:t>25.04.2020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EC097-9B2F-4350-9EBE-01567DC136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28804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52C40-8C24-46B7-AEDE-E05E8BD2A57A}" type="datetimeFigureOut">
              <a:rPr lang="ru-RU" smtClean="0"/>
              <a:t>25.04.2020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EC097-9B2F-4350-9EBE-01567DC136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26191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52C40-8C24-46B7-AEDE-E05E8BD2A57A}" type="datetimeFigureOut">
              <a:rPr lang="ru-RU" smtClean="0"/>
              <a:t>25.04.2020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EC097-9B2F-4350-9EBE-01567DC136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56902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52C40-8C24-46B7-AEDE-E05E8BD2A57A}" type="datetimeFigureOut">
              <a:rPr lang="ru-RU" smtClean="0"/>
              <a:t>25.04.2020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EC097-9B2F-4350-9EBE-01567DC136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16497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652C40-8C24-46B7-AEDE-E05E8BD2A57A}" type="datetimeFigureOut">
              <a:rPr lang="ru-RU" smtClean="0"/>
              <a:t>25.04.2020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C39EC097-9B2F-4350-9EBE-01567DC136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79433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рямоугольник 13"/>
          <p:cNvSpPr/>
          <p:nvPr/>
        </p:nvSpPr>
        <p:spPr>
          <a:xfrm>
            <a:off x="1524001" y="1846106"/>
            <a:ext cx="5844319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lang="ru-RU" sz="5400" b="1" dirty="0">
              <a:ln w="11430"/>
              <a:solidFill>
                <a:schemeClr val="accent2">
                  <a:lumMod val="20000"/>
                  <a:lumOff val="8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Book Antiqua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243944" y="2227106"/>
            <a:ext cx="5844319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lang="ru-RU" sz="5400" b="1" dirty="0">
              <a:ln w="11430"/>
              <a:solidFill>
                <a:schemeClr val="accent2">
                  <a:lumMod val="20000"/>
                  <a:lumOff val="8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Book Antiqua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057401" y="1295401"/>
            <a:ext cx="8168939" cy="424731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1905">
                  <a:solidFill>
                    <a:srgbClr val="660066"/>
                  </a:solidFill>
                </a:ln>
                <a:solidFill>
                  <a:srgbClr val="9238B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Перспективная </a:t>
            </a:r>
          </a:p>
          <a:p>
            <a:pPr algn="ctr"/>
            <a:r>
              <a:rPr lang="ru-RU" sz="5400" b="1" dirty="0">
                <a:ln w="1905">
                  <a:solidFill>
                    <a:srgbClr val="660066"/>
                  </a:solidFill>
                </a:ln>
                <a:solidFill>
                  <a:srgbClr val="9238B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модель ОГЭ-2020</a:t>
            </a:r>
            <a:br>
              <a:rPr lang="ru-RU" sz="5400" b="1" dirty="0">
                <a:ln w="1905">
                  <a:solidFill>
                    <a:srgbClr val="660066"/>
                  </a:solidFill>
                </a:ln>
                <a:solidFill>
                  <a:srgbClr val="9238B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5400" b="1" dirty="0">
                <a:ln w="1905">
                  <a:solidFill>
                    <a:srgbClr val="660066"/>
                  </a:solidFill>
                </a:ln>
                <a:solidFill>
                  <a:srgbClr val="9238B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по биологии. </a:t>
            </a:r>
          </a:p>
          <a:p>
            <a:pPr algn="ctr"/>
            <a:r>
              <a:rPr lang="ru-RU" sz="5400" b="1" dirty="0">
                <a:ln w="1905">
                  <a:solidFill>
                    <a:srgbClr val="660066"/>
                  </a:solidFill>
                </a:ln>
                <a:solidFill>
                  <a:srgbClr val="9238B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Новые требования </a:t>
            </a:r>
            <a:br>
              <a:rPr lang="ru-RU" sz="5400" b="1" dirty="0">
                <a:ln w="1905">
                  <a:solidFill>
                    <a:srgbClr val="660066"/>
                  </a:solidFill>
                </a:ln>
                <a:solidFill>
                  <a:srgbClr val="9238B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5400" b="1" dirty="0">
                <a:ln w="1905">
                  <a:solidFill>
                    <a:srgbClr val="660066"/>
                  </a:solidFill>
                </a:ln>
                <a:solidFill>
                  <a:srgbClr val="9238B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задания</a:t>
            </a:r>
            <a:endParaRPr lang="ru-RU" sz="5400" b="1" dirty="0">
              <a:ln w="1905">
                <a:solidFill>
                  <a:srgbClr val="660066"/>
                </a:solidFill>
              </a:ln>
              <a:solidFill>
                <a:srgbClr val="9238B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49319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1" name="Group 22"/>
          <p:cNvGrpSpPr>
            <a:grpSpLocks/>
          </p:cNvGrpSpPr>
          <p:nvPr/>
        </p:nvGrpSpPr>
        <p:grpSpPr bwMode="auto">
          <a:xfrm>
            <a:off x="2286401" y="3857254"/>
            <a:ext cx="4992741" cy="533400"/>
            <a:chOff x="1296" y="3244"/>
            <a:chExt cx="3168" cy="336"/>
          </a:xfrm>
        </p:grpSpPr>
        <p:sp>
          <p:nvSpPr>
            <p:cNvPr id="102" name="Line 23"/>
            <p:cNvSpPr>
              <a:spLocks noChangeShapeType="1"/>
            </p:cNvSpPr>
            <p:nvPr/>
          </p:nvSpPr>
          <p:spPr bwMode="gray">
            <a:xfrm>
              <a:off x="1440" y="358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4" name="Text Box 25"/>
            <p:cNvSpPr txBox="1">
              <a:spLocks noChangeArrowheads="1"/>
            </p:cNvSpPr>
            <p:nvPr/>
          </p:nvSpPr>
          <p:spPr bwMode="gray">
            <a:xfrm>
              <a:off x="1801" y="3272"/>
              <a:ext cx="1991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l"/>
              <a:r>
                <a:rPr lang="ru-RU" sz="2400" b="1" dirty="0">
                  <a:solidFill>
                    <a:schemeClr val="accent6">
                      <a:lumMod val="50000"/>
                    </a:schemeClr>
                  </a:solidFill>
                  <a:latin typeface="Georgia" pitchFamily="18" charset="0"/>
                </a:rPr>
                <a:t>Новые задания</a:t>
              </a:r>
              <a:endParaRPr lang="en-US" sz="2400" b="1" dirty="0">
                <a:solidFill>
                  <a:schemeClr val="accent6">
                    <a:lumMod val="50000"/>
                  </a:schemeClr>
                </a:solidFill>
                <a:latin typeface="Georgia" pitchFamily="18" charset="0"/>
              </a:endParaRPr>
            </a:p>
          </p:txBody>
        </p:sp>
        <p:sp>
          <p:nvSpPr>
            <p:cNvPr id="105" name="Text Box 26"/>
            <p:cNvSpPr txBox="1">
              <a:spLocks noChangeArrowheads="1"/>
            </p:cNvSpPr>
            <p:nvPr/>
          </p:nvSpPr>
          <p:spPr bwMode="gray">
            <a:xfrm>
              <a:off x="1296" y="3244"/>
              <a:ext cx="232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ru-RU" sz="2400" b="1" dirty="0">
                  <a:solidFill>
                    <a:schemeClr val="accent6">
                      <a:lumMod val="50000"/>
                    </a:schemeClr>
                  </a:solidFill>
                </a:rPr>
                <a:t>3</a:t>
              </a:r>
              <a:endParaRPr lang="en-US" sz="2400" b="1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</p:grpSp>
      <p:grpSp>
        <p:nvGrpSpPr>
          <p:cNvPr id="28" name="Group 22"/>
          <p:cNvGrpSpPr>
            <a:grpSpLocks/>
          </p:cNvGrpSpPr>
          <p:nvPr/>
        </p:nvGrpSpPr>
        <p:grpSpPr bwMode="auto">
          <a:xfrm>
            <a:off x="2297840" y="4793425"/>
            <a:ext cx="5029200" cy="533400"/>
            <a:chOff x="1296" y="3244"/>
            <a:chExt cx="3168" cy="336"/>
          </a:xfrm>
        </p:grpSpPr>
        <p:sp>
          <p:nvSpPr>
            <p:cNvPr id="29" name="Line 23"/>
            <p:cNvSpPr>
              <a:spLocks noChangeShapeType="1"/>
            </p:cNvSpPr>
            <p:nvPr/>
          </p:nvSpPr>
          <p:spPr bwMode="gray">
            <a:xfrm>
              <a:off x="1440" y="358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" name="Text Box 25"/>
            <p:cNvSpPr txBox="1">
              <a:spLocks noChangeArrowheads="1"/>
            </p:cNvSpPr>
            <p:nvPr/>
          </p:nvSpPr>
          <p:spPr bwMode="gray">
            <a:xfrm>
              <a:off x="1787" y="3272"/>
              <a:ext cx="2661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l"/>
              <a:r>
                <a:rPr lang="ru-RU" sz="2400" b="1" dirty="0">
                  <a:solidFill>
                    <a:schemeClr val="accent6">
                      <a:lumMod val="50000"/>
                    </a:schemeClr>
                  </a:solidFill>
                  <a:latin typeface="Georgia" pitchFamily="18" charset="0"/>
                </a:rPr>
                <a:t>Условия экзамена</a:t>
              </a:r>
              <a:endParaRPr lang="en-US" sz="2400" b="1" dirty="0">
                <a:solidFill>
                  <a:schemeClr val="accent6">
                    <a:lumMod val="50000"/>
                  </a:schemeClr>
                </a:solidFill>
                <a:latin typeface="Georgia" pitchFamily="18" charset="0"/>
              </a:endParaRPr>
            </a:p>
          </p:txBody>
        </p:sp>
        <p:sp>
          <p:nvSpPr>
            <p:cNvPr id="32" name="Text Box 26"/>
            <p:cNvSpPr txBox="1">
              <a:spLocks noChangeArrowheads="1"/>
            </p:cNvSpPr>
            <p:nvPr/>
          </p:nvSpPr>
          <p:spPr bwMode="gray">
            <a:xfrm>
              <a:off x="1296" y="3244"/>
              <a:ext cx="230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ru-RU" sz="2400" b="1" dirty="0">
                  <a:solidFill>
                    <a:schemeClr val="accent6">
                      <a:lumMod val="50000"/>
                    </a:schemeClr>
                  </a:solidFill>
                </a:rPr>
                <a:t>4</a:t>
              </a:r>
              <a:endParaRPr lang="en-US" sz="2400" b="1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</p:grpSp>
      <p:grpSp>
        <p:nvGrpSpPr>
          <p:cNvPr id="33" name="Group 22"/>
          <p:cNvGrpSpPr>
            <a:grpSpLocks/>
          </p:cNvGrpSpPr>
          <p:nvPr/>
        </p:nvGrpSpPr>
        <p:grpSpPr bwMode="auto">
          <a:xfrm>
            <a:off x="2297126" y="2899309"/>
            <a:ext cx="4982016" cy="533400"/>
            <a:chOff x="1296" y="3244"/>
            <a:chExt cx="3168" cy="336"/>
          </a:xfrm>
        </p:grpSpPr>
        <p:sp>
          <p:nvSpPr>
            <p:cNvPr id="34" name="Line 23"/>
            <p:cNvSpPr>
              <a:spLocks noChangeShapeType="1"/>
            </p:cNvSpPr>
            <p:nvPr/>
          </p:nvSpPr>
          <p:spPr bwMode="gray">
            <a:xfrm>
              <a:off x="1440" y="358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" name="Text Box 25"/>
            <p:cNvSpPr txBox="1">
              <a:spLocks noChangeArrowheads="1"/>
            </p:cNvSpPr>
            <p:nvPr/>
          </p:nvSpPr>
          <p:spPr bwMode="gray">
            <a:xfrm>
              <a:off x="1814" y="3272"/>
              <a:ext cx="2232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l"/>
              <a:r>
                <a:rPr lang="ru-RU" sz="2400" b="1" dirty="0">
                  <a:solidFill>
                    <a:schemeClr val="accent6">
                      <a:lumMod val="50000"/>
                    </a:schemeClr>
                  </a:solidFill>
                  <a:latin typeface="Georgia" pitchFamily="18" charset="0"/>
                </a:rPr>
                <a:t>Разделы предмета</a:t>
              </a:r>
              <a:endParaRPr lang="en-US" sz="2400" b="1" dirty="0">
                <a:solidFill>
                  <a:schemeClr val="accent6">
                    <a:lumMod val="50000"/>
                  </a:schemeClr>
                </a:solidFill>
                <a:latin typeface="Georgia" pitchFamily="18" charset="0"/>
              </a:endParaRPr>
            </a:p>
          </p:txBody>
        </p:sp>
        <p:sp>
          <p:nvSpPr>
            <p:cNvPr id="37" name="Text Box 26"/>
            <p:cNvSpPr txBox="1">
              <a:spLocks noChangeArrowheads="1"/>
            </p:cNvSpPr>
            <p:nvPr/>
          </p:nvSpPr>
          <p:spPr bwMode="gray">
            <a:xfrm>
              <a:off x="1296" y="3244"/>
              <a:ext cx="233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ru-RU" sz="2400" b="1" dirty="0">
                  <a:solidFill>
                    <a:schemeClr val="accent6">
                      <a:lumMod val="50000"/>
                    </a:schemeClr>
                  </a:solidFill>
                </a:rPr>
                <a:t>2</a:t>
              </a:r>
              <a:endParaRPr lang="en-US" sz="2400" b="1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</p:grpSp>
      <p:grpSp>
        <p:nvGrpSpPr>
          <p:cNvPr id="38" name="Group 22"/>
          <p:cNvGrpSpPr>
            <a:grpSpLocks/>
          </p:cNvGrpSpPr>
          <p:nvPr/>
        </p:nvGrpSpPr>
        <p:grpSpPr bwMode="auto">
          <a:xfrm>
            <a:off x="2340018" y="1995796"/>
            <a:ext cx="4939124" cy="533400"/>
            <a:chOff x="1296" y="3244"/>
            <a:chExt cx="3168" cy="336"/>
          </a:xfrm>
        </p:grpSpPr>
        <p:sp>
          <p:nvSpPr>
            <p:cNvPr id="39" name="Line 23"/>
            <p:cNvSpPr>
              <a:spLocks noChangeShapeType="1"/>
            </p:cNvSpPr>
            <p:nvPr/>
          </p:nvSpPr>
          <p:spPr bwMode="gray">
            <a:xfrm>
              <a:off x="1440" y="358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n>
                  <a:solidFill>
                    <a:srgbClr val="9238B6"/>
                  </a:solidFill>
                </a:ln>
              </a:endParaRPr>
            </a:p>
          </p:txBody>
        </p:sp>
        <p:sp>
          <p:nvSpPr>
            <p:cNvPr id="41" name="Text Box 25"/>
            <p:cNvSpPr txBox="1">
              <a:spLocks noChangeArrowheads="1"/>
            </p:cNvSpPr>
            <p:nvPr/>
          </p:nvSpPr>
          <p:spPr bwMode="gray">
            <a:xfrm>
              <a:off x="1753" y="3272"/>
              <a:ext cx="2416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l"/>
              <a:r>
                <a:rPr lang="ru-RU" sz="2400" b="1" dirty="0">
                  <a:solidFill>
                    <a:schemeClr val="accent6">
                      <a:lumMod val="50000"/>
                    </a:schemeClr>
                  </a:solidFill>
                  <a:latin typeface="Georgia" pitchFamily="18" charset="0"/>
                </a:rPr>
                <a:t>Первичный балл</a:t>
              </a:r>
              <a:endParaRPr lang="en-US" sz="2400" b="1" dirty="0">
                <a:solidFill>
                  <a:schemeClr val="accent6">
                    <a:lumMod val="50000"/>
                  </a:schemeClr>
                </a:solidFill>
                <a:latin typeface="Georgia" pitchFamily="18" charset="0"/>
              </a:endParaRPr>
            </a:p>
          </p:txBody>
        </p:sp>
        <p:sp>
          <p:nvSpPr>
            <p:cNvPr id="42" name="Text Box 26"/>
            <p:cNvSpPr txBox="1">
              <a:spLocks noChangeArrowheads="1"/>
            </p:cNvSpPr>
            <p:nvPr/>
          </p:nvSpPr>
          <p:spPr bwMode="gray">
            <a:xfrm>
              <a:off x="1296" y="3244"/>
              <a:ext cx="235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ru-RU" sz="2400" b="1" dirty="0">
                  <a:solidFill>
                    <a:schemeClr val="accent6">
                      <a:lumMod val="50000"/>
                    </a:schemeClr>
                  </a:solidFill>
                </a:rPr>
                <a:t>1</a:t>
              </a:r>
              <a:endParaRPr lang="en-US" sz="2400" b="1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</p:grpSp>
      <p:sp>
        <p:nvSpPr>
          <p:cNvPr id="24" name="Прямоугольник 23"/>
          <p:cNvSpPr/>
          <p:nvPr/>
        </p:nvSpPr>
        <p:spPr>
          <a:xfrm>
            <a:off x="1906476" y="182635"/>
            <a:ext cx="6513625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1905">
                  <a:solidFill>
                    <a:srgbClr val="000000"/>
                  </a:solidFill>
                </a:ln>
                <a:solidFill>
                  <a:srgbClr val="9238B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Что изменилось?</a:t>
            </a:r>
            <a:endParaRPr lang="ru-RU" sz="5400" b="1" dirty="0">
              <a:ln w="1905">
                <a:solidFill>
                  <a:schemeClr val="tx1"/>
                </a:solidFill>
              </a:ln>
              <a:solidFill>
                <a:srgbClr val="9238B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31149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Рисунок 41" descr="White_Sticky_Note_PNG_Clip_Art-2376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40125" y="895219"/>
            <a:ext cx="4290954" cy="499441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0875" y="97970"/>
            <a:ext cx="7886700" cy="1118734"/>
          </a:xfrm>
        </p:spPr>
        <p:txBody>
          <a:bodyPr>
            <a:normAutofit/>
          </a:bodyPr>
          <a:lstStyle/>
          <a:p>
            <a:pPr algn="ctr"/>
            <a:r>
              <a:rPr lang="ru-RU" sz="5400" b="1" dirty="0">
                <a:ln w="1905">
                  <a:solidFill>
                    <a:srgbClr val="000000"/>
                  </a:solidFill>
                </a:ln>
                <a:solidFill>
                  <a:srgbClr val="9238B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Первичный балл</a:t>
            </a:r>
            <a:endParaRPr lang="en-US" sz="5400" b="1" dirty="0">
              <a:solidFill>
                <a:srgbClr val="9238B6"/>
              </a:solidFill>
              <a:latin typeface="Georgia" pitchFamily="18" charset="0"/>
              <a:cs typeface="Arial" pitchFamily="34" charset="0"/>
            </a:endParaRPr>
          </a:p>
        </p:txBody>
      </p:sp>
      <p:sp>
        <p:nvSpPr>
          <p:cNvPr id="36" name="Содержимое 2"/>
          <p:cNvSpPr>
            <a:spLocks noGrp="1"/>
          </p:cNvSpPr>
          <p:nvPr>
            <p:ph idx="1"/>
          </p:nvPr>
        </p:nvSpPr>
        <p:spPr>
          <a:xfrm>
            <a:off x="3884133" y="1747001"/>
            <a:ext cx="3766449" cy="3475710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sz="2600" dirty="0">
                <a:solidFill>
                  <a:srgbClr val="660066"/>
                </a:solidFill>
                <a:latin typeface="Georgia" pitchFamily="18" charset="0"/>
              </a:rPr>
              <a:t>ОГЭ-2020</a:t>
            </a:r>
          </a:p>
          <a:p>
            <a:pPr algn="ctr">
              <a:buNone/>
            </a:pPr>
            <a:r>
              <a:rPr lang="ru-RU" sz="2600" dirty="0">
                <a:solidFill>
                  <a:srgbClr val="660066"/>
                </a:solidFill>
                <a:latin typeface="Georgia" pitchFamily="18" charset="0"/>
              </a:rPr>
              <a:t>26 заданий</a:t>
            </a:r>
          </a:p>
          <a:p>
            <a:pPr marL="0" indent="0">
              <a:buFont typeface="Wingdings" pitchFamily="2" charset="2"/>
              <a:buChar char="Ø"/>
            </a:pPr>
            <a:r>
              <a:rPr lang="ru-RU" sz="2600" dirty="0">
                <a:solidFill>
                  <a:srgbClr val="660066"/>
                </a:solidFill>
                <a:latin typeface="Georgia" pitchFamily="18" charset="0"/>
              </a:rPr>
              <a:t>5 – указать один ответ</a:t>
            </a:r>
          </a:p>
          <a:p>
            <a:pPr marL="0" indent="0">
              <a:buFont typeface="Wingdings" pitchFamily="2" charset="2"/>
              <a:buChar char="Ø"/>
            </a:pPr>
            <a:r>
              <a:rPr lang="ru-RU" sz="2600" dirty="0">
                <a:solidFill>
                  <a:srgbClr val="660066"/>
                </a:solidFill>
                <a:latin typeface="Georgia" pitchFamily="18" charset="0"/>
              </a:rPr>
              <a:t> 16 – написать перечень ответов</a:t>
            </a:r>
          </a:p>
          <a:p>
            <a:pPr marL="0" indent="0">
              <a:buFont typeface="Wingdings" pitchFamily="2" charset="2"/>
              <a:buChar char="Ø"/>
            </a:pPr>
            <a:r>
              <a:rPr lang="ru-RU" sz="2600" dirty="0">
                <a:solidFill>
                  <a:srgbClr val="660066"/>
                </a:solidFill>
                <a:latin typeface="Georgia" pitchFamily="18" charset="0"/>
              </a:rPr>
              <a:t> 5 – дать развернутый ответ</a:t>
            </a:r>
          </a:p>
          <a:p>
            <a:pPr marL="0" indent="0">
              <a:buNone/>
            </a:pPr>
            <a:r>
              <a:rPr lang="ru-RU" sz="2600" dirty="0">
                <a:solidFill>
                  <a:srgbClr val="660066"/>
                </a:solidFill>
                <a:latin typeface="Georgia" pitchFamily="18" charset="0"/>
              </a:rPr>
              <a:t>Всего: 48 баллов</a:t>
            </a:r>
          </a:p>
          <a:p>
            <a:pPr algn="ctr">
              <a:buNone/>
            </a:pPr>
            <a:endParaRPr lang="ru-RU" dirty="0" smtClean="0">
              <a:solidFill>
                <a:srgbClr val="9238B6"/>
              </a:solidFill>
            </a:endParaRPr>
          </a:p>
          <a:p>
            <a:pPr>
              <a:buNone/>
            </a:pPr>
            <a:endParaRPr lang="ru-RU" dirty="0">
              <a:solidFill>
                <a:srgbClr val="9238B6"/>
              </a:solidFill>
            </a:endParaRPr>
          </a:p>
        </p:txBody>
      </p:sp>
      <p:sp>
        <p:nvSpPr>
          <p:cNvPr id="37" name="Содержимое 2"/>
          <p:cNvSpPr txBox="1">
            <a:spLocks/>
          </p:cNvSpPr>
          <p:nvPr/>
        </p:nvSpPr>
        <p:spPr>
          <a:xfrm>
            <a:off x="6760029" y="2002971"/>
            <a:ext cx="3200401" cy="26125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28600" indent="-228600">
              <a:lnSpc>
                <a:spcPct val="90000"/>
              </a:lnSpc>
              <a:spcBef>
                <a:spcPts val="1000"/>
              </a:spcBef>
              <a:defRPr/>
            </a:pPr>
            <a:endParaRPr lang="ru-RU" sz="2800" dirty="0">
              <a:solidFill>
                <a:srgbClr val="9238B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6255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2429948" y="180005"/>
            <a:ext cx="7062395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>
                <a:ln w="1905">
                  <a:solidFill>
                    <a:srgbClr val="000000"/>
                  </a:solidFill>
                </a:ln>
                <a:solidFill>
                  <a:srgbClr val="9238B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Разделы предмета</a:t>
            </a:r>
            <a:endParaRPr lang="ru-RU" sz="4400" dirty="0"/>
          </a:p>
        </p:txBody>
      </p:sp>
      <p:graphicFrame>
        <p:nvGraphicFramePr>
          <p:cNvPr id="12" name="Таблица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6232401"/>
              </p:ext>
            </p:extLst>
          </p:nvPr>
        </p:nvGraphicFramePr>
        <p:xfrm>
          <a:off x="852437" y="1464522"/>
          <a:ext cx="8507337" cy="4676466"/>
        </p:xfrm>
        <a:graphic>
          <a:graphicData uri="http://schemas.openxmlformats.org/drawingml/2006/table">
            <a:tbl>
              <a:tblPr>
                <a:tableStyleId>{16D9F66E-5EB9-4882-86FB-DCBF35E3C3E4}</a:tableStyleId>
              </a:tblPr>
              <a:tblGrid>
                <a:gridCol w="3227301"/>
                <a:gridCol w="2645507"/>
                <a:gridCol w="2634529"/>
              </a:tblGrid>
              <a:tr h="464159">
                <a:tc row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/>
                        <a:t>Содержательные разделы</a:t>
                      </a:r>
                      <a:endParaRPr lang="ru-RU" sz="1600" b="1" dirty="0">
                        <a:solidFill>
                          <a:srgbClr val="1AC02E"/>
                        </a:solidFill>
                        <a:latin typeface="Georg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1697" marR="61697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/>
                        <a:t>Количество заданий</a:t>
                      </a:r>
                      <a:endParaRPr lang="ru-RU" sz="1600" b="1" dirty="0">
                        <a:solidFill>
                          <a:srgbClr val="1AC02E"/>
                        </a:solidFill>
                        <a:latin typeface="Georg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1697" marR="61697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6415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/>
                        <a:t>Было</a:t>
                      </a:r>
                      <a:endParaRPr lang="ru-RU" sz="1600" b="1">
                        <a:solidFill>
                          <a:srgbClr val="1AC02E"/>
                        </a:solidFill>
                        <a:latin typeface="Georg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1697" marR="6169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/>
                        <a:t>Стало</a:t>
                      </a:r>
                      <a:endParaRPr lang="ru-RU" sz="1600" b="1" dirty="0">
                        <a:solidFill>
                          <a:srgbClr val="660066"/>
                        </a:solidFill>
                        <a:latin typeface="Georg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1697" marR="61697" marT="0" marB="0"/>
                </a:tc>
              </a:tr>
              <a:tr h="742654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/>
                        <a:t>Биология как наука. Методы биологии</a:t>
                      </a:r>
                      <a:endParaRPr lang="ru-RU" sz="1200" dirty="0">
                        <a:solidFill>
                          <a:srgbClr val="1AC02E"/>
                        </a:solidFill>
                        <a:latin typeface="Georg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1697" marR="6169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/>
                        <a:t>1 – 4 </a:t>
                      </a:r>
                      <a:endParaRPr lang="ru-RU" sz="1200" dirty="0">
                        <a:solidFill>
                          <a:srgbClr val="1AC02E"/>
                        </a:solidFill>
                        <a:latin typeface="Georg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1697" marR="6169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/>
                        <a:t>7 – 8</a:t>
                      </a:r>
                      <a:endParaRPr lang="ru-RU" sz="1200">
                        <a:solidFill>
                          <a:srgbClr val="660066"/>
                        </a:solidFill>
                        <a:latin typeface="Georg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1697" marR="61697" marT="0" marB="0"/>
                </a:tc>
              </a:tr>
              <a:tr h="744878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/>
                        <a:t>Система, многообразие </a:t>
                      </a:r>
                      <a:r>
                        <a:rPr lang="ru-RU" sz="1600" dirty="0" smtClean="0"/>
                        <a:t/>
                      </a:r>
                      <a:br>
                        <a:rPr lang="ru-RU" sz="1600" dirty="0" smtClean="0"/>
                      </a:br>
                      <a:r>
                        <a:rPr lang="ru-RU" sz="1600" dirty="0" smtClean="0"/>
                        <a:t>и </a:t>
                      </a:r>
                      <a:r>
                        <a:rPr lang="ru-RU" sz="1600" dirty="0"/>
                        <a:t>эволюция живой природы</a:t>
                      </a:r>
                      <a:endParaRPr lang="ru-RU" sz="1200" dirty="0">
                        <a:solidFill>
                          <a:srgbClr val="1AC02E"/>
                        </a:solidFill>
                        <a:latin typeface="Georg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1697" marR="6169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/>
                        <a:t>6 – 10 </a:t>
                      </a:r>
                      <a:endParaRPr lang="ru-RU" sz="1200" dirty="0">
                        <a:solidFill>
                          <a:srgbClr val="1AC02E"/>
                        </a:solidFill>
                        <a:latin typeface="Georg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1697" marR="6169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/>
                        <a:t>7 – 8</a:t>
                      </a:r>
                      <a:endParaRPr lang="ru-RU" sz="1200" dirty="0">
                        <a:solidFill>
                          <a:srgbClr val="660066"/>
                        </a:solidFill>
                        <a:latin typeface="Georg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1697" marR="61697" marT="0" marB="0"/>
                </a:tc>
              </a:tr>
              <a:tr h="742654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/>
                        <a:t>Организм человека </a:t>
                      </a:r>
                      <a:r>
                        <a:rPr lang="ru-RU" sz="1600" dirty="0" smtClean="0"/>
                        <a:t/>
                      </a:r>
                      <a:br>
                        <a:rPr lang="ru-RU" sz="1600" dirty="0" smtClean="0"/>
                      </a:br>
                      <a:r>
                        <a:rPr lang="ru-RU" sz="1600" dirty="0" smtClean="0"/>
                        <a:t>и </a:t>
                      </a:r>
                      <a:r>
                        <a:rPr lang="ru-RU" sz="1600" dirty="0"/>
                        <a:t>его здоровье</a:t>
                      </a:r>
                      <a:endParaRPr lang="ru-RU" sz="1200" dirty="0">
                        <a:solidFill>
                          <a:srgbClr val="1AC02E"/>
                        </a:solidFill>
                        <a:latin typeface="Georg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1697" marR="6169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/>
                        <a:t>12 – 17 </a:t>
                      </a:r>
                      <a:endParaRPr lang="ru-RU" sz="1200" dirty="0">
                        <a:solidFill>
                          <a:srgbClr val="1AC02E"/>
                        </a:solidFill>
                        <a:latin typeface="Georg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1697" marR="6169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/>
                        <a:t>11 – 12</a:t>
                      </a:r>
                      <a:endParaRPr lang="ru-RU" sz="1200" dirty="0">
                        <a:solidFill>
                          <a:srgbClr val="660066"/>
                        </a:solidFill>
                        <a:latin typeface="Georg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1697" marR="61697" marT="0" marB="0"/>
                </a:tc>
              </a:tr>
              <a:tr h="75898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/>
                        <a:t>Взаимосвязи </a:t>
                      </a:r>
                      <a:r>
                        <a:rPr lang="ru-RU" sz="1600" dirty="0" smtClean="0"/>
                        <a:t>организмов</a:t>
                      </a:r>
                      <a:br>
                        <a:rPr lang="ru-RU" sz="1600" dirty="0" smtClean="0"/>
                      </a:br>
                      <a:r>
                        <a:rPr lang="ru-RU" sz="1600" dirty="0" smtClean="0"/>
                        <a:t>и </a:t>
                      </a:r>
                      <a:r>
                        <a:rPr lang="ru-RU" sz="1600" dirty="0"/>
                        <a:t>окружающей среды</a:t>
                      </a:r>
                      <a:endParaRPr lang="ru-RU" sz="1200" dirty="0">
                        <a:solidFill>
                          <a:srgbClr val="660066"/>
                        </a:solidFill>
                        <a:latin typeface="Georg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1697" marR="6169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/>
                        <a:t>6 – 10</a:t>
                      </a:r>
                      <a:endParaRPr lang="ru-RU" sz="1200" dirty="0">
                        <a:solidFill>
                          <a:srgbClr val="1AC02E"/>
                        </a:solidFill>
                        <a:latin typeface="Georg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1697" marR="6169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/>
                        <a:t>0</a:t>
                      </a:r>
                      <a:endParaRPr lang="ru-RU" sz="1200">
                        <a:solidFill>
                          <a:srgbClr val="660066"/>
                        </a:solidFill>
                        <a:latin typeface="Georg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1697" marR="61697" marT="0" marB="0"/>
                </a:tc>
              </a:tr>
              <a:tr h="379491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/>
                        <a:t>Признаки живых организмов</a:t>
                      </a:r>
                      <a:endParaRPr lang="ru-RU" sz="1200" dirty="0">
                        <a:solidFill>
                          <a:srgbClr val="660066"/>
                        </a:solidFill>
                        <a:latin typeface="Georg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1697" marR="6169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/>
                        <a:t>4 – 10 </a:t>
                      </a:r>
                      <a:endParaRPr lang="ru-RU" sz="1200" dirty="0">
                        <a:solidFill>
                          <a:srgbClr val="1AC02E"/>
                        </a:solidFill>
                        <a:latin typeface="Georg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1697" marR="6169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/>
                        <a:t>0</a:t>
                      </a:r>
                      <a:endParaRPr lang="ru-RU" sz="1200" dirty="0">
                        <a:solidFill>
                          <a:srgbClr val="660066"/>
                        </a:solidFill>
                        <a:latin typeface="Georg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1697" marR="61697" marT="0" marB="0"/>
                </a:tc>
              </a:tr>
              <a:tr h="379491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/>
                        <a:t>Итого</a:t>
                      </a:r>
                      <a:endParaRPr lang="ru-RU" sz="1200">
                        <a:solidFill>
                          <a:srgbClr val="1AC02E"/>
                        </a:solidFill>
                        <a:latin typeface="Georg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1697" marR="6169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/>
                        <a:t>32</a:t>
                      </a:r>
                      <a:endParaRPr lang="ru-RU" sz="1200" dirty="0">
                        <a:solidFill>
                          <a:srgbClr val="1AC02E"/>
                        </a:solidFill>
                        <a:latin typeface="Georg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1697" marR="6169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/>
                        <a:t>26</a:t>
                      </a:r>
                      <a:endParaRPr lang="ru-RU" sz="1200" dirty="0">
                        <a:solidFill>
                          <a:srgbClr val="660066"/>
                        </a:solidFill>
                        <a:latin typeface="Georg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1697" marR="61697" marT="0" marB="0"/>
                </a:tc>
              </a:tr>
            </a:tbl>
          </a:graphicData>
        </a:graphic>
      </p:graphicFrame>
      <p:sp>
        <p:nvSpPr>
          <p:cNvPr id="13" name="Прямоугольник 12"/>
          <p:cNvSpPr/>
          <p:nvPr/>
        </p:nvSpPr>
        <p:spPr>
          <a:xfrm>
            <a:off x="1119413" y="990816"/>
            <a:ext cx="837293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2000" dirty="0">
                <a:solidFill>
                  <a:srgbClr val="660066"/>
                </a:solidFill>
                <a:latin typeface="Georgia" pitchFamily="18" charset="0"/>
              </a:rPr>
              <a:t>Разработчики в ОГЭ-2020 убирают 2 предметных раздела</a:t>
            </a:r>
            <a:endParaRPr lang="ru-RU" sz="2000" dirty="0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93792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idx="1"/>
          </p:nvPr>
        </p:nvSpPr>
        <p:spPr>
          <a:xfrm>
            <a:off x="2214700" y="1017296"/>
            <a:ext cx="5786024" cy="5099277"/>
          </a:xfrm>
        </p:spPr>
        <p:txBody>
          <a:bodyPr>
            <a:noAutofit/>
          </a:bodyPr>
          <a:lstStyle/>
          <a:p>
            <a:pPr marL="0" indent="0" algn="ctr">
              <a:spcBef>
                <a:spcPts val="0"/>
              </a:spcBef>
              <a:buNone/>
            </a:pPr>
            <a:r>
              <a:rPr lang="ru-RU" sz="2400" dirty="0">
                <a:solidFill>
                  <a:srgbClr val="660066"/>
                </a:solidFill>
                <a:latin typeface="Georgia" pitchFamily="18" charset="0"/>
              </a:rPr>
              <a:t>В перспективных КИМ по биологии есть новые задания, которых в текущей версии нет.</a:t>
            </a:r>
          </a:p>
          <a:p>
            <a:pPr marL="0" indent="0" algn="ctr">
              <a:spcBef>
                <a:spcPts val="0"/>
              </a:spcBef>
              <a:buNone/>
            </a:pPr>
            <a:endParaRPr lang="ru-RU" sz="2400" dirty="0">
              <a:solidFill>
                <a:srgbClr val="660066"/>
              </a:solidFill>
              <a:latin typeface="Georgia" pitchFamily="18" charset="0"/>
            </a:endParaRPr>
          </a:p>
          <a:p>
            <a:pPr marL="0" indent="0" algn="ctr">
              <a:spcBef>
                <a:spcPts val="0"/>
              </a:spcBef>
              <a:buNone/>
            </a:pPr>
            <a:r>
              <a:rPr lang="ru-RU" sz="2400" dirty="0">
                <a:solidFill>
                  <a:srgbClr val="660066"/>
                </a:solidFill>
                <a:latin typeface="Georgia" pitchFamily="18" charset="0"/>
              </a:rPr>
              <a:t>Блок «Система, многообразие</a:t>
            </a:r>
            <a:br>
              <a:rPr lang="ru-RU" sz="2400" dirty="0">
                <a:solidFill>
                  <a:srgbClr val="660066"/>
                </a:solidFill>
                <a:latin typeface="Georgia" pitchFamily="18" charset="0"/>
              </a:rPr>
            </a:br>
            <a:r>
              <a:rPr lang="ru-RU" sz="2400" dirty="0">
                <a:solidFill>
                  <a:srgbClr val="660066"/>
                </a:solidFill>
                <a:latin typeface="Georgia" pitchFamily="18" charset="0"/>
              </a:rPr>
              <a:t>и эволюция живой природы»  изменили. В него добавили 5 заданий.</a:t>
            </a:r>
          </a:p>
          <a:p>
            <a:pPr marL="0" indent="0" algn="ctr">
              <a:spcBef>
                <a:spcPts val="0"/>
              </a:spcBef>
              <a:buNone/>
            </a:pPr>
            <a:endParaRPr lang="ru-RU" sz="2400" dirty="0">
              <a:solidFill>
                <a:srgbClr val="660066"/>
              </a:solidFill>
              <a:latin typeface="Georgia" pitchFamily="18" charset="0"/>
            </a:endParaRPr>
          </a:p>
          <a:p>
            <a:pPr marL="0" indent="0" algn="ctr">
              <a:spcBef>
                <a:spcPts val="0"/>
              </a:spcBef>
              <a:buNone/>
            </a:pPr>
            <a:r>
              <a:rPr lang="ru-RU" sz="2400" dirty="0">
                <a:solidFill>
                  <a:srgbClr val="660066"/>
                </a:solidFill>
                <a:latin typeface="Georgia" pitchFamily="18" charset="0"/>
              </a:rPr>
              <a:t>Блок«Анатомия» потребует </a:t>
            </a:r>
            <a:br>
              <a:rPr lang="ru-RU" sz="2400" dirty="0">
                <a:solidFill>
                  <a:srgbClr val="660066"/>
                </a:solidFill>
                <a:latin typeface="Georgia" pitchFamily="18" charset="0"/>
              </a:rPr>
            </a:br>
            <a:r>
              <a:rPr lang="ru-RU" sz="2400" dirty="0">
                <a:solidFill>
                  <a:srgbClr val="660066"/>
                </a:solidFill>
                <a:latin typeface="Georgia" pitchFamily="18" charset="0"/>
              </a:rPr>
              <a:t>от участников подробного ответа. 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sz="2400" dirty="0">
                <a:solidFill>
                  <a:srgbClr val="660066"/>
                </a:solidFill>
                <a:latin typeface="Georgia" pitchFamily="18" charset="0"/>
              </a:rPr>
              <a:t>3 задания проверяют, как ученик применяет свои знания </a:t>
            </a:r>
            <a:br>
              <a:rPr lang="ru-RU" sz="2400" dirty="0">
                <a:solidFill>
                  <a:srgbClr val="660066"/>
                </a:solidFill>
                <a:latin typeface="Georgia" pitchFamily="18" charset="0"/>
              </a:rPr>
            </a:br>
            <a:r>
              <a:rPr lang="ru-RU" sz="2400" dirty="0">
                <a:solidFill>
                  <a:srgbClr val="660066"/>
                </a:solidFill>
                <a:latin typeface="Georgia" pitchFamily="18" charset="0"/>
              </a:rPr>
              <a:t>в поставленной ситуации</a:t>
            </a:r>
          </a:p>
          <a:p>
            <a:pPr marL="0" indent="0">
              <a:spcBef>
                <a:spcPts val="0"/>
              </a:spcBef>
              <a:buNone/>
            </a:pPr>
            <a:endParaRPr lang="ru-RU" sz="2400" dirty="0">
              <a:solidFill>
                <a:srgbClr val="660066"/>
              </a:solidFill>
              <a:latin typeface="Georgia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ru-RU" sz="2400" dirty="0">
              <a:solidFill>
                <a:srgbClr val="660066"/>
              </a:solidFill>
              <a:latin typeface="Georgia" pitchFamily="18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990145" y="134184"/>
            <a:ext cx="6868886" cy="11187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defRPr/>
            </a:pPr>
            <a:r>
              <a:rPr lang="ru-RU" sz="5400" b="1" dirty="0">
                <a:ln w="1905">
                  <a:solidFill>
                    <a:srgbClr val="000000"/>
                  </a:solidFill>
                </a:ln>
                <a:solidFill>
                  <a:srgbClr val="9238B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  <a:ea typeface="+mj-ea"/>
                <a:cs typeface="+mj-cs"/>
              </a:rPr>
              <a:t>Новые задания</a:t>
            </a:r>
            <a:endParaRPr lang="en-US" sz="5400" b="1" dirty="0">
              <a:solidFill>
                <a:srgbClr val="9238B6"/>
              </a:solidFill>
              <a:latin typeface="Georgia" pitchFamily="18" charset="0"/>
              <a:ea typeface="+mj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8727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White_Sticky_Note_PNG_Clip_Art-2376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02548" y="1092200"/>
            <a:ext cx="1968500" cy="229121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7434" y="715055"/>
            <a:ext cx="4599062" cy="16012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White_Sticky_Note_PNG_Clip_Art-2376.pn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1847" y="2800035"/>
            <a:ext cx="2679870" cy="31192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81200" y="0"/>
            <a:ext cx="7886700" cy="965200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>
                <a:solidFill>
                  <a:srgbClr val="9238B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Примеры новых заданий</a:t>
            </a:r>
            <a:endParaRPr lang="ru-RU" sz="4000" b="1" dirty="0">
              <a:solidFill>
                <a:srgbClr val="9238B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65366" y="3510414"/>
            <a:ext cx="4501598" cy="25592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337948" y="3383666"/>
            <a:ext cx="2775857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solidFill>
                  <a:srgbClr val="660066"/>
                </a:solidFill>
                <a:latin typeface="Georgia" pitchFamily="18" charset="0"/>
              </a:rPr>
              <a:t>Блок </a:t>
            </a:r>
            <a:br>
              <a:rPr lang="ru-RU" sz="2400" dirty="0">
                <a:solidFill>
                  <a:srgbClr val="660066"/>
                </a:solidFill>
                <a:latin typeface="Georgia" pitchFamily="18" charset="0"/>
              </a:rPr>
            </a:br>
            <a:r>
              <a:rPr lang="ru-RU" sz="2400" dirty="0">
                <a:solidFill>
                  <a:srgbClr val="660066"/>
                </a:solidFill>
                <a:latin typeface="Georgia" pitchFamily="18" charset="0"/>
              </a:rPr>
              <a:t>«Система, многообразие </a:t>
            </a:r>
            <a:br>
              <a:rPr lang="ru-RU" sz="2400" dirty="0">
                <a:solidFill>
                  <a:srgbClr val="660066"/>
                </a:solidFill>
                <a:latin typeface="Georgia" pitchFamily="18" charset="0"/>
              </a:rPr>
            </a:br>
            <a:r>
              <a:rPr lang="ru-RU" sz="2400" dirty="0">
                <a:solidFill>
                  <a:srgbClr val="660066"/>
                </a:solidFill>
                <a:latin typeface="Georgia" pitchFamily="18" charset="0"/>
              </a:rPr>
              <a:t>и эволюция живой </a:t>
            </a:r>
            <a:br>
              <a:rPr lang="ru-RU" sz="2400" dirty="0">
                <a:solidFill>
                  <a:srgbClr val="660066"/>
                </a:solidFill>
                <a:latin typeface="Georgia" pitchFamily="18" charset="0"/>
              </a:rPr>
            </a:br>
            <a:r>
              <a:rPr lang="ru-RU" sz="2400" dirty="0">
                <a:solidFill>
                  <a:srgbClr val="660066"/>
                </a:solidFill>
                <a:latin typeface="Georgia" pitchFamily="18" charset="0"/>
              </a:rPr>
              <a:t>природы» </a:t>
            </a:r>
            <a:endParaRPr lang="ru-RU" sz="2400" dirty="0"/>
          </a:p>
        </p:txBody>
      </p:sp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6802548" y="1515684"/>
            <a:ext cx="2296886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>
                <a:solidFill>
                  <a:srgbClr val="660066"/>
                </a:solidFill>
                <a:latin typeface="Georgia" pitchFamily="18" charset="0"/>
                <a:ea typeface="Calibri" pitchFamily="34" charset="0"/>
                <a:cs typeface="Arial" pitchFamily="34" charset="0"/>
              </a:rPr>
              <a:t>Это новые задания</a:t>
            </a:r>
            <a:br>
              <a:rPr lang="ru-RU" sz="2400" dirty="0">
                <a:solidFill>
                  <a:srgbClr val="660066"/>
                </a:solidFill>
                <a:latin typeface="Georgia" pitchFamily="18" charset="0"/>
                <a:ea typeface="Calibri" pitchFamily="34" charset="0"/>
                <a:cs typeface="Arial" pitchFamily="34" charset="0"/>
              </a:rPr>
            </a:br>
            <a:r>
              <a:rPr lang="ru-RU" sz="2400" dirty="0">
                <a:solidFill>
                  <a:srgbClr val="660066"/>
                </a:solidFill>
                <a:latin typeface="Georgia" pitchFamily="18" charset="0"/>
                <a:ea typeface="Calibri" pitchFamily="34" charset="0"/>
                <a:cs typeface="Arial" pitchFamily="34" charset="0"/>
              </a:rPr>
              <a:t> по форме </a:t>
            </a:r>
            <a:br>
              <a:rPr lang="ru-RU" sz="2400" dirty="0">
                <a:solidFill>
                  <a:srgbClr val="660066"/>
                </a:solidFill>
                <a:latin typeface="Georgia" pitchFamily="18" charset="0"/>
                <a:ea typeface="Calibri" pitchFamily="34" charset="0"/>
                <a:cs typeface="Arial" pitchFamily="34" charset="0"/>
              </a:rPr>
            </a:br>
            <a:r>
              <a:rPr lang="ru-RU" sz="2400" dirty="0">
                <a:solidFill>
                  <a:srgbClr val="660066"/>
                </a:solidFill>
                <a:latin typeface="Georgia" pitchFamily="18" charset="0"/>
                <a:ea typeface="Calibri" pitchFamily="34" charset="0"/>
                <a:cs typeface="Arial" pitchFamily="34" charset="0"/>
              </a:rPr>
              <a:t>и типу</a:t>
            </a:r>
            <a:endParaRPr lang="ru-RU" sz="3600" dirty="0">
              <a:solidFill>
                <a:srgbClr val="660066"/>
              </a:solidFill>
              <a:latin typeface="Georgia" pitchFamily="18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07454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1764" y="1"/>
            <a:ext cx="7886700" cy="12319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800" b="1" dirty="0">
                <a:solidFill>
                  <a:srgbClr val="9238B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Примеры новых заданий</a:t>
            </a:r>
            <a:endParaRPr lang="ru-RU" sz="4800" b="1" dirty="0">
              <a:solidFill>
                <a:srgbClr val="9238B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  <p:pic>
        <p:nvPicPr>
          <p:cNvPr id="5" name="Рисунок 4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30184" y="1623753"/>
            <a:ext cx="3898281" cy="39053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White_Sticky_Note_PNG_Clip_Art-2376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83273" y="1623754"/>
            <a:ext cx="2832269" cy="3296589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2046515" y="2234976"/>
            <a:ext cx="2340429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solidFill>
                  <a:srgbClr val="660066"/>
                </a:solidFill>
                <a:latin typeface="Georgia" pitchFamily="18" charset="0"/>
              </a:rPr>
              <a:t>Блок «Система, многообразие и эволюция живой природы» 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5989970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2141764" y="1"/>
            <a:ext cx="7886700" cy="1325563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9238B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Примеры новых заданий</a:t>
            </a:r>
            <a:endParaRPr lang="ru-RU" b="1" dirty="0">
              <a:solidFill>
                <a:srgbClr val="9238B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319349" y="861342"/>
            <a:ext cx="2709115" cy="4661272"/>
          </a:xfrm>
        </p:spPr>
        <p:txBody>
          <a:bodyPr>
            <a:noAutofit/>
          </a:bodyPr>
          <a:lstStyle/>
          <a:p>
            <a:pPr marL="0" indent="0" algn="ctr">
              <a:spcBef>
                <a:spcPts val="0"/>
              </a:spcBef>
              <a:buNone/>
            </a:pPr>
            <a:r>
              <a:rPr lang="ru-RU" sz="2400" dirty="0">
                <a:solidFill>
                  <a:srgbClr val="660066"/>
                </a:solidFill>
                <a:latin typeface="Georgia" pitchFamily="18" charset="0"/>
              </a:rPr>
              <a:t>Блок</a:t>
            </a:r>
            <a:br>
              <a:rPr lang="ru-RU" sz="2400" dirty="0">
                <a:solidFill>
                  <a:srgbClr val="660066"/>
                </a:solidFill>
                <a:latin typeface="Georgia" pitchFamily="18" charset="0"/>
              </a:rPr>
            </a:br>
            <a:r>
              <a:rPr lang="ru-RU" sz="2400" dirty="0">
                <a:solidFill>
                  <a:srgbClr val="660066"/>
                </a:solidFill>
                <a:latin typeface="Georgia" pitchFamily="18" charset="0"/>
              </a:rPr>
              <a:t>«Анатомия» потребует </a:t>
            </a:r>
            <a:br>
              <a:rPr lang="ru-RU" sz="2400" dirty="0">
                <a:solidFill>
                  <a:srgbClr val="660066"/>
                </a:solidFill>
                <a:latin typeface="Georgia" pitchFamily="18" charset="0"/>
              </a:rPr>
            </a:br>
            <a:r>
              <a:rPr lang="ru-RU" sz="2400" dirty="0">
                <a:solidFill>
                  <a:srgbClr val="660066"/>
                </a:solidFill>
                <a:latin typeface="Georgia" pitchFamily="18" charset="0"/>
              </a:rPr>
              <a:t>от участников подробного </a:t>
            </a:r>
            <a:br>
              <a:rPr lang="ru-RU" sz="2400" dirty="0">
                <a:solidFill>
                  <a:srgbClr val="660066"/>
                </a:solidFill>
                <a:latin typeface="Georgia" pitchFamily="18" charset="0"/>
              </a:rPr>
            </a:br>
            <a:r>
              <a:rPr lang="ru-RU" sz="2400" dirty="0">
                <a:solidFill>
                  <a:srgbClr val="660066"/>
                </a:solidFill>
                <a:latin typeface="Georgia" pitchFamily="18" charset="0"/>
              </a:rPr>
              <a:t>ответа </a:t>
            </a:r>
          </a:p>
          <a:p>
            <a:pPr marL="0" indent="0" algn="ctr">
              <a:spcBef>
                <a:spcPts val="0"/>
              </a:spcBef>
              <a:buNone/>
            </a:pPr>
            <a:endParaRPr lang="ru-RU" sz="2400" dirty="0">
              <a:solidFill>
                <a:srgbClr val="660066"/>
              </a:solidFill>
              <a:latin typeface="Georgia" pitchFamily="18" charset="0"/>
            </a:endParaRPr>
          </a:p>
          <a:p>
            <a:pPr marL="0" indent="0" algn="ctr">
              <a:spcBef>
                <a:spcPts val="0"/>
              </a:spcBef>
              <a:buNone/>
            </a:pPr>
            <a:r>
              <a:rPr lang="ru-RU" sz="2400" dirty="0">
                <a:solidFill>
                  <a:srgbClr val="660066"/>
                </a:solidFill>
                <a:latin typeface="Georgia" pitchFamily="18" charset="0"/>
              </a:rPr>
              <a:t>Два задания проверяют, </a:t>
            </a:r>
            <a:br>
              <a:rPr lang="ru-RU" sz="2400" dirty="0">
                <a:solidFill>
                  <a:srgbClr val="660066"/>
                </a:solidFill>
                <a:latin typeface="Georgia" pitchFamily="18" charset="0"/>
              </a:rPr>
            </a:br>
            <a:r>
              <a:rPr lang="ru-RU" sz="2400" dirty="0">
                <a:solidFill>
                  <a:srgbClr val="660066"/>
                </a:solidFill>
                <a:latin typeface="Georgia" pitchFamily="18" charset="0"/>
              </a:rPr>
              <a:t>как ученики применяют </a:t>
            </a:r>
            <a:br>
              <a:rPr lang="ru-RU" sz="2400" dirty="0">
                <a:solidFill>
                  <a:srgbClr val="660066"/>
                </a:solidFill>
                <a:latin typeface="Georgia" pitchFamily="18" charset="0"/>
              </a:rPr>
            </a:br>
            <a:r>
              <a:rPr lang="ru-RU" sz="2400" dirty="0">
                <a:solidFill>
                  <a:srgbClr val="660066"/>
                </a:solidFill>
                <a:latin typeface="Georgia" pitchFamily="18" charset="0"/>
              </a:rPr>
              <a:t>свои знания </a:t>
            </a:r>
            <a:br>
              <a:rPr lang="ru-RU" sz="2400" dirty="0">
                <a:solidFill>
                  <a:srgbClr val="660066"/>
                </a:solidFill>
                <a:latin typeface="Georgia" pitchFamily="18" charset="0"/>
              </a:rPr>
            </a:br>
            <a:r>
              <a:rPr lang="ru-RU" sz="2400" dirty="0">
                <a:solidFill>
                  <a:srgbClr val="660066"/>
                </a:solidFill>
                <a:latin typeface="Georgia" pitchFamily="18" charset="0"/>
              </a:rPr>
              <a:t>в конкретной ситуации</a:t>
            </a:r>
          </a:p>
        </p:txBody>
      </p:sp>
      <p:pic>
        <p:nvPicPr>
          <p:cNvPr id="5" name="Рисунок 4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76400" y="1185730"/>
            <a:ext cx="5419458" cy="18394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69819" y="3865264"/>
            <a:ext cx="5556191" cy="165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780706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1648948" y="181783"/>
            <a:ext cx="7062395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>
                <a:ln w="1905">
                  <a:solidFill>
                    <a:srgbClr val="000000"/>
                  </a:solidFill>
                </a:ln>
                <a:solidFill>
                  <a:srgbClr val="9238B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Условия экзамена</a:t>
            </a:r>
            <a:endParaRPr lang="ru-RU" sz="44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135285" y="2629347"/>
            <a:ext cx="240574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3600" b="1" dirty="0">
                <a:solidFill>
                  <a:srgbClr val="660066"/>
                </a:solidFill>
                <a:latin typeface="Georgia" pitchFamily="18" charset="0"/>
              </a:rPr>
              <a:t>Будет</a:t>
            </a:r>
          </a:p>
          <a:p>
            <a:pPr algn="ctr">
              <a:buNone/>
            </a:pPr>
            <a:r>
              <a:rPr lang="ru-RU" sz="3600" b="1" dirty="0">
                <a:solidFill>
                  <a:srgbClr val="660066"/>
                </a:solidFill>
                <a:latin typeface="Georgia" pitchFamily="18" charset="0"/>
              </a:rPr>
              <a:t>150 минут</a:t>
            </a:r>
            <a:endParaRPr lang="ru-RU" sz="3600" b="1" dirty="0">
              <a:solidFill>
                <a:srgbClr val="660066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416868" y="2538813"/>
            <a:ext cx="240574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3600" b="1" dirty="0">
                <a:solidFill>
                  <a:srgbClr val="1AC02E"/>
                </a:solidFill>
                <a:latin typeface="Georgia" pitchFamily="18" charset="0"/>
              </a:rPr>
              <a:t>Сейчас</a:t>
            </a:r>
          </a:p>
          <a:p>
            <a:pPr algn="ctr">
              <a:buNone/>
            </a:pPr>
            <a:r>
              <a:rPr lang="ru-RU" sz="3600" b="1" dirty="0">
                <a:solidFill>
                  <a:srgbClr val="1AC02E"/>
                </a:solidFill>
                <a:latin typeface="Georgia" pitchFamily="18" charset="0"/>
              </a:rPr>
              <a:t>180 минут</a:t>
            </a:r>
          </a:p>
          <a:p>
            <a:pPr>
              <a:buNone/>
            </a:pPr>
            <a:endParaRPr lang="ru-RU" sz="3600" b="1" dirty="0">
              <a:solidFill>
                <a:srgbClr val="660066"/>
              </a:solidFill>
              <a:latin typeface="Georgia" pitchFamily="18" charset="0"/>
            </a:endParaRPr>
          </a:p>
          <a:p>
            <a:pPr>
              <a:buNone/>
            </a:pPr>
            <a:endParaRPr lang="ru-RU" sz="3600" b="1" dirty="0">
              <a:solidFill>
                <a:srgbClr val="660066"/>
              </a:solidFill>
              <a:latin typeface="Georgia" pitchFamily="18" charset="0"/>
            </a:endParaRPr>
          </a:p>
          <a:p>
            <a:pPr>
              <a:buNone/>
            </a:pPr>
            <a:endParaRPr lang="ru-RU" sz="3600" b="1" dirty="0">
              <a:solidFill>
                <a:srgbClr val="660066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190532" y="1103015"/>
            <a:ext cx="7979229" cy="20128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  <a:buNone/>
            </a:pP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latin typeface="Georgia" pitchFamily="18" charset="0"/>
              </a:rPr>
              <a:t>Участники ОГЭ берут с собой </a:t>
            </a:r>
          </a:p>
          <a:p>
            <a:pPr algn="ctr">
              <a:lnSpc>
                <a:spcPct val="130000"/>
              </a:lnSpc>
              <a:buNone/>
            </a:pP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latin typeface="Georgia" pitchFamily="18" charset="0"/>
              </a:rPr>
              <a:t>линейку и непрограммируемый калькулятор</a:t>
            </a:r>
          </a:p>
          <a:p>
            <a:pPr algn="ctr">
              <a:lnSpc>
                <a:spcPct val="130000"/>
              </a:lnSpc>
              <a:buNone/>
            </a:pPr>
            <a:endParaRPr lang="ru-RU" sz="2400" b="1" dirty="0">
              <a:solidFill>
                <a:schemeClr val="accent6">
                  <a:lumMod val="50000"/>
                </a:schemeClr>
              </a:solidFill>
              <a:latin typeface="Georgia" pitchFamily="18" charset="0"/>
            </a:endParaRPr>
          </a:p>
          <a:p>
            <a:pPr algn="ctr">
              <a:lnSpc>
                <a:spcPct val="130000"/>
              </a:lnSpc>
              <a:buNone/>
            </a:pPr>
            <a:endParaRPr lang="ru-RU" sz="2400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9819277"/>
      </p:ext>
    </p:extLst>
  </p:cSld>
  <p:clrMapOvr>
    <a:masterClrMapping/>
  </p:clrMapOvr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9</TotalTime>
  <Words>167</Words>
  <Application>Microsoft Office PowerPoint</Application>
  <PresentationFormat>Широкоэкранный</PresentationFormat>
  <Paragraphs>67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8" baseType="lpstr">
      <vt:lpstr>Arial</vt:lpstr>
      <vt:lpstr>Book Antiqua</vt:lpstr>
      <vt:lpstr>Calibri</vt:lpstr>
      <vt:lpstr>Georgia</vt:lpstr>
      <vt:lpstr>Times New Roman</vt:lpstr>
      <vt:lpstr>Trebuchet MS</vt:lpstr>
      <vt:lpstr>Wingdings</vt:lpstr>
      <vt:lpstr>Wingdings 3</vt:lpstr>
      <vt:lpstr>Грань</vt:lpstr>
      <vt:lpstr>Презентация PowerPoint</vt:lpstr>
      <vt:lpstr>Презентация PowerPoint</vt:lpstr>
      <vt:lpstr>Первичный балл</vt:lpstr>
      <vt:lpstr>Презентация PowerPoint</vt:lpstr>
      <vt:lpstr>Презентация PowerPoint</vt:lpstr>
      <vt:lpstr>Примеры новых заданий</vt:lpstr>
      <vt:lpstr>Примеры новых заданий</vt:lpstr>
      <vt:lpstr>Примеры новых заданий</vt:lpstr>
      <vt:lpstr>Презентация PowerPoint</vt:lpstr>
    </vt:vector>
  </TitlesOfParts>
  <Company>Microsoft Corporation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Михаил Сарычев</dc:creator>
  <cp:lastModifiedBy>Михаил Сарычев</cp:lastModifiedBy>
  <cp:revision>2</cp:revision>
  <dcterms:created xsi:type="dcterms:W3CDTF">2020-04-25T07:22:37Z</dcterms:created>
  <dcterms:modified xsi:type="dcterms:W3CDTF">2020-04-25T07:31:59Z</dcterms:modified>
</cp:coreProperties>
</file>