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8"/>
  </p:notesMasterIdLst>
  <p:sldIdLst>
    <p:sldId id="256" r:id="rId2"/>
    <p:sldId id="298" r:id="rId3"/>
    <p:sldId id="289" r:id="rId4"/>
    <p:sldId id="299" r:id="rId5"/>
    <p:sldId id="259" r:id="rId6"/>
    <p:sldId id="263" r:id="rId7"/>
    <p:sldId id="300" r:id="rId8"/>
    <p:sldId id="301" r:id="rId9"/>
    <p:sldId id="302" r:id="rId10"/>
    <p:sldId id="288" r:id="rId11"/>
    <p:sldId id="274" r:id="rId12"/>
    <p:sldId id="275" r:id="rId13"/>
    <p:sldId id="276" r:id="rId14"/>
    <p:sldId id="279" r:id="rId15"/>
    <p:sldId id="280" r:id="rId16"/>
    <p:sldId id="281" r:id="rId17"/>
    <p:sldId id="282" r:id="rId18"/>
    <p:sldId id="283" r:id="rId19"/>
    <p:sldId id="278" r:id="rId20"/>
    <p:sldId id="268" r:id="rId21"/>
    <p:sldId id="269" r:id="rId22"/>
    <p:sldId id="296" r:id="rId23"/>
    <p:sldId id="297" r:id="rId24"/>
    <p:sldId id="285" r:id="rId25"/>
    <p:sldId id="286" r:id="rId26"/>
    <p:sldId id="303" r:id="rId27"/>
    <p:sldId id="287" r:id="rId28"/>
    <p:sldId id="270" r:id="rId29"/>
    <p:sldId id="308" r:id="rId30"/>
    <p:sldId id="305" r:id="rId31"/>
    <p:sldId id="306" r:id="rId32"/>
    <p:sldId id="307" r:id="rId33"/>
    <p:sldId id="291" r:id="rId34"/>
    <p:sldId id="293" r:id="rId35"/>
    <p:sldId id="304" r:id="rId36"/>
    <p:sldId id="29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BDFBB-AF6C-4C31-8A27-88110A8EDF65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8B99C-30AC-4B2C-AEF3-4342E1DBFA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6926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Название</a:t>
            </a:r>
            <a:r>
              <a:rPr lang="ru-RU" baseline="0" dirty="0" smtClean="0"/>
              <a:t> работы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3348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 устных упражнений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138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 устных упражнений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0595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087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644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ИГРАВОЙ МОМЕНТ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448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Занимательные задачи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3971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ИГРОВОЙ</a:t>
            </a:r>
            <a:r>
              <a:rPr lang="ru-RU" baseline="0" dirty="0" smtClean="0"/>
              <a:t> </a:t>
            </a:r>
            <a:r>
              <a:rPr lang="ru-RU" dirty="0" smtClean="0"/>
              <a:t>МОМЕНТ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626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Приёмы быстрого счёта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8886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Приём быстрого счёта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381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Прием быстрого счёта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882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Концепция математического образования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244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Признаки делимости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9889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3292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Причины невысоких вычислительных навыков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393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Пути решения проблем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298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Сообщение темы урока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258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445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Таблица для устных упражнений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79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Таблица для устных упражнений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8468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</a:t>
            </a:r>
            <a:r>
              <a:rPr lang="ru-RU" baseline="0" dirty="0" smtClean="0"/>
              <a:t> устных упражнений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B99C-30AC-4B2C-AEF3-4342E1DBFAE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36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63000" cy="3129204"/>
          </a:xfr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вычислительных  навыков  учащихся  на  уроках  математики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291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прием на этапе сообщения  Темы  урока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520940" cy="259228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sz="1800" dirty="0" smtClean="0"/>
              <a:t>35 – х=17</a:t>
            </a:r>
            <a:r>
              <a:rPr lang="ru-RU" dirty="0" smtClean="0"/>
              <a:t>;                                 У</a:t>
            </a:r>
          </a:p>
          <a:p>
            <a:pPr algn="ctr">
              <a:buAutoNum type="arabicPlain" startAt="29"/>
            </a:pPr>
            <a:r>
              <a:rPr lang="ru-RU" sz="1800" dirty="0" smtClean="0"/>
              <a:t>+ х =45;                            О</a:t>
            </a:r>
          </a:p>
          <a:p>
            <a:pPr marL="0" indent="0" algn="ctr"/>
            <a:r>
              <a:rPr lang="ru-RU" sz="1800" dirty="0" smtClean="0"/>
              <a:t>у – 37=18</a:t>
            </a:r>
            <a:r>
              <a:rPr lang="ru-RU" dirty="0" smtClean="0"/>
              <a:t>;                                 Е   </a:t>
            </a:r>
          </a:p>
          <a:p>
            <a:pPr marL="0" indent="0" algn="ctr"/>
            <a:r>
              <a:rPr lang="ru-RU" dirty="0" smtClean="0"/>
              <a:t>90 – </a:t>
            </a:r>
            <a:r>
              <a:rPr lang="ru-RU" sz="1800" dirty="0" smtClean="0"/>
              <a:t>у </a:t>
            </a:r>
            <a:r>
              <a:rPr lang="ru-RU" dirty="0" smtClean="0"/>
              <a:t>=</a:t>
            </a:r>
            <a:r>
              <a:rPr lang="ru-RU" sz="1800" dirty="0" smtClean="0"/>
              <a:t>62;                              И </a:t>
            </a:r>
          </a:p>
          <a:p>
            <a:pPr marL="0" indent="0" algn="ctr"/>
            <a:r>
              <a:rPr lang="ru-RU" sz="1800" dirty="0" smtClean="0"/>
              <a:t>31 + у =16 + 44;                   Ж</a:t>
            </a:r>
          </a:p>
          <a:p>
            <a:pPr marL="0" indent="0" algn="ctr"/>
            <a:r>
              <a:rPr lang="ru-RU" sz="1800" dirty="0" smtClean="0"/>
              <a:t>80 – с = 21 + 19;                  Н</a:t>
            </a:r>
          </a:p>
          <a:p>
            <a:pPr marL="0" indent="0" algn="ctr"/>
            <a:r>
              <a:rPr lang="ru-RU" sz="1800" dirty="0" smtClean="0"/>
              <a:t>40 – 3 = с + 13                     </a:t>
            </a:r>
            <a:r>
              <a:rPr lang="ru-RU" dirty="0" smtClean="0"/>
              <a:t>М</a:t>
            </a:r>
          </a:p>
          <a:p>
            <a:pPr marL="0" indent="0" algn="ctr"/>
            <a:endParaRPr lang="ru-RU" dirty="0" smtClean="0"/>
          </a:p>
          <a:p>
            <a:pPr marL="0" indent="0" algn="ctr"/>
            <a:endParaRPr lang="ru-RU" dirty="0" smtClean="0"/>
          </a:p>
          <a:p>
            <a:pPr marL="0" indent="0" algn="ctr"/>
            <a:endParaRPr lang="ru-RU" dirty="0" smtClean="0"/>
          </a:p>
          <a:p>
            <a:pPr marL="0" indent="0" algn="ctr"/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0873323"/>
              </p:ext>
            </p:extLst>
          </p:nvPr>
        </p:nvGraphicFramePr>
        <p:xfrm>
          <a:off x="1763688" y="4221088"/>
          <a:ext cx="571229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699"/>
                <a:gridCol w="634699"/>
                <a:gridCol w="634699"/>
                <a:gridCol w="634699"/>
                <a:gridCol w="634699"/>
                <a:gridCol w="634699"/>
                <a:gridCol w="634699"/>
                <a:gridCol w="634699"/>
                <a:gridCol w="634699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0787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869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диктант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980728"/>
            <a:ext cx="7920880" cy="4104456"/>
          </a:xfrm>
        </p:spPr>
        <p:txBody>
          <a:bodyPr>
            <a:no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1. Запишите десятичную дробь 3,7  </a:t>
            </a:r>
            <a:r>
              <a:rPr lang="ru-RU" sz="2000" i="1" dirty="0" smtClean="0">
                <a:cs typeface="Times New Roman" pitchFamily="18" charset="0"/>
              </a:rPr>
              <a:t>(2,3).</a:t>
            </a:r>
          </a:p>
          <a:p>
            <a:r>
              <a:rPr lang="ru-RU" sz="2000" dirty="0" smtClean="0">
                <a:cs typeface="Times New Roman" pitchFamily="18" charset="0"/>
              </a:rPr>
              <a:t>2. Запишите десятичную дробь 2,03  </a:t>
            </a:r>
            <a:r>
              <a:rPr lang="ru-RU" sz="2000" i="1" dirty="0" smtClean="0">
                <a:cs typeface="Times New Roman" pitchFamily="18" charset="0"/>
              </a:rPr>
              <a:t>(1, 07).</a:t>
            </a:r>
          </a:p>
          <a:p>
            <a:r>
              <a:rPr lang="ru-RU" sz="2000" dirty="0" smtClean="0">
                <a:cs typeface="Times New Roman" pitchFamily="18" charset="0"/>
              </a:rPr>
              <a:t>3. Запишите десятичную дробь 7,009  </a:t>
            </a:r>
            <a:r>
              <a:rPr lang="ru-RU" sz="2000" i="1" dirty="0" smtClean="0">
                <a:cs typeface="Times New Roman" pitchFamily="18" charset="0"/>
              </a:rPr>
              <a:t>(3,05). </a:t>
            </a:r>
            <a:r>
              <a:rPr lang="ru-RU" sz="2000" dirty="0" smtClean="0">
                <a:cs typeface="Times New Roman" pitchFamily="18" charset="0"/>
              </a:rPr>
              <a:t>Подчеркните её целую ( </a:t>
            </a:r>
            <a:r>
              <a:rPr lang="ru-RU" sz="2000" i="1" dirty="0" smtClean="0">
                <a:cs typeface="Times New Roman" pitchFamily="18" charset="0"/>
              </a:rPr>
              <a:t>дробную</a:t>
            </a:r>
            <a:r>
              <a:rPr lang="ru-RU" sz="2000" dirty="0" smtClean="0">
                <a:cs typeface="Times New Roman" pitchFamily="18" charset="0"/>
              </a:rPr>
              <a:t>) часть.</a:t>
            </a:r>
          </a:p>
          <a:p>
            <a:r>
              <a:rPr lang="ru-RU" sz="2000" dirty="0" smtClean="0">
                <a:cs typeface="Times New Roman" pitchFamily="18" charset="0"/>
              </a:rPr>
              <a:t>4. Сравните числа 517,42 и 517,35 (</a:t>
            </a:r>
            <a:r>
              <a:rPr lang="ru-RU" sz="2000" i="1" dirty="0" smtClean="0">
                <a:cs typeface="Times New Roman" pitchFamily="18" charset="0"/>
              </a:rPr>
              <a:t>247,25 и 247,32</a:t>
            </a:r>
            <a:r>
              <a:rPr lang="ru-RU" sz="2000" dirty="0" smtClean="0"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cs typeface="Times New Roman" pitchFamily="18" charset="0"/>
              </a:rPr>
              <a:t>5. Запишите десятичную дробь 1,55 (</a:t>
            </a:r>
            <a:r>
              <a:rPr lang="ru-RU" sz="2000" i="1" dirty="0" smtClean="0">
                <a:cs typeface="Times New Roman" pitchFamily="18" charset="0"/>
              </a:rPr>
              <a:t>0,89</a:t>
            </a:r>
            <a:r>
              <a:rPr lang="ru-RU" sz="2000" dirty="0" smtClean="0"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cs typeface="Times New Roman" pitchFamily="18" charset="0"/>
              </a:rPr>
              <a:t>6. Запишите десятичную дробь 0,123  (</a:t>
            </a:r>
            <a:r>
              <a:rPr lang="ru-RU" sz="2000" i="1" dirty="0" smtClean="0">
                <a:cs typeface="Times New Roman" pitchFamily="18" charset="0"/>
              </a:rPr>
              <a:t>1,204</a:t>
            </a:r>
            <a:r>
              <a:rPr lang="ru-RU" sz="2000" dirty="0" smtClean="0"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cs typeface="Times New Roman" pitchFamily="18" charset="0"/>
              </a:rPr>
              <a:t>7. Используя десятичную дробь, выразите в метрах</a:t>
            </a:r>
          </a:p>
          <a:p>
            <a:r>
              <a:rPr lang="ru-RU" sz="2000" dirty="0" smtClean="0">
                <a:cs typeface="Times New Roman" pitchFamily="18" charset="0"/>
              </a:rPr>
              <a:t> 3 м 58 мм  (</a:t>
            </a:r>
            <a:r>
              <a:rPr lang="ru-RU" sz="2000" i="1" dirty="0" smtClean="0">
                <a:cs typeface="Times New Roman" pitchFamily="18" charset="0"/>
              </a:rPr>
              <a:t>3 м 45 мм</a:t>
            </a:r>
            <a:r>
              <a:rPr lang="ru-RU" sz="2000" dirty="0" smtClean="0"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cs typeface="Times New Roman" pitchFamily="18" charset="0"/>
              </a:rPr>
              <a:t>8. Используя десятичную дробь, выразите в килограммах 410 (</a:t>
            </a:r>
            <a:r>
              <a:rPr lang="ru-RU" sz="2000" i="1" dirty="0" smtClean="0">
                <a:cs typeface="Times New Roman" pitchFamily="18" charset="0"/>
              </a:rPr>
              <a:t>210)</a:t>
            </a:r>
            <a:r>
              <a:rPr lang="ru-RU" sz="2000" dirty="0" smtClean="0">
                <a:cs typeface="Times New Roman" pitchFamily="18" charset="0"/>
              </a:rPr>
              <a:t> г.</a:t>
            </a:r>
          </a:p>
          <a:p>
            <a:endParaRPr lang="ru-RU" sz="24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3282870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№1 ( десятичные  дроби)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3204103"/>
              </p:ext>
            </p:extLst>
          </p:nvPr>
        </p:nvGraphicFramePr>
        <p:xfrm>
          <a:off x="179512" y="1484788"/>
          <a:ext cx="8712965" cy="502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38"/>
                <a:gridCol w="1216340"/>
                <a:gridCol w="1216340"/>
                <a:gridCol w="1216340"/>
                <a:gridCol w="1216340"/>
                <a:gridCol w="1216340"/>
                <a:gridCol w="1351127"/>
              </a:tblGrid>
              <a:tr h="55816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0,12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1,25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7,561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0,15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2,56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3,062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0,18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3,42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0,963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0,25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4,48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4,054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0,36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5,72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0,565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0,48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6,93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3,966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0,64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6,24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0,727</a:t>
                      </a:r>
                      <a:endParaRPr lang="ru-RU" sz="2800" dirty="0"/>
                    </a:p>
                  </a:txBody>
                  <a:tcPr/>
                </a:tc>
              </a:tr>
              <a:tr h="5581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1,2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0,04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0,75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7,65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2,258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402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32656"/>
            <a:ext cx="7520940" cy="5760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№2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(положительные и отрицательные числа)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93908930"/>
              </p:ext>
            </p:extLst>
          </p:nvPr>
        </p:nvGraphicFramePr>
        <p:xfrm>
          <a:off x="822325" y="1100138"/>
          <a:ext cx="7521563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509"/>
                <a:gridCol w="1074509"/>
                <a:gridCol w="1074509"/>
                <a:gridCol w="1074509"/>
                <a:gridCol w="1074509"/>
                <a:gridCol w="1074509"/>
                <a:gridCol w="107450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+24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+20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+16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+18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+19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+21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-27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-40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-36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-64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-45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-48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-50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+42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+32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+35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49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-56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-63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-70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-75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-72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-80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-81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99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121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110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128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150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-0,5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-0,4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-0,8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-0,9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-1,5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-1,2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-2,4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-3,5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4,2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-4,5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4,9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1/2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-1/3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1/4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-1/5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1/6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-1/8</a:t>
                      </a:r>
                      <a:endParaRPr lang="ru-RU" sz="2400" dirty="0"/>
                    </a:p>
                  </a:txBody>
                  <a:tcPr marL="83574" marR="83574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83574" marR="835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-3/4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5/6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-5/12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-7/16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11/18</a:t>
                      </a:r>
                      <a:endParaRPr lang="ru-RU" sz="2400" dirty="0"/>
                    </a:p>
                  </a:txBody>
                  <a:tcPr marL="83574" marR="835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/>
                        <a:t>-8/15</a:t>
                      </a:r>
                      <a:endParaRPr lang="ru-RU" sz="2400" dirty="0"/>
                    </a:p>
                  </a:txBody>
                  <a:tcPr marL="83574" marR="8357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389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части  А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2960" y="980728"/>
            <a:ext cx="7520940" cy="403244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/>
              <a:t>1. Сложите  5,6 и 7,3;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2. Найдите сумму 1,2 и 3,2;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3. Увеличьте  6,7 на 0,8 и полученный результат уменьшите на 0,5;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4. Уменьшите  5 в 2,5 раза;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5. Найдите значение выражения 2,6х – у, если х=10, а у=15;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6. Является ли число 1000 корнем уравнения 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     у-500=100?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47255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части  Б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100628"/>
                <a:ext cx="8208912" cy="3912548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ru-RU" sz="2400" dirty="0" smtClean="0"/>
                  <a:t>1. 12 альбомов стоят 360 руб. Сколько стоят 10 таких альбомов?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400" dirty="0" smtClean="0"/>
                  <a:t>2. Лыжник за 3 часа прошёл 27 км. С какой скоростью шёл лыжник?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400" dirty="0" smtClean="0"/>
                  <a:t>3. Площадь прямоугольника 80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dirty="0" smtClean="0"/>
                  <a:t>, его ширина 4 см. Найдите длину прямоугольника.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400" dirty="0" smtClean="0"/>
                  <a:t>4. Найдите задуманное число, если оно меньше 84 в 4 раза.</a:t>
                </a:r>
              </a:p>
              <a:p>
                <a:pPr>
                  <a:spcBef>
                    <a:spcPts val="0"/>
                  </a:spcBef>
                </a:pPr>
                <a:r>
                  <a:rPr lang="ru-RU" sz="2400" dirty="0" smtClean="0"/>
                  <a:t>5. Отрезок, длина которого 96 см, разделили тремя точками на равные части. Найдите длину каждой части.</a:t>
                </a:r>
                <a:endParaRPr lang="ru-RU" sz="2400" dirty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100628"/>
                <a:ext cx="8208912" cy="3912548"/>
              </a:xfrm>
              <a:blipFill rotWithShape="1">
                <a:blip r:embed="rId3"/>
                <a:stretch>
                  <a:fillRect l="-1189" t="-1092" r="-1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10487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части  В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520940" cy="3579849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1. Вишнёвый сок разлили поровну в две бутылки. Если из первой отлить 1,5 л сока, то в ней останется в 2 раза меньше сока, чем  во второй. Сколько вишнёвого сока было в каждой бутылке? </a:t>
            </a:r>
          </a:p>
          <a:p>
            <a:endParaRPr lang="ru-RU" sz="3200" dirty="0" smtClean="0"/>
          </a:p>
          <a:p>
            <a:r>
              <a:rPr lang="ru-RU" sz="3200" dirty="0" smtClean="0"/>
              <a:t>2. 15 % всех учеников класса написали контрольную работу на «5». Сколько учеников в классе, если работу на «5» написали 6 учеников?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3660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99592" y="1556792"/>
            <a:ext cx="2596912" cy="4404384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 3,6 + 0,7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 1,8 : 3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 6,3 + 3,8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 1,5 - 0,7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 2,6 + 1,7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 0,9 * 4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 8,4 : 4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8)  1 - 0,8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9)  8,8 + 4,3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10)  4,2 : 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11)  7,8 : 3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12) 0,8 + 0,4 =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652120" y="1596862"/>
            <a:ext cx="2405469" cy="4473382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13)  2,7 + 0,9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14)  3,2 : 4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15)  4,7 + 5,6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16)  1,3 - 0,5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17)  1,4 + 3,8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18)  0,4 * 6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19)  6,8 : 2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20)  1 - 0,3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21)  5,6 + 7,5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22)  0,5 * 4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23)  9,2 : 4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24)  0,6 + 0,5 =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520940" cy="792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работа по теме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с десятичными дробями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91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449196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5,6 – 0,8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8 * 0,7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2,3 * 9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3,8 + 0,7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7,6 – 2,8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2,7 : 3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1,7 * 7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8) 0,6 + 0,8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9) 5 – 2,6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10) 1,2 : 2 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11) 2,6 * 3=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12) 3 – 0,6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124744"/>
            <a:ext cx="3200400" cy="449196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13) 4,3 – 0,6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14) 7* 0,6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15) 2,6 * 8 = 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16) 4,8 +0,8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17) 5,4 – 3,7 = 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18) 4,2 : 6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19) 0,9 * 60 = 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20) 0,3 + 0,9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21) 6 – 3,4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22) 2,7 : 3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23) 3,8 * 2 =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24) 4 – 0,8 =</a:t>
            </a:r>
          </a:p>
          <a:p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7539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счёт в форме игры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кто быстрее  ДОСТАНЕТ ЗВЕЗДУ»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1" name="Объект 10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02970725"/>
                  </p:ext>
                </p:extLst>
              </p:nvPr>
            </p:nvGraphicFramePr>
            <p:xfrm>
              <a:off x="179512" y="5517232"/>
              <a:ext cx="1080120" cy="6151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</a:tblGrid>
                  <a:tr h="4711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𝟏𝟐</m:t>
                                  </m:r>
                                </m:den>
                              </m:f>
                              <m:r>
                                <a:rPr kumimoji="0" lang="ru-RU" sz="1400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r>
                                <a:rPr kumimoji="0" lang="ru-RU" sz="1400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𝟏</m:t>
                              </m:r>
                              <m:f>
                                <m:fPr>
                                  <m:ctrlP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𝟏𝟐</m:t>
                                  </m:r>
                                </m:den>
                              </m:f>
                            </m:oMath>
                          </a14:m>
                          <a:endParaRPr kumimoji="0" lang="ru-RU" sz="14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ru-RU" sz="14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Объект 10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702970725"/>
                  </p:ext>
                </p:extLst>
              </p:nvPr>
            </p:nvGraphicFramePr>
            <p:xfrm>
              <a:off x="179512" y="5517232"/>
              <a:ext cx="1080120" cy="6151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</a:tblGrid>
                  <a:tr h="6151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4" name="Таблица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4631410"/>
                  </p:ext>
                </p:extLst>
              </p:nvPr>
            </p:nvGraphicFramePr>
            <p:xfrm>
              <a:off x="1222049" y="4941168"/>
              <a:ext cx="973687" cy="5040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3687"/>
                  </a:tblGrid>
                  <a:tr h="504056">
                    <a:tc>
                      <a:txBody>
                        <a:bodyPr/>
                        <a:lstStyle/>
                        <a:p>
                          <a:r>
                            <a:rPr lang="ru-RU" sz="14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+4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14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4" name="Таблица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1964631410"/>
                  </p:ext>
                </p:extLst>
              </p:nvPr>
            </p:nvGraphicFramePr>
            <p:xfrm>
              <a:off x="1222049" y="4941168"/>
              <a:ext cx="973687" cy="5040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73687"/>
                  </a:tblGrid>
                  <a:tr h="50405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220" r="-625" b="-122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3749864"/>
                  </p:ext>
                </p:extLst>
              </p:nvPr>
            </p:nvGraphicFramePr>
            <p:xfrm>
              <a:off x="2123728" y="4581128"/>
              <a:ext cx="1080120" cy="437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</a:tblGrid>
                  <a:tr h="437768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  <m:r>
                                <a:rPr lang="ru-RU" sz="14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−</m:t>
                              </m:r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1943749864"/>
                  </p:ext>
                </p:extLst>
              </p:nvPr>
            </p:nvGraphicFramePr>
            <p:xfrm>
              <a:off x="2123728" y="4581128"/>
              <a:ext cx="1080120" cy="437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</a:tblGrid>
                  <a:tr h="43776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b="-13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6" name="Таблица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562841"/>
                  </p:ext>
                </p:extLst>
              </p:nvPr>
            </p:nvGraphicFramePr>
            <p:xfrm>
              <a:off x="3203848" y="4149080"/>
              <a:ext cx="864096" cy="5040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4096"/>
                  </a:tblGrid>
                  <a:tr h="504056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  <m:r>
                                <a:rPr lang="ru-RU" sz="14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−</m:t>
                              </m:r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1400" b="1" i="1" dirty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6" name="Таблица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4018562841"/>
                  </p:ext>
                </p:extLst>
              </p:nvPr>
            </p:nvGraphicFramePr>
            <p:xfrm>
              <a:off x="3203848" y="4149080"/>
              <a:ext cx="864096" cy="5040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4096"/>
                  </a:tblGrid>
                  <a:tr h="50405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709" t="-1220" r="-709" b="-122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7" name="Таблица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9307748"/>
                  </p:ext>
                </p:extLst>
              </p:nvPr>
            </p:nvGraphicFramePr>
            <p:xfrm>
              <a:off x="4067944" y="3789040"/>
              <a:ext cx="864096" cy="3996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4096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7" name="Таблица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2589307748"/>
                  </p:ext>
                </p:extLst>
              </p:nvPr>
            </p:nvGraphicFramePr>
            <p:xfrm>
              <a:off x="4067944" y="3789040"/>
              <a:ext cx="864096" cy="3996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4096"/>
                  </a:tblGrid>
                  <a:tr h="3996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1538" r="-704" b="-923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8" name="Таблица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3603244"/>
                  </p:ext>
                </p:extLst>
              </p:nvPr>
            </p:nvGraphicFramePr>
            <p:xfrm>
              <a:off x="4932040" y="4149081"/>
              <a:ext cx="792088" cy="437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088"/>
                  </a:tblGrid>
                  <a:tr h="437768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8" name="Таблица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1363603244"/>
                  </p:ext>
                </p:extLst>
              </p:nvPr>
            </p:nvGraphicFramePr>
            <p:xfrm>
              <a:off x="4932040" y="4149081"/>
              <a:ext cx="792088" cy="437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088"/>
                  </a:tblGrid>
                  <a:tr h="43776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8"/>
                          <a:stretch>
                            <a:fillRect t="-1408" b="-140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9" name="Таблица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1504133"/>
                  </p:ext>
                </p:extLst>
              </p:nvPr>
            </p:nvGraphicFramePr>
            <p:xfrm>
              <a:off x="5724128" y="4605950"/>
              <a:ext cx="1008112" cy="4792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</a:tblGrid>
                  <a:tr h="479234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- 4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9" name="Таблица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2401504133"/>
                  </p:ext>
                </p:extLst>
              </p:nvPr>
            </p:nvGraphicFramePr>
            <p:xfrm>
              <a:off x="5724128" y="4605950"/>
              <a:ext cx="1008112" cy="4792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</a:tblGrid>
                  <a:tr h="4792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9"/>
                          <a:stretch>
                            <a:fillRect l="-606" t="-1282" r="-606" b="-128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0" name="Таблица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7543798"/>
                  </p:ext>
                </p:extLst>
              </p:nvPr>
            </p:nvGraphicFramePr>
            <p:xfrm>
              <a:off x="6732240" y="5013177"/>
              <a:ext cx="936104" cy="5040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6104"/>
                  </a:tblGrid>
                  <a:tr h="504055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+</a:t>
                          </a:r>
                          <a:r>
                            <a:rPr lang="ru-RU" sz="1400" baseline="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baseline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baseline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1400" b="1" i="1" baseline="0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" name="Таблица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1437543798"/>
                  </p:ext>
                </p:extLst>
              </p:nvPr>
            </p:nvGraphicFramePr>
            <p:xfrm>
              <a:off x="6732240" y="5013177"/>
              <a:ext cx="936104" cy="5040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6104"/>
                  </a:tblGrid>
                  <a:tr h="50405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10"/>
                          <a:stretch>
                            <a:fillRect b="-12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1" name="Таблица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0220219"/>
                  </p:ext>
                </p:extLst>
              </p:nvPr>
            </p:nvGraphicFramePr>
            <p:xfrm>
              <a:off x="7524328" y="5589240"/>
              <a:ext cx="1152128" cy="6156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2128"/>
                  </a:tblGrid>
                  <a:tr h="615630">
                    <a:tc>
                      <a:txBody>
                        <a:bodyPr/>
                        <a:lstStyle/>
                        <a:p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14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+2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1400" b="1" i="1" smtClean="0"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</m:oMath>
                          </a14:m>
                          <a:endParaRPr lang="ru-RU" sz="1400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1" name="Таблица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xmlns:a14="http://schemas.microsoft.com/office/drawing/2010/main" val="4140220219"/>
                  </p:ext>
                </p:extLst>
              </p:nvPr>
            </p:nvGraphicFramePr>
            <p:xfrm>
              <a:off x="7524328" y="5589240"/>
              <a:ext cx="1152128" cy="6156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2128"/>
                  </a:tblGrid>
                  <a:tr h="61563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11"/>
                          <a:stretch>
                            <a:fillRect t="-990" r="-5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6" name="5-конечная звезда 25"/>
          <p:cNvSpPr/>
          <p:nvPr/>
        </p:nvSpPr>
        <p:spPr>
          <a:xfrm>
            <a:off x="3563888" y="2605554"/>
            <a:ext cx="1854316" cy="1107046"/>
          </a:xfrm>
          <a:prstGeom prst="star5">
            <a:avLst>
              <a:gd name="adj" fmla="val 29571"/>
              <a:gd name="hf" fmla="val 105146"/>
              <a:gd name="vf" fmla="val 11055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8" name="Таблица 2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4767839"/>
                  </p:ext>
                </p:extLst>
              </p:nvPr>
            </p:nvGraphicFramePr>
            <p:xfrm>
              <a:off x="1115616" y="1785125"/>
              <a:ext cx="7320136" cy="7077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20136"/>
                  </a:tblGrid>
                  <a:tr h="5040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6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13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5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 ; 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00B0F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8" name="Таблица 2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044767839"/>
                  </p:ext>
                </p:extLst>
              </p:nvPr>
            </p:nvGraphicFramePr>
            <p:xfrm>
              <a:off x="1115616" y="1785125"/>
              <a:ext cx="7320136" cy="7077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20136"/>
                  </a:tblGrid>
                  <a:tr h="7077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12"/>
                          <a:stretch>
                            <a:fillRect t="-862" b="-1034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179684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143800" cy="1214446"/>
          </a:xfrm>
          <a:noFill/>
          <a:ln>
            <a:noFill/>
          </a:ln>
        </p:spPr>
        <p:txBody>
          <a:bodyPr/>
          <a:lstStyle/>
          <a:p>
            <a:r>
              <a:rPr lang="ru-RU" sz="2800" i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CC66"/>
                </a:solidFill>
                <a:latin typeface="Impact" pitchFamily="34" charset="0"/>
              </a:rPr>
              <a:t>« Развитие навыков должно предшествовать развитию ума.»</a:t>
            </a:r>
            <a:r>
              <a:rPr lang="ru-RU" sz="2800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CC66"/>
                </a:solidFill>
                <a:latin typeface="Impact" pitchFamily="34" charset="0"/>
              </a:rPr>
              <a:t> </a:t>
            </a:r>
            <a:br>
              <a:rPr lang="ru-RU" sz="2800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CC66"/>
                </a:solidFill>
                <a:latin typeface="Impact" pitchFamily="34" charset="0"/>
              </a:rPr>
            </a:br>
            <a:r>
              <a:rPr lang="ru-RU" sz="1800" dirty="0" smtClean="0">
                <a:ln>
                  <a:solidFill>
                    <a:srgbClr val="FFCC99"/>
                  </a:solidFill>
                </a:ln>
                <a:solidFill>
                  <a:srgbClr val="FFCC66"/>
                </a:solidFill>
              </a:rPr>
              <a:t>Аристотель</a:t>
            </a:r>
            <a:endParaRPr lang="ru-RU" sz="1800" i="1" dirty="0">
              <a:ln>
                <a:solidFill>
                  <a:srgbClr val="FFCC99"/>
                </a:solidFill>
              </a:ln>
              <a:solidFill>
                <a:srgbClr val="FFCC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  <a:solidFill>
            <a:srgbClr val="FFCC99"/>
          </a:solidFill>
        </p:spPr>
        <p:txBody>
          <a:bodyPr/>
          <a:lstStyle/>
          <a:p>
            <a:pPr algn="r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</a:t>
            </a:r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Математика –</a:t>
            </a:r>
            <a:r>
              <a:rPr lang="ru-RU" sz="4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sz="4400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9966FF"/>
                </a:solidFill>
              </a:rPr>
              <a:t>    </a:t>
            </a:r>
            <a:r>
              <a:rPr lang="ru-RU" sz="4400" dirty="0" smtClean="0"/>
              <a:t>это мощный фактор интеллектуального развития ребенка, формирования его познавательных и творческих способностей</a:t>
            </a:r>
            <a:endParaRPr lang="ru-RU" sz="4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 с  алгоритмами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7542" y="1238600"/>
            <a:ext cx="7520940" cy="3912548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/>
            <a:r>
              <a:rPr lang="ru-RU" dirty="0" smtClean="0">
                <a:solidFill>
                  <a:schemeClr val="bg1"/>
                </a:solidFill>
              </a:rPr>
              <a:t>       </a:t>
            </a:r>
            <a:r>
              <a:rPr lang="ru-RU" dirty="0" smtClean="0"/>
              <a:t>высота тела                                     длина тела </a:t>
            </a:r>
            <a:r>
              <a:rPr lang="ru-RU" dirty="0"/>
              <a:t> </a:t>
            </a:r>
            <a:r>
              <a:rPr lang="ru-RU" dirty="0" smtClean="0"/>
              <a:t>                               масса </a:t>
            </a:r>
            <a:r>
              <a:rPr lang="ru-RU" dirty="0"/>
              <a:t>тела</a:t>
            </a:r>
          </a:p>
          <a:p>
            <a:pPr marL="0" indent="0">
              <a:buNone/>
            </a:pPr>
            <a:r>
              <a:rPr lang="ru-RU" sz="1800" dirty="0" smtClean="0"/>
              <a:t>                                      - 60                                      *100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12511                 </a:t>
            </a:r>
          </a:p>
          <a:p>
            <a:pPr marL="0" indent="0"/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</a:p>
          <a:p>
            <a:pPr marL="0" indent="0"/>
            <a:r>
              <a:rPr lang="ru-RU" b="0" dirty="0" smtClean="0"/>
              <a:t>     </a:t>
            </a:r>
            <a:r>
              <a:rPr lang="ru-RU" sz="2000" b="0" dirty="0" smtClean="0"/>
              <a:t>*4</a:t>
            </a:r>
            <a:r>
              <a:rPr lang="ru-RU" b="0" dirty="0" smtClean="0"/>
              <a:t>                 +25                          *5                     +60                -2000           -5000</a:t>
            </a:r>
            <a:endParaRPr lang="ru-RU" b="0" dirty="0"/>
          </a:p>
          <a:p>
            <a:pPr marL="0" indent="0">
              <a:buNone/>
            </a:pPr>
            <a:r>
              <a:rPr lang="ru-RU" dirty="0" smtClean="0"/>
              <a:t>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  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</a:t>
            </a:r>
            <a:r>
              <a:rPr lang="ru-RU" dirty="0" smtClean="0">
                <a:solidFill>
                  <a:schemeClr val="bg1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СМ.                                                      СМ.                                   КГ.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1046" y="1555417"/>
            <a:ext cx="914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125</a:t>
            </a:r>
            <a:r>
              <a:rPr lang="ru-RU" sz="2800" dirty="0" smtClean="0"/>
              <a:t>      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467834" y="2065364"/>
            <a:ext cx="1672118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226830" y="1529587"/>
            <a:ext cx="936104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245795" y="2065364"/>
            <a:ext cx="1595327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860646" y="1608164"/>
            <a:ext cx="1008112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958246" y="2522564"/>
            <a:ext cx="384868" cy="48803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115616" y="3047256"/>
            <a:ext cx="432048" cy="550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468370" y="2486826"/>
            <a:ext cx="342912" cy="53006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1570614" y="2522564"/>
            <a:ext cx="361224" cy="46281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832811" y="2527025"/>
            <a:ext cx="354486" cy="49818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418137" y="2584442"/>
            <a:ext cx="281625" cy="51791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7094151" y="2584442"/>
            <a:ext cx="323986" cy="462814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Равнобедренный треугольник 37"/>
          <p:cNvSpPr/>
          <p:nvPr/>
        </p:nvSpPr>
        <p:spPr>
          <a:xfrm>
            <a:off x="914609" y="3010603"/>
            <a:ext cx="1060704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2105018" y="2975230"/>
            <a:ext cx="1060704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3755754" y="2985378"/>
            <a:ext cx="1060704" cy="91440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4937042" y="2983776"/>
            <a:ext cx="1060704" cy="91440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Равнобедренный треугольник 45"/>
          <p:cNvSpPr/>
          <p:nvPr/>
        </p:nvSpPr>
        <p:spPr>
          <a:xfrm>
            <a:off x="6287185" y="3008349"/>
            <a:ext cx="1060704" cy="91440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Равнобедренный треугольник 46"/>
          <p:cNvSpPr/>
          <p:nvPr/>
        </p:nvSpPr>
        <p:spPr>
          <a:xfrm>
            <a:off x="7371329" y="3010614"/>
            <a:ext cx="1060704" cy="91440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562427" y="419651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авильный пятиугольник 48"/>
          <p:cNvSpPr/>
          <p:nvPr/>
        </p:nvSpPr>
        <p:spPr>
          <a:xfrm>
            <a:off x="4542890" y="4190934"/>
            <a:ext cx="960120" cy="914400"/>
          </a:xfrm>
          <a:prstGeom prst="pent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омб 49"/>
          <p:cNvSpPr/>
          <p:nvPr/>
        </p:nvSpPr>
        <p:spPr>
          <a:xfrm>
            <a:off x="7040716" y="4224339"/>
            <a:ext cx="914400" cy="914400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 стрелкой 60"/>
          <p:cNvCxnSpPr/>
          <p:nvPr/>
        </p:nvCxnSpPr>
        <p:spPr>
          <a:xfrm>
            <a:off x="1523783" y="3950758"/>
            <a:ext cx="191778" cy="36004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4277714" y="3868999"/>
            <a:ext cx="530352" cy="45955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5201743" y="3854674"/>
            <a:ext cx="402292" cy="47387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flipH="1">
            <a:off x="7699762" y="3938298"/>
            <a:ext cx="400630" cy="51643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2365305" y="3925003"/>
            <a:ext cx="223043" cy="37138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6860646" y="3962868"/>
            <a:ext cx="476893" cy="470044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817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468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Цепочка вычислений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72000"/>
          </a:xfrm>
        </p:spPr>
        <p:txBody>
          <a:bodyPr/>
          <a:lstStyle/>
          <a:p>
            <a:pPr marL="0" lvl="1" indent="0">
              <a:buNone/>
            </a:pPr>
            <a:endParaRPr lang="ru-RU" sz="3600" dirty="0" smtClean="0"/>
          </a:p>
          <a:p>
            <a:pPr marL="0" lvl="1" indent="0">
              <a:buNone/>
            </a:pPr>
            <a:r>
              <a:rPr lang="ru-RU" sz="3600" dirty="0" smtClean="0"/>
              <a:t>                  - 56                    :2</a:t>
            </a:r>
            <a:endParaRPr lang="ru-RU" sz="3600" dirty="0"/>
          </a:p>
          <a:p>
            <a:pPr marL="0" lvl="1" indent="0">
              <a:buNone/>
            </a:pPr>
            <a:r>
              <a:rPr lang="ru-RU" sz="3600" dirty="0" smtClean="0"/>
              <a:t>                                                   </a:t>
            </a:r>
          </a:p>
          <a:p>
            <a:pPr marL="0" lvl="1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            </a:t>
            </a:r>
          </a:p>
          <a:p>
            <a:pPr marL="0" lvl="1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*8                    +10           - 68           </a:t>
            </a:r>
          </a:p>
        </p:txBody>
      </p:sp>
      <p:sp>
        <p:nvSpPr>
          <p:cNvPr id="4" name="Овал 3"/>
          <p:cNvSpPr/>
          <p:nvPr/>
        </p:nvSpPr>
        <p:spPr>
          <a:xfrm>
            <a:off x="728705" y="2115741"/>
            <a:ext cx="1706488" cy="156247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-60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3635896" y="2132856"/>
            <a:ext cx="1656184" cy="1562472"/>
          </a:xfrm>
          <a:prstGeom prst="pen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774094" y="2045274"/>
            <a:ext cx="1656184" cy="1632939"/>
          </a:xfrm>
          <a:prstGeom prst="triangle">
            <a:avLst>
              <a:gd name="adj" fmla="val 5080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6774094" y="4518271"/>
            <a:ext cx="1944216" cy="165618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3635896" y="4723656"/>
            <a:ext cx="1742492" cy="1440160"/>
          </a:xfrm>
          <a:prstGeom prst="trapezoid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611560" y="4526380"/>
            <a:ext cx="1792216" cy="1422900"/>
          </a:xfrm>
          <a:prstGeom prst="parallelogram">
            <a:avLst>
              <a:gd name="adj" fmla="val 1516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498458" y="3017686"/>
            <a:ext cx="1232120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78388" y="3029739"/>
            <a:ext cx="1425860" cy="25637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299820" y="3695328"/>
            <a:ext cx="13332" cy="45375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>
            <a:off x="2577124" y="29140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614587" y="3017686"/>
            <a:ext cx="120729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117554" y="3703437"/>
            <a:ext cx="484632" cy="8229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378388" y="4994772"/>
            <a:ext cx="125581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2453316" y="4959104"/>
            <a:ext cx="110173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326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0,25;      </a:t>
            </a:r>
            <a:r>
              <a:rPr lang="ru-RU" sz="2400" dirty="0" smtClean="0"/>
              <a:t>   </a:t>
            </a:r>
            <a:r>
              <a:rPr lang="ru-RU" sz="2400" dirty="0" smtClean="0"/>
              <a:t>;      0,75;           ;        1,2;         ;        0,5;        ;     </a:t>
            </a:r>
            <a:endParaRPr lang="ru-RU" sz="2400" dirty="0" smtClean="0"/>
          </a:p>
          <a:p>
            <a:r>
              <a:rPr lang="ru-RU" sz="2400" dirty="0" smtClean="0"/>
              <a:t>0,0011</a:t>
            </a:r>
            <a:r>
              <a:rPr lang="ru-RU" sz="2400" dirty="0" smtClean="0"/>
              <a:t>;      </a:t>
            </a:r>
            <a:r>
              <a:rPr lang="ru-RU" sz="2400" dirty="0" smtClean="0"/>
              <a:t>   ;</a:t>
            </a:r>
            <a:r>
              <a:rPr lang="ru-RU" sz="2400" dirty="0" smtClean="0"/>
              <a:t>    1,05;           ;        0,8;        0,6;        ;       </a:t>
            </a:r>
          </a:p>
          <a:p>
            <a:endParaRPr lang="ru-RU" sz="2000" dirty="0"/>
          </a:p>
        </p:txBody>
      </p:sp>
      <p:pic>
        <p:nvPicPr>
          <p:cNvPr id="4" name="Рисунок 3" descr="http://www.bestreferat.ru/images/paper/96/72/457729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00108"/>
            <a:ext cx="354967" cy="71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bestreferat.ru/images/paper/97/72/4577297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5" y="1000108"/>
            <a:ext cx="285752" cy="63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estreferat.ru/images/paper/98/72/4577298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000108"/>
            <a:ext cx="349569" cy="63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bestreferat.ru/images/paper/99/72/4577299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1000108"/>
            <a:ext cx="357190" cy="70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bestreferat.ru/images/paper/00/73/4577300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34" y="1000107"/>
            <a:ext cx="285752" cy="6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bestreferat.ru/images/paper/01/73/4577301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1785926"/>
            <a:ext cx="283529" cy="65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bestreferat.ru/images/paper/02/73/4577302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1785926"/>
            <a:ext cx="283529" cy="72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bestreferat.ru/images/paper/03/73/4577303.pn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1785926"/>
            <a:ext cx="283529" cy="72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7749568" cy="357984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Назвать числа в порядке возрастания, убывания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2571744"/>
          <a:ext cx="6977092" cy="1459810"/>
        </p:xfrm>
        <a:graphic>
          <a:graphicData uri="http://schemas.openxmlformats.org/drawingml/2006/table">
            <a:tbl>
              <a:tblPr/>
              <a:tblGrid>
                <a:gridCol w="1143727"/>
                <a:gridCol w="1143727"/>
                <a:gridCol w="1143727"/>
                <a:gridCol w="1143727"/>
                <a:gridCol w="1143727"/>
                <a:gridCol w="1258457"/>
              </a:tblGrid>
              <a:tr h="729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4,8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9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2,1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2,3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80980" cy="54864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на 11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52736"/>
            <a:ext cx="4107609" cy="38884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268148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на 15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325" y="1513756"/>
            <a:ext cx="7521575" cy="27525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257122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7606692" cy="3712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Умножить </a:t>
            </a:r>
            <a:r>
              <a:rPr lang="ru-RU" sz="3200" dirty="0" smtClean="0"/>
              <a:t>числа соответственно на 2, 4, 8 и разделить на 10, 100, 1000.</a:t>
            </a:r>
          </a:p>
          <a:p>
            <a:endParaRPr lang="ru-RU" sz="3600" dirty="0"/>
          </a:p>
        </p:txBody>
      </p:sp>
      <p:pic>
        <p:nvPicPr>
          <p:cNvPr id="43011" name="Рисунок 57" descr="http://allforchildren.ru/pictures/school/school19-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929066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Деление на 5, 25, 125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80920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чисел, оканчивающихся на 5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325" y="1874097"/>
            <a:ext cx="7521575" cy="203189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1145018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724228" cy="54864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делимости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052736"/>
            <a:ext cx="7704856" cy="4248472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делимости чисел на 2,  на 5, на 3, на 9, 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(100,1000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,….)</a:t>
            </a:r>
          </a:p>
          <a:p>
            <a:pPr marL="0" indent="0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делимости на 4; 6; 8; 12; 14</a:t>
            </a:r>
          </a:p>
          <a:p>
            <a:pPr marL="0" indent="0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делимости на 7; 11; 13; 17; 19; 23; 99</a:t>
            </a:r>
          </a:p>
          <a:p>
            <a:pPr marL="0" indent="0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 делимости на 25 </a:t>
            </a:r>
          </a:p>
          <a:p>
            <a:pPr marL="0" indent="0"/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745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13" descr="http://allforchildren.ru/pictures/school/school05-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500702"/>
            <a:ext cx="2571768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6126" y="0"/>
            <a:ext cx="5757874" cy="1143000"/>
          </a:xfr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/>
          <a:lstStyle/>
          <a:p>
            <a:r>
              <a:rPr lang="ru-RU" i="1" u="sng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9900"/>
                </a:solidFill>
              </a:rPr>
              <a:t>Таблицы-тренажеры</a:t>
            </a:r>
            <a:endParaRPr lang="ru-RU" i="1" u="sng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FF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07196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           Однако 5-7 минут успешного счёта на уроке не достаточны не только для развития вычислительных навыков, но и для их закрепления, если нет системы устного счёта. </a:t>
            </a:r>
          </a:p>
          <a:p>
            <a:pPr>
              <a:buNone/>
            </a:pPr>
            <a:r>
              <a:rPr lang="ru-RU" sz="2000" dirty="0" smtClean="0"/>
              <a:t>               Организация устных упражнений всегда была и остаётся “узким местом” в работе на уроке: суметь за небольшое время дать каждому ученику достаточную “вычислительную нагрузку”, предложить разнообразные задания, стимулирующие развитие внимания, памяти, эмоционально-волевой сферы, оперативно проверить правильность решений, обеспечить необходимый уровень самостоятельности в работе детей – действительно весьма трудная задача. </a:t>
            </a:r>
          </a:p>
          <a:p>
            <a:pPr>
              <a:buNone/>
            </a:pPr>
            <a:r>
              <a:rPr lang="ru-RU" sz="2000" dirty="0" smtClean="0"/>
              <a:t>              Помочь в разрешении этой проблемы помогают, как показывает опыт обучения школьников в средних классах, наборы </a:t>
            </a:r>
            <a:r>
              <a:rPr lang="ru-RU" sz="2000" b="1" dirty="0" smtClean="0"/>
              <a:t>упражнений – тренажёры. </a:t>
            </a:r>
            <a:endParaRPr lang="ru-RU" sz="2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848872" cy="28939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«Математическое образование должно предоставлять каждому обучающемуся  возможность достижения уровня  математических  знаний, необходимых  для дальнейшей  успешной жизни в обществе».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612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158" t="11719" r="20937" b="12109"/>
          <a:stretch>
            <a:fillRect/>
          </a:stretch>
        </p:blipFill>
        <p:spPr bwMode="auto">
          <a:xfrm>
            <a:off x="928662" y="428603"/>
            <a:ext cx="7715304" cy="60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5922" t="8789" r="17643" b="12109"/>
          <a:stretch>
            <a:fillRect/>
          </a:stretch>
        </p:blipFill>
        <p:spPr bwMode="auto">
          <a:xfrm>
            <a:off x="285720" y="357166"/>
            <a:ext cx="864396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6903" t="8789" r="23133" b="11132"/>
          <a:stretch>
            <a:fillRect/>
          </a:stretch>
        </p:blipFill>
        <p:spPr bwMode="auto">
          <a:xfrm>
            <a:off x="1357290" y="428604"/>
            <a:ext cx="650085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Для диагностики применяю системы заданий  из пособия </a:t>
            </a:r>
            <a:r>
              <a:rPr lang="ru-RU" sz="3200" dirty="0" err="1" smtClean="0"/>
              <a:t>Н.Н.Хлевнюк</a:t>
            </a:r>
            <a:r>
              <a:rPr lang="ru-RU" sz="3200" dirty="0" smtClean="0"/>
              <a:t>, М.В.Ивановой «Формирование вычислительных навыков на уроках математики. 5 – 9 </a:t>
            </a:r>
            <a:r>
              <a:rPr lang="ru-RU" sz="3200" dirty="0" smtClean="0"/>
              <a:t>классы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5373" t="9765" r="7759" b="11133"/>
          <a:stretch>
            <a:fillRect/>
          </a:stretch>
        </p:blipFill>
        <p:spPr bwMode="auto">
          <a:xfrm>
            <a:off x="130465" y="500042"/>
            <a:ext cx="901353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124744"/>
            <a:ext cx="7520940" cy="384054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2400" dirty="0" smtClean="0"/>
              <a:t>    Устный счёт на уроках математики способствует развитию и формированию вычислительных навыков и умений, он также развивает логическое мышление, личностные  качества ребёнка, повышает у детей познавательный интерес к урокам математики, пробуждает у детей стремление совершенствовать способы вычислений и решения задач, менее рациональные заменять более совершенными. А это важнейшее условие сознательного усвоения материала.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9298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76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400684" cy="1143000"/>
          </a:xfrm>
          <a:noFill/>
          <a:ln>
            <a:noFill/>
          </a:ln>
        </p:spPr>
        <p:txBody>
          <a:bodyPr/>
          <a:lstStyle/>
          <a:p>
            <a:r>
              <a:rPr lang="ru-RU" sz="2400" u="sng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9900"/>
                </a:solidFill>
              </a:rPr>
              <a:t>Технология совершенствования вычислительных навыков на уроках математики</a:t>
            </a:r>
            <a:endParaRPr lang="ru-RU" sz="2400" u="sng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FF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8291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Организация работы на уроке по формированию вычислительной культуры позволяет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800" dirty="0" smtClean="0"/>
              <a:t>активизировать работу учащихся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пробуждает интерес к изучению математики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способствует развитию познавательного интереса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формирует интеллектуальные умения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улучшает весь педагогический процесс и повышает его эффективность</a:t>
            </a:r>
          </a:p>
          <a:p>
            <a:endParaRPr lang="ru-RU" dirty="0"/>
          </a:p>
        </p:txBody>
      </p:sp>
      <p:pic>
        <p:nvPicPr>
          <p:cNvPr id="5" name="Рисунок 55" descr="http://allforchildren.ru/pictures/school/school19-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00026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20940" cy="108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невысоких  вычислительных  навыков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920880" cy="362774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низкий </a:t>
            </a:r>
            <a:r>
              <a:rPr lang="ru-RU" sz="2800" dirty="0"/>
              <a:t>уровень мыслительной деятельности;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неразвитое </a:t>
            </a:r>
            <a:r>
              <a:rPr lang="ru-RU" sz="2800" dirty="0"/>
              <a:t>внимание и память учащихся;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недостаточная </a:t>
            </a:r>
            <a:r>
              <a:rPr lang="ru-RU" sz="2800" dirty="0"/>
              <a:t>математическая подготовка учащихся;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отсутствие </a:t>
            </a:r>
            <a:r>
              <a:rPr lang="ru-RU" sz="2800" dirty="0"/>
              <a:t>системы в работе над вычислительными навыками в период обучения;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несамостоятельное </a:t>
            </a:r>
            <a:r>
              <a:rPr lang="ru-RU" sz="2800" dirty="0"/>
              <a:t>выполнение домашних работ по математике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6422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  решения проблемы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85786" y="928670"/>
            <a:ext cx="7781488" cy="4488612"/>
          </a:xfrm>
        </p:spPr>
        <p:txBody>
          <a:bodyPr>
            <a:noAutofit/>
          </a:bodyPr>
          <a:lstStyle/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различные приёмы устных вычислений;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 занимательные задачи и игровые ситуации;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тесты;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творческие проекты;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математические диктанты (письменные и устные</a:t>
            </a:r>
            <a:r>
              <a:rPr lang="ru-RU" sz="3200" dirty="0" smtClean="0"/>
              <a:t>)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приемы быстрых вычислений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3200" dirty="0" smtClean="0"/>
              <a:t> таблицы-тренажеры</a:t>
            </a:r>
          </a:p>
          <a:p>
            <a:pPr marL="360000" indent="-360000">
              <a:spcBef>
                <a:spcPts val="0"/>
              </a:spcBef>
              <a:buFont typeface="Arial" pitchFamily="34" charset="0"/>
              <a:buChar char="•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714380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796908"/>
          </a:xfrm>
          <a:blipFill>
            <a:blip r:embed="rId2"/>
            <a:tile tx="0" ty="0" sx="100000" sy="100000" flip="none" algn="tl"/>
          </a:blipFill>
          <a:ln>
            <a:noFill/>
          </a:ln>
        </p:spPr>
        <p:txBody>
          <a:bodyPr/>
          <a:lstStyle/>
          <a:p>
            <a:r>
              <a:rPr lang="ru-RU" i="1" u="sng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9900"/>
                </a:solidFill>
              </a:rPr>
              <a:t>Условия успешности</a:t>
            </a:r>
            <a:endParaRPr lang="ru-RU" i="1" u="sng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FF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Для создания </a:t>
            </a:r>
            <a:r>
              <a:rPr lang="ru-RU" sz="2800" b="1" dirty="0" smtClean="0"/>
              <a:t>условий  успешности ученика</a:t>
            </a:r>
          </a:p>
          <a:p>
            <a:pPr>
              <a:buNone/>
            </a:pPr>
            <a:r>
              <a:rPr lang="ru-RU" sz="2800" dirty="0" smtClean="0"/>
              <a:t>необходимо:</a:t>
            </a:r>
          </a:p>
          <a:p>
            <a:pPr lvl="0"/>
            <a:r>
              <a:rPr lang="ru-RU" sz="2800" dirty="0" smtClean="0"/>
              <a:t> сформировать вычислительные навыки, используя тренинг как основную форму работы;</a:t>
            </a:r>
          </a:p>
          <a:p>
            <a:pPr lvl="0"/>
            <a:r>
              <a:rPr lang="ru-RU" sz="2800" dirty="0" smtClean="0"/>
              <a:t>проводить диагностику вычислительных навыков учащихся;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  <p:pic>
        <p:nvPicPr>
          <p:cNvPr id="21507" name="Рисунок 45" descr="http://allforchildren.ru/pictures/school/school12-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929198"/>
            <a:ext cx="278608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74638"/>
            <a:ext cx="5472122" cy="72547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i="1" u="sng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9900"/>
                </a:solidFill>
              </a:rPr>
              <a:t>Условия успешности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00008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вести мониторинг формирования вычислительной культуры учащихся;</a:t>
            </a:r>
          </a:p>
          <a:p>
            <a:pPr lvl="0"/>
            <a:r>
              <a:rPr lang="ru-RU" sz="2800" dirty="0" smtClean="0"/>
              <a:t>постоянно закреплять все вычислительные навыки на уроках и во внеурочной деятельности по предмету;</a:t>
            </a:r>
          </a:p>
          <a:p>
            <a:pPr lvl="0"/>
            <a:r>
              <a:rPr lang="ru-RU" sz="2800" dirty="0" smtClean="0"/>
              <a:t>использовать в работе систему тренинга по совершенствованию вычислительных навыков;</a:t>
            </a:r>
          </a:p>
          <a:p>
            <a:endParaRPr lang="ru-RU" sz="2800" dirty="0"/>
          </a:p>
        </p:txBody>
      </p:sp>
      <p:pic>
        <p:nvPicPr>
          <p:cNvPr id="22531" name="Рисунок 45" descr="http://allforchildren.ru/pictures/school/school12-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214950"/>
            <a:ext cx="2071702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642942"/>
          </a:xfrm>
          <a:blipFill>
            <a:blip r:embed="rId2"/>
            <a:tile tx="0" ty="0" sx="100000" sy="100000" flip="none" algn="tl"/>
          </a:blipFill>
          <a:ln>
            <a:noFill/>
          </a:ln>
        </p:spPr>
        <p:txBody>
          <a:bodyPr/>
          <a:lstStyle/>
          <a:p>
            <a:r>
              <a:rPr lang="ru-RU" i="1" u="sng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9900"/>
                </a:solidFill>
              </a:rPr>
              <a:t>Условия успешности</a:t>
            </a:r>
            <a:endParaRPr lang="ru-RU" u="sng" dirty="0">
              <a:solidFill>
                <a:srgbClr val="FF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8321040" cy="4614388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учитывать уровень подготовленности и развития каждого ученика;</a:t>
            </a:r>
          </a:p>
          <a:p>
            <a:pPr lvl="0"/>
            <a:r>
              <a:rPr lang="ru-RU" sz="2800" dirty="0" smtClean="0"/>
              <a:t>постепенно усложнять устный счет;</a:t>
            </a:r>
          </a:p>
          <a:p>
            <a:pPr lvl="0"/>
            <a:r>
              <a:rPr lang="ru-RU" sz="2800" dirty="0" smtClean="0"/>
              <a:t>использовать интересные формы работы на уроке;</a:t>
            </a:r>
          </a:p>
          <a:p>
            <a:pPr lvl="0"/>
            <a:r>
              <a:rPr lang="ru-RU" sz="2800" dirty="0" smtClean="0"/>
              <a:t>учить различным способам быстрых вычислений;</a:t>
            </a:r>
          </a:p>
          <a:p>
            <a:pPr lvl="0"/>
            <a:r>
              <a:rPr lang="ru-RU" sz="2800" dirty="0" smtClean="0"/>
              <a:t>привлекать учащихся к  самоконтролю по повышению вычислительной культуры.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1384</TotalTime>
  <Words>1500</Words>
  <Application>Microsoft Office PowerPoint</Application>
  <PresentationFormat>Экран (4:3)</PresentationFormat>
  <Paragraphs>378</Paragraphs>
  <Slides>36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Углы</vt:lpstr>
      <vt:lpstr>Формирование   вычислительных  навыков  учащихся  на  уроках  математики</vt:lpstr>
      <vt:lpstr>« Развитие навыков должно предшествовать развитию ума.»  Аристотель</vt:lpstr>
      <vt:lpstr>Слайд 3</vt:lpstr>
      <vt:lpstr>Технология совершенствования вычислительных навыков на уроках математики</vt:lpstr>
      <vt:lpstr>Причины   невысоких  вычислительных  навыков</vt:lpstr>
      <vt:lpstr>Пути  решения проблемы</vt:lpstr>
      <vt:lpstr>Условия успешности</vt:lpstr>
      <vt:lpstr>Условия успешности</vt:lpstr>
      <vt:lpstr>Условия успешности</vt:lpstr>
      <vt:lpstr>Математический прием на этапе сообщения  Темы  урока</vt:lpstr>
      <vt:lpstr>Математический диктант</vt:lpstr>
      <vt:lpstr>Таблица №1 ( десятичные  дроби)</vt:lpstr>
      <vt:lpstr>Таблица №2   (положительные и отрицательные числа)</vt:lpstr>
      <vt:lpstr>Задания части  А</vt:lpstr>
      <vt:lpstr>Задания части  Б</vt:lpstr>
      <vt:lpstr>Задания части  В</vt:lpstr>
      <vt:lpstr>Самостоятельная работа по теме  «Действия с десятичными дробями»</vt:lpstr>
      <vt:lpstr>Слайд 18</vt:lpstr>
      <vt:lpstr>Устный счёт в форме игры  « кто быстрее  ДОСТАНЕТ ЗВЕЗДУ»</vt:lpstr>
      <vt:lpstr>Работа  с  алгоритмами</vt:lpstr>
      <vt:lpstr>Цепочка вычислений</vt:lpstr>
      <vt:lpstr>Слайд 22</vt:lpstr>
      <vt:lpstr>Слайд 23</vt:lpstr>
      <vt:lpstr>Умножение на 11</vt:lpstr>
      <vt:lpstr>Умножение на 15</vt:lpstr>
      <vt:lpstr>Деление на 5, 25, 125 </vt:lpstr>
      <vt:lpstr>Умножение чисел, оканчивающихся на 5</vt:lpstr>
      <vt:lpstr>Признаки делимости</vt:lpstr>
      <vt:lpstr>Таблицы-тренажеры</vt:lpstr>
      <vt:lpstr>Слайд 30</vt:lpstr>
      <vt:lpstr>Слайд 31</vt:lpstr>
      <vt:lpstr>Слайд 32</vt:lpstr>
      <vt:lpstr>Слайд 33</vt:lpstr>
      <vt:lpstr>Слайд 34</vt:lpstr>
      <vt:lpstr>Вывод: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вычислительных навыков на уроках математики</dc:title>
  <dc:creator>Учитель</dc:creator>
  <cp:lastModifiedBy>Тропин</cp:lastModifiedBy>
  <cp:revision>146</cp:revision>
  <dcterms:created xsi:type="dcterms:W3CDTF">2016-11-17T06:35:37Z</dcterms:created>
  <dcterms:modified xsi:type="dcterms:W3CDTF">2017-10-31T03:30:11Z</dcterms:modified>
</cp:coreProperties>
</file>