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208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832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88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80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3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652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182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022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4065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651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92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4277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474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467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049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474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0020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54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1" y="1825625"/>
            <a:ext cx="38671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5563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7662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8976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31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2359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5180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853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3702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7626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68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460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733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829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78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29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248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4D9C80-341E-4460-B1AB-12C72D94247A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4140A-3CAC-43D8-BCCE-50F5C38987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70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89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26.04.2020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960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pic>
        <p:nvPicPr>
          <p:cNvPr id="9" name="Рисунок 8" descr="471_labor-floydworx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98839" y="4880582"/>
            <a:ext cx="3215149" cy="16785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Заголовок 1"/>
          <p:cNvSpPr>
            <a:spLocks noGrp="1"/>
          </p:cNvSpPr>
          <p:nvPr>
            <p:ph type="ctrTitle"/>
          </p:nvPr>
        </p:nvSpPr>
        <p:spPr>
          <a:xfrm>
            <a:off x="1524000" y="2912807"/>
            <a:ext cx="5995922" cy="1889925"/>
          </a:xfrm>
        </p:spPr>
        <p:txBody>
          <a:bodyPr>
            <a:noAutofit/>
          </a:bodyPr>
          <a:lstStyle/>
          <a:p>
            <a:r>
              <a:rPr lang="ru-RU" sz="4800" b="1" dirty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Перспективная модель ОГЭ-2020 </a:t>
            </a:r>
            <a:br>
              <a:rPr lang="ru-RU" sz="4800" b="1" dirty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4800" b="1" dirty="0">
                <a:ln w="1905"/>
                <a:solidFill>
                  <a:srgbClr val="66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tang" pitchFamily="18" charset="-127"/>
                <a:ea typeface="Batang" pitchFamily="18" charset="-127"/>
              </a:rPr>
              <a:t>по химии</a:t>
            </a:r>
            <a:endParaRPr lang="ru-RU" sz="4800" b="1" dirty="0">
              <a:ln w="1905"/>
              <a:solidFill>
                <a:srgbClr val="660066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239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5940" y="1006173"/>
            <a:ext cx="7886700" cy="795801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</a:rPr>
              <a:t>Разработчики </a:t>
            </a:r>
            <a:br>
              <a:rPr lang="ru-RU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</a:rPr>
              <a:t>меняют</a:t>
            </a:r>
            <a:endParaRPr lang="ru-RU" b="1" dirty="0">
              <a:ln w="9525">
                <a:noFill/>
                <a:prstDash val="solid"/>
              </a:ln>
              <a:solidFill>
                <a:srgbClr val="66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997531" y="2355312"/>
            <a:ext cx="5758317" cy="3775532"/>
            <a:chOff x="2013857" y="1496330"/>
            <a:chExt cx="5758317" cy="3775532"/>
          </a:xfrm>
        </p:grpSpPr>
        <p:grpSp>
          <p:nvGrpSpPr>
            <p:cNvPr id="78" name="Group 2"/>
            <p:cNvGrpSpPr>
              <a:grpSpLocks/>
            </p:cNvGrpSpPr>
            <p:nvPr/>
          </p:nvGrpSpPr>
          <p:grpSpPr bwMode="auto">
            <a:xfrm>
              <a:off x="2035628" y="2312759"/>
              <a:ext cx="5105400" cy="650875"/>
              <a:chOff x="1248" y="1402"/>
              <a:chExt cx="3216" cy="410"/>
            </a:xfrm>
          </p:grpSpPr>
          <p:sp>
            <p:nvSpPr>
              <p:cNvPr id="79" name="Line 3"/>
              <p:cNvSpPr>
                <a:spLocks noChangeShapeType="1"/>
              </p:cNvSpPr>
              <p:nvPr/>
            </p:nvSpPr>
            <p:spPr bwMode="gray">
              <a:xfrm>
                <a:off x="1440" y="17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2800"/>
              </a:p>
            </p:txBody>
          </p:sp>
          <p:sp>
            <p:nvSpPr>
              <p:cNvPr id="80" name="Rectangle 4"/>
              <p:cNvSpPr>
                <a:spLocks noChangeArrowheads="1"/>
              </p:cNvSpPr>
              <p:nvPr/>
            </p:nvSpPr>
            <p:spPr bwMode="gray">
              <a:xfrm rot="3419336">
                <a:off x="1261" y="142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FF7C80"/>
                  </a:gs>
                  <a:gs pos="100000">
                    <a:srgbClr val="FF7C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7C80"/>
                </a:extrusionClr>
                <a:contourClr>
                  <a:srgbClr val="FF7C8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 sz="2800"/>
              </a:p>
            </p:txBody>
          </p:sp>
          <p:sp>
            <p:nvSpPr>
              <p:cNvPr id="81" name="Text Box 5"/>
              <p:cNvSpPr txBox="1">
                <a:spLocks noChangeArrowheads="1"/>
              </p:cNvSpPr>
              <p:nvPr/>
            </p:nvSpPr>
            <p:spPr bwMode="gray">
              <a:xfrm>
                <a:off x="1899" y="1482"/>
                <a:ext cx="1856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ru-RU" sz="2800" dirty="0">
                    <a:solidFill>
                      <a:srgbClr val="009999"/>
                    </a:solidFill>
                  </a:rPr>
                  <a:t>Первичный балл</a:t>
                </a:r>
                <a:endParaRPr lang="en-US" sz="2800" dirty="0">
                  <a:solidFill>
                    <a:srgbClr val="009999"/>
                  </a:solidFill>
                </a:endParaRPr>
              </a:p>
            </p:txBody>
          </p:sp>
          <p:sp>
            <p:nvSpPr>
              <p:cNvPr id="82" name="Text Box 6"/>
              <p:cNvSpPr txBox="1">
                <a:spLocks noChangeArrowheads="1"/>
              </p:cNvSpPr>
              <p:nvPr/>
            </p:nvSpPr>
            <p:spPr bwMode="gray">
              <a:xfrm>
                <a:off x="1340" y="1402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schemeClr val="bg1"/>
                    </a:solidFill>
                  </a:rPr>
                  <a:t>2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8" name="Group 12"/>
            <p:cNvGrpSpPr>
              <a:grpSpLocks/>
            </p:cNvGrpSpPr>
            <p:nvPr/>
          </p:nvGrpSpPr>
          <p:grpSpPr bwMode="auto">
            <a:xfrm>
              <a:off x="2013857" y="1496330"/>
              <a:ext cx="5703888" cy="650875"/>
              <a:chOff x="1248" y="2602"/>
              <a:chExt cx="3593" cy="410"/>
            </a:xfrm>
          </p:grpSpPr>
          <p:sp>
            <p:nvSpPr>
              <p:cNvPr id="89" name="Line 13"/>
              <p:cNvSpPr>
                <a:spLocks noChangeShapeType="1"/>
              </p:cNvSpPr>
              <p:nvPr/>
            </p:nvSpPr>
            <p:spPr bwMode="gray">
              <a:xfrm>
                <a:off x="1440" y="29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2800"/>
              </a:p>
            </p:txBody>
          </p:sp>
          <p:sp>
            <p:nvSpPr>
              <p:cNvPr id="90" name="Rectangle 14"/>
              <p:cNvSpPr>
                <a:spLocks noChangeArrowheads="1"/>
              </p:cNvSpPr>
              <p:nvPr/>
            </p:nvSpPr>
            <p:spPr bwMode="gray">
              <a:xfrm rot="3419336">
                <a:off x="1261" y="262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66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99"/>
                </a:extrusionClr>
                <a:contourClr>
                  <a:srgbClr val="0066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 sz="2800"/>
              </a:p>
            </p:txBody>
          </p:sp>
          <p:sp>
            <p:nvSpPr>
              <p:cNvPr id="91" name="Text Box 15"/>
              <p:cNvSpPr txBox="1">
                <a:spLocks noChangeArrowheads="1"/>
              </p:cNvSpPr>
              <p:nvPr/>
            </p:nvSpPr>
            <p:spPr bwMode="gray">
              <a:xfrm>
                <a:off x="1913" y="2682"/>
                <a:ext cx="2928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ru-RU" sz="2800" dirty="0">
                    <a:solidFill>
                      <a:srgbClr val="009999"/>
                    </a:solidFill>
                  </a:rPr>
                  <a:t>Количество моделей КИМ</a:t>
                </a:r>
                <a:endParaRPr lang="en-US" sz="2800" dirty="0">
                  <a:solidFill>
                    <a:srgbClr val="009999"/>
                  </a:solidFill>
                </a:endParaRPr>
              </a:p>
            </p:txBody>
          </p:sp>
          <p:sp>
            <p:nvSpPr>
              <p:cNvPr id="92" name="Text Box 16"/>
              <p:cNvSpPr txBox="1">
                <a:spLocks noChangeArrowheads="1"/>
              </p:cNvSpPr>
              <p:nvPr/>
            </p:nvSpPr>
            <p:spPr bwMode="gray">
              <a:xfrm>
                <a:off x="1340" y="2602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schemeClr val="bg1"/>
                    </a:solidFill>
                  </a:rPr>
                  <a:t>1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98" name="Group 22"/>
            <p:cNvGrpSpPr>
              <a:grpSpLocks/>
            </p:cNvGrpSpPr>
            <p:nvPr/>
          </p:nvGrpSpPr>
          <p:grpSpPr bwMode="auto">
            <a:xfrm>
              <a:off x="2024743" y="3086101"/>
              <a:ext cx="5105400" cy="650875"/>
              <a:chOff x="1248" y="3192"/>
              <a:chExt cx="3216" cy="410"/>
            </a:xfrm>
          </p:grpSpPr>
          <p:sp>
            <p:nvSpPr>
              <p:cNvPr id="99" name="Line 23"/>
              <p:cNvSpPr>
                <a:spLocks noChangeShapeType="1"/>
              </p:cNvSpPr>
              <p:nvPr/>
            </p:nvSpPr>
            <p:spPr bwMode="gray">
              <a:xfrm>
                <a:off x="1440" y="358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2800"/>
              </a:p>
            </p:txBody>
          </p:sp>
          <p:sp>
            <p:nvSpPr>
              <p:cNvPr id="100" name="Rectangle 24"/>
              <p:cNvSpPr>
                <a:spLocks noChangeArrowheads="1"/>
              </p:cNvSpPr>
              <p:nvPr/>
            </p:nvSpPr>
            <p:spPr bwMode="gray">
              <a:xfrm rot="3419336">
                <a:off x="1261" y="321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990099"/>
                  </a:gs>
                  <a:gs pos="100000">
                    <a:srgbClr val="9900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0099"/>
                </a:extrusionClr>
                <a:contourClr>
                  <a:srgbClr val="9900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 sz="2800"/>
              </a:p>
            </p:txBody>
          </p:sp>
          <p:sp>
            <p:nvSpPr>
              <p:cNvPr id="101" name="Text Box 25"/>
              <p:cNvSpPr txBox="1">
                <a:spLocks noChangeArrowheads="1"/>
              </p:cNvSpPr>
              <p:nvPr/>
            </p:nvSpPr>
            <p:spPr bwMode="gray">
              <a:xfrm>
                <a:off x="1927" y="3272"/>
                <a:ext cx="2122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ru-RU" sz="2800" dirty="0">
                    <a:solidFill>
                      <a:srgbClr val="009999"/>
                    </a:solidFill>
                  </a:rPr>
                  <a:t>Количество заданий</a:t>
                </a:r>
                <a:endParaRPr lang="en-US" sz="2800" dirty="0">
                  <a:solidFill>
                    <a:srgbClr val="009999"/>
                  </a:solidFill>
                </a:endParaRPr>
              </a:p>
            </p:txBody>
          </p:sp>
          <p:sp>
            <p:nvSpPr>
              <p:cNvPr id="102" name="Text Box 26"/>
              <p:cNvSpPr txBox="1">
                <a:spLocks noChangeArrowheads="1"/>
              </p:cNvSpPr>
              <p:nvPr/>
            </p:nvSpPr>
            <p:spPr bwMode="gray">
              <a:xfrm>
                <a:off x="1340" y="3192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srgbClr val="FAFAFA"/>
                    </a:solidFill>
                  </a:rPr>
                  <a:t>3</a:t>
                </a:r>
                <a:endParaRPr lang="en-US" sz="2800" b="1" dirty="0">
                  <a:solidFill>
                    <a:srgbClr val="FAFAFA"/>
                  </a:solidFill>
                </a:endParaRPr>
              </a:p>
            </p:txBody>
          </p:sp>
        </p:grpSp>
        <p:grpSp>
          <p:nvGrpSpPr>
            <p:cNvPr id="28" name="Group 12"/>
            <p:cNvGrpSpPr>
              <a:grpSpLocks/>
            </p:cNvGrpSpPr>
            <p:nvPr/>
          </p:nvGrpSpPr>
          <p:grpSpPr bwMode="auto">
            <a:xfrm>
              <a:off x="2068286" y="3825873"/>
              <a:ext cx="5703888" cy="650875"/>
              <a:chOff x="1248" y="2602"/>
              <a:chExt cx="3593" cy="410"/>
            </a:xfrm>
          </p:grpSpPr>
          <p:sp>
            <p:nvSpPr>
              <p:cNvPr id="29" name="Line 13"/>
              <p:cNvSpPr>
                <a:spLocks noChangeShapeType="1"/>
              </p:cNvSpPr>
              <p:nvPr/>
            </p:nvSpPr>
            <p:spPr bwMode="gray">
              <a:xfrm>
                <a:off x="1440" y="29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2800"/>
              </a:p>
            </p:txBody>
          </p:sp>
          <p:sp>
            <p:nvSpPr>
              <p:cNvPr id="30" name="Rectangle 14"/>
              <p:cNvSpPr>
                <a:spLocks noChangeArrowheads="1"/>
              </p:cNvSpPr>
              <p:nvPr/>
            </p:nvSpPr>
            <p:spPr bwMode="gray">
              <a:xfrm rot="3419336">
                <a:off x="1261" y="262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66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99"/>
                </a:extrusionClr>
                <a:contourClr>
                  <a:srgbClr val="0066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 sz="2800"/>
              </a:p>
            </p:txBody>
          </p:sp>
          <p:sp>
            <p:nvSpPr>
              <p:cNvPr id="31" name="Text Box 15"/>
              <p:cNvSpPr txBox="1">
                <a:spLocks noChangeArrowheads="1"/>
              </p:cNvSpPr>
              <p:nvPr/>
            </p:nvSpPr>
            <p:spPr bwMode="gray">
              <a:xfrm>
                <a:off x="1906" y="2682"/>
                <a:ext cx="2935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l"/>
                <a:r>
                  <a:rPr lang="ru-RU" sz="2800" dirty="0">
                    <a:solidFill>
                      <a:srgbClr val="009999"/>
                    </a:solidFill>
                  </a:rPr>
                  <a:t>Блоки тем</a:t>
                </a:r>
                <a:endParaRPr lang="en-US" sz="2800" dirty="0">
                  <a:solidFill>
                    <a:srgbClr val="009999"/>
                  </a:solidFill>
                </a:endParaRPr>
              </a:p>
            </p:txBody>
          </p:sp>
          <p:sp>
            <p:nvSpPr>
              <p:cNvPr id="32" name="Text Box 16"/>
              <p:cNvSpPr txBox="1">
                <a:spLocks noChangeArrowheads="1"/>
              </p:cNvSpPr>
              <p:nvPr/>
            </p:nvSpPr>
            <p:spPr bwMode="gray">
              <a:xfrm>
                <a:off x="1340" y="2602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schemeClr val="bg1"/>
                    </a:solidFill>
                  </a:rPr>
                  <a:t>4</a:t>
                </a:r>
                <a:endParaRPr lang="en-US" sz="28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3" name="Group 22"/>
            <p:cNvGrpSpPr>
              <a:grpSpLocks/>
            </p:cNvGrpSpPr>
            <p:nvPr/>
          </p:nvGrpSpPr>
          <p:grpSpPr bwMode="auto">
            <a:xfrm>
              <a:off x="2090058" y="4620987"/>
              <a:ext cx="5105401" cy="650875"/>
              <a:chOff x="1248" y="3192"/>
              <a:chExt cx="3216" cy="410"/>
            </a:xfrm>
          </p:grpSpPr>
          <p:sp>
            <p:nvSpPr>
              <p:cNvPr id="34" name="Line 23"/>
              <p:cNvSpPr>
                <a:spLocks noChangeShapeType="1"/>
              </p:cNvSpPr>
              <p:nvPr/>
            </p:nvSpPr>
            <p:spPr bwMode="gray">
              <a:xfrm>
                <a:off x="1440" y="358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2800"/>
              </a:p>
            </p:txBody>
          </p:sp>
          <p:sp>
            <p:nvSpPr>
              <p:cNvPr id="35" name="Rectangle 24"/>
              <p:cNvSpPr>
                <a:spLocks noChangeArrowheads="1"/>
              </p:cNvSpPr>
              <p:nvPr/>
            </p:nvSpPr>
            <p:spPr bwMode="gray">
              <a:xfrm rot="3419336">
                <a:off x="1261" y="321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990099"/>
                  </a:gs>
                  <a:gs pos="100000">
                    <a:srgbClr val="9900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0099"/>
                </a:extrusionClr>
                <a:contourClr>
                  <a:srgbClr val="9900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 sz="2800"/>
              </a:p>
            </p:txBody>
          </p:sp>
          <p:sp>
            <p:nvSpPr>
              <p:cNvPr id="36" name="Text Box 25"/>
              <p:cNvSpPr txBox="1">
                <a:spLocks noChangeArrowheads="1"/>
              </p:cNvSpPr>
              <p:nvPr/>
            </p:nvSpPr>
            <p:spPr bwMode="gray">
              <a:xfrm>
                <a:off x="1893" y="3272"/>
                <a:ext cx="2156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ru-RU" sz="2800" dirty="0">
                    <a:solidFill>
                      <a:srgbClr val="009999"/>
                    </a:solidFill>
                  </a:rPr>
                  <a:t>Время экзамена</a:t>
                </a:r>
                <a:endParaRPr lang="en-US" sz="2800" dirty="0">
                  <a:solidFill>
                    <a:srgbClr val="009999"/>
                  </a:solidFill>
                </a:endParaRPr>
              </a:p>
            </p:txBody>
          </p:sp>
          <p:sp>
            <p:nvSpPr>
              <p:cNvPr id="37" name="Text Box 26"/>
              <p:cNvSpPr txBox="1">
                <a:spLocks noChangeArrowheads="1"/>
              </p:cNvSpPr>
              <p:nvPr/>
            </p:nvSpPr>
            <p:spPr bwMode="gray">
              <a:xfrm>
                <a:off x="1340" y="3192"/>
                <a:ext cx="231" cy="33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b="1" dirty="0">
                    <a:solidFill>
                      <a:srgbClr val="FAFAFA"/>
                    </a:solidFill>
                  </a:rPr>
                  <a:t>5</a:t>
                </a:r>
                <a:endParaRPr lang="en-US" sz="2800" b="1" dirty="0">
                  <a:solidFill>
                    <a:srgbClr val="FAFAFA"/>
                  </a:solidFill>
                </a:endParaRPr>
              </a:p>
            </p:txBody>
          </p:sp>
        </p:grpSp>
      </p:grpSp>
      <p:pic>
        <p:nvPicPr>
          <p:cNvPr id="42" name="Рисунок 41" descr="chemistry-set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0970" y="2930615"/>
            <a:ext cx="1621971" cy="1619613"/>
          </a:xfrm>
          <a:prstGeom prst="rect">
            <a:avLst/>
          </a:prstGeom>
        </p:spPr>
      </p:pic>
      <p:pic>
        <p:nvPicPr>
          <p:cNvPr id="44" name="Рисунок 43" descr="curriculum-icons-science-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8890" y="5116287"/>
            <a:ext cx="1561394" cy="1523995"/>
          </a:xfrm>
          <a:prstGeom prst="rect">
            <a:avLst/>
          </a:prstGeom>
        </p:spPr>
      </p:pic>
      <p:pic>
        <p:nvPicPr>
          <p:cNvPr id="46" name="Рисунок 45" descr="img-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9115" y="842966"/>
            <a:ext cx="1686486" cy="1638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55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Рисунок1_хим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4001" y="0"/>
            <a:ext cx="9139943" cy="685800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2405755" y="101376"/>
            <a:ext cx="795745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+mj-cs"/>
              </a:rPr>
              <a:t>Количество моделейКИМ </a:t>
            </a:r>
            <a:endParaRPr lang="ru-RU" sz="4400" b="1" dirty="0">
              <a:ln w="9525">
                <a:noFill/>
                <a:prstDash val="solid"/>
              </a:ln>
              <a:solidFill>
                <a:srgbClr val="66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+mj-cs"/>
            </a:endParaRPr>
          </a:p>
        </p:txBody>
      </p:sp>
      <p:sp>
        <p:nvSpPr>
          <p:cNvPr id="26" name="Rectangle 9"/>
          <p:cNvSpPr>
            <a:spLocks noChangeArrowheads="1"/>
          </p:cNvSpPr>
          <p:nvPr/>
        </p:nvSpPr>
        <p:spPr bwMode="auto">
          <a:xfrm rot="16200000">
            <a:off x="3086103" y="-723903"/>
            <a:ext cx="6019797" cy="9144001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659091" y="1764466"/>
            <a:ext cx="299357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Модель </a:t>
            </a:r>
            <a:b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КИМ-2019 </a:t>
            </a:r>
          </a:p>
          <a:p>
            <a:pPr algn="ctr">
              <a:buNone/>
            </a:pPr>
            <a: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имеет</a:t>
            </a:r>
            <a:b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два </a:t>
            </a:r>
            <a:b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вида </a:t>
            </a:r>
            <a:endParaRPr lang="ru-RU" sz="2800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Рисунок 13" descr="0_1ac483_430e667b_ori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5093" y="958935"/>
            <a:ext cx="3929743" cy="4114800"/>
          </a:xfrm>
          <a:prstGeom prst="rect">
            <a:avLst/>
          </a:prstGeom>
        </p:spPr>
      </p:pic>
      <p:sp>
        <p:nvSpPr>
          <p:cNvPr id="25" name="Прямоугольник 24"/>
          <p:cNvSpPr/>
          <p:nvPr/>
        </p:nvSpPr>
        <p:spPr>
          <a:xfrm>
            <a:off x="7297934" y="1452738"/>
            <a:ext cx="3048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Модель № 2 </a:t>
            </a:r>
          </a:p>
          <a:p>
            <a:pPr algn="ctr">
              <a:buNone/>
            </a:pPr>
            <a: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23 </a:t>
            </a:r>
          </a:p>
          <a:p>
            <a:pPr algn="ctr">
              <a:buNone/>
            </a:pPr>
            <a: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задания</a:t>
            </a:r>
          </a:p>
          <a:p>
            <a:pPr algn="ctr">
              <a:buNone/>
            </a:pP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Последнее задание – провести реальный эксперимент </a:t>
            </a:r>
            <a:b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под присмотром химиков-экспертов</a:t>
            </a:r>
          </a:p>
        </p:txBody>
      </p:sp>
      <p:pic>
        <p:nvPicPr>
          <p:cNvPr id="27" name="Рисунок 26" descr="0_1ac483_430e667b_orig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524000" y="991594"/>
            <a:ext cx="3842664" cy="4016825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2024754" y="1545301"/>
            <a:ext cx="305887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Модель № 1 </a:t>
            </a:r>
            <a:b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22 </a:t>
            </a:r>
            <a:b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задания</a:t>
            </a:r>
            <a:br>
              <a:rPr lang="ru-RU" sz="22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Последнее задание – провести </a:t>
            </a:r>
            <a:b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«мысленный эксперимент»</a:t>
            </a:r>
            <a:endParaRPr lang="ru-RU" sz="2200" b="1" dirty="0">
              <a:solidFill>
                <a:srgbClr val="009999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3" name="Рисунок 32" descr="Genome Engineering Market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60"/>
          <a:stretch>
            <a:fillRect/>
          </a:stretch>
        </p:blipFill>
        <p:spPr>
          <a:xfrm>
            <a:off x="1524000" y="5084619"/>
            <a:ext cx="9144000" cy="1523999"/>
          </a:xfrm>
          <a:prstGeom prst="rect">
            <a:avLst/>
          </a:prstGeom>
        </p:spPr>
      </p:pic>
      <p:pic>
        <p:nvPicPr>
          <p:cNvPr id="15" name="Picture 2" descr="C:\Users\ymedvedeva\Desktop\Медведева\ПРЕЗЕНТАЦИИ\ЛОГОТИПЫ\SZDSH_CMYK - копия.png">
            <a:extLst>
              <a:ext uri="{FF2B5EF4-FFF2-40B4-BE49-F238E27FC236}">
                <a16:creationId xmlns="" xmlns:a16="http://schemas.microsoft.com/office/drawing/2014/main" id="{2788DE9E-6B20-4537-8B21-FB96BBD0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0574" y="6411593"/>
            <a:ext cx="1463630" cy="414368"/>
          </a:xfrm>
          <a:prstGeom prst="rect">
            <a:avLst/>
          </a:prstGeom>
          <a:noFill/>
        </p:spPr>
      </p:pic>
      <p:pic>
        <p:nvPicPr>
          <p:cNvPr id="17" name="Picture 3" descr="C:\Users\ymedvedeva\Desktop\Медведева\ПРЕЗЕНТАЦИИ\ЛОГОТИПЫ\Action+MCFR.png">
            <a:extLst>
              <a:ext uri="{FF2B5EF4-FFF2-40B4-BE49-F238E27FC236}">
                <a16:creationId xmlns="" xmlns:a16="http://schemas.microsoft.com/office/drawing/2014/main" id="{F03801FC-A2A5-4404-B963-F0B0BE46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6758" y="6511647"/>
            <a:ext cx="1679654" cy="21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89024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 descr="0_1ac483_430e667b_orig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1200" y="1"/>
            <a:ext cx="4876801" cy="366017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0316" y="1192663"/>
            <a:ext cx="4942114" cy="16702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Органы управления образовательнойдеятельностью </a:t>
            </a:r>
            <a:b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субъектов РФ решают, </a:t>
            </a:r>
            <a:b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какая модель будет </a:t>
            </a:r>
            <a:b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1800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на экзамене</a:t>
            </a:r>
          </a:p>
        </p:txBody>
      </p:sp>
      <p:pic>
        <p:nvPicPr>
          <p:cNvPr id="17" name="Рисунок 16" descr="matt-icons_folder-pink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2921" y="0"/>
            <a:ext cx="3684573" cy="288471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2200893" y="653142"/>
            <a:ext cx="34616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Через два года будет </a:t>
            </a:r>
            <a:b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одна </a:t>
            </a:r>
            <a: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модель КИМ: </a:t>
            </a:r>
            <a:b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ученик выполняет</a:t>
            </a:r>
            <a:b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лабораторную работу</a:t>
            </a:r>
            <a:br>
              <a:rPr lang="ru-RU" sz="24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обязательно</a:t>
            </a:r>
            <a:endParaRPr lang="ru-RU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8" name="Рисунок 17" descr="0_1ac483_430e667b_orig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52665" flipH="1">
            <a:off x="2888364" y="2997911"/>
            <a:ext cx="3468131" cy="3255332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3753598" y="3540271"/>
            <a:ext cx="199208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Сейчас учителя  химии знают заранее, какая модель будет на экзамене</a:t>
            </a:r>
            <a:endParaRPr lang="ru-RU" b="1" dirty="0">
              <a:solidFill>
                <a:srgbClr val="009999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3" name="Рисунок 22" descr="0_1ac483_430e667b_orig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31430" y="3335914"/>
            <a:ext cx="3707080" cy="3156397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6891645" y="3857041"/>
            <a:ext cx="29826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Выбор модели </a:t>
            </a:r>
            <a:b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зависит </a:t>
            </a:r>
            <a:b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от техническо-материальных возможностей школы, где проходит </a:t>
            </a:r>
            <a:b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b="1" dirty="0">
                <a:solidFill>
                  <a:srgbClr val="009999"/>
                </a:solidFill>
                <a:latin typeface="Batang" pitchFamily="18" charset="-127"/>
                <a:ea typeface="Batang" pitchFamily="18" charset="-127"/>
              </a:rPr>
              <a:t>экзамен</a:t>
            </a:r>
          </a:p>
        </p:txBody>
      </p:sp>
    </p:spTree>
    <p:extLst>
      <p:ext uri="{BB962C8B-B14F-4D97-AF65-F5344CB8AC3E}">
        <p14:creationId xmlns:p14="http://schemas.microsoft.com/office/powerpoint/2010/main" val="1422656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ubble-2244298_128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1"/>
            <a:ext cx="6073929" cy="590005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79576" y="2492897"/>
            <a:ext cx="4659086" cy="22369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34/38 </a:t>
            </a:r>
          </a:p>
          <a:p>
            <a:pPr marL="0" indent="0" algn="ctr">
              <a:buNone/>
            </a:pPr>
            <a:r>
              <a:rPr lang="ru-RU" sz="24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Максимальныйбалл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b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на ОГЭ- 2019 зависит </a:t>
            </a:r>
            <a:b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от модели </a:t>
            </a:r>
            <a:b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экзамена</a:t>
            </a:r>
          </a:p>
          <a:p>
            <a:pPr marL="0" indent="0" algn="ctr">
              <a:buNone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0" indent="0" algn="ctr">
              <a:buNone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marL="0" indent="0" algn="ctr">
              <a:buNone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5303913" y="4437113"/>
            <a:ext cx="4775047" cy="795801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</a:rPr>
              <a:t>Количество заданий</a:t>
            </a:r>
            <a:endParaRPr lang="ru-RU" sz="4400" b="1" dirty="0">
              <a:ln w="9525">
                <a:noFill/>
                <a:prstDash val="solid"/>
              </a:ln>
              <a:solidFill>
                <a:srgbClr val="66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6" name="Рисунок 15" descr="bubble-2244298_1280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316" y="380999"/>
            <a:ext cx="4125685" cy="4125685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7176121" y="1196752"/>
            <a:ext cx="30153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24 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задания 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ОГЭ-2020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524001" y="5445224"/>
            <a:ext cx="4455975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spcBef>
                <a:spcPct val="0"/>
              </a:spcBef>
            </a:pPr>
            <a:r>
              <a:rPr lang="ru-RU" sz="44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Первичный балл</a:t>
            </a:r>
            <a:endParaRPr lang="ru-RU" sz="4400" b="1" dirty="0">
              <a:ln w="9525">
                <a:noFill/>
                <a:prstDash val="solid"/>
              </a:ln>
              <a:solidFill>
                <a:srgbClr val="660066"/>
              </a:solidFill>
              <a:effectLst>
                <a:outerShdw blurRad="12700" dist="38100" dir="2700000" algn="tl" rotWithShape="0">
                  <a:srgbClr val="4472C4">
                    <a:lumMod val="60000"/>
                    <a:lumOff val="4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722743" y="525551"/>
            <a:ext cx="3646714" cy="179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40 </a:t>
            </a:r>
          </a:p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баллов </a:t>
            </a:r>
          </a:p>
          <a:p>
            <a:pPr algn="ctr" defTabSz="685800">
              <a:lnSpc>
                <a:spcPct val="90000"/>
              </a:lnSpc>
              <a:spcBef>
                <a:spcPts val="750"/>
              </a:spcBef>
            </a:pPr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ОГЭ-2020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1047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39638" y="1480923"/>
          <a:ext cx="8478982" cy="4477578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2840180"/>
                <a:gridCol w="2452255"/>
                <a:gridCol w="3186547"/>
              </a:tblGrid>
              <a:tr h="7773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Раздел курса 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химии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Количество заданий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(модель1 / модель 2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)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Максимальный первичный 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балл (модель1 / модель 2)</a:t>
                      </a:r>
                      <a:endParaRPr lang="ru-RU" sz="1600" b="1" dirty="0" smtClean="0">
                        <a:solidFill>
                          <a:srgbClr val="7030A0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060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Вещество</a:t>
                      </a:r>
                      <a:endParaRPr lang="ru-RU" sz="14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7/6</a:t>
                      </a:r>
                      <a:endParaRPr lang="ru-RU" sz="14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8/8</a:t>
                      </a:r>
                      <a:endParaRPr lang="ru-RU" sz="14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0609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Химическая реакция</a:t>
                      </a:r>
                      <a:endParaRPr lang="ru-RU" sz="14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6/5</a:t>
                      </a:r>
                      <a:endParaRPr lang="ru-RU" sz="14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8/8</a:t>
                      </a:r>
                      <a:endParaRPr lang="ru-RU" sz="14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8949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Элементарные основы неорганической химии. </a:t>
                      </a: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 Органические вещества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10/8</a:t>
                      </a:r>
                      <a:endParaRPr lang="ru-RU" sz="14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12/12</a:t>
                      </a:r>
                      <a:endParaRPr lang="ru-RU" sz="14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206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0033"/>
                          </a:solidFill>
                          <a:latin typeface="Batang" pitchFamily="18" charset="-127"/>
                          <a:ea typeface="Batang" pitchFamily="18" charset="-127"/>
                        </a:rPr>
                        <a:t>Методы познания веществ и химических явлений. Химия </a:t>
                      </a:r>
                      <a:r>
                        <a:rPr lang="ru-RU" sz="1600" b="1" dirty="0" smtClean="0">
                          <a:solidFill>
                            <a:srgbClr val="660033"/>
                          </a:solidFill>
                          <a:latin typeface="Batang" pitchFamily="18" charset="-127"/>
                          <a:ea typeface="Batang" pitchFamily="18" charset="-127"/>
                        </a:rPr>
                        <a:t> и </a:t>
                      </a:r>
                      <a:r>
                        <a:rPr lang="ru-RU" sz="1600" b="1" dirty="0">
                          <a:solidFill>
                            <a:srgbClr val="660033"/>
                          </a:solidFill>
                          <a:latin typeface="Batang" pitchFamily="18" charset="-127"/>
                          <a:ea typeface="Batang" pitchFamily="18" charset="-127"/>
                        </a:rPr>
                        <a:t>жизнь</a:t>
                      </a:r>
                      <a:endParaRPr lang="ru-RU" sz="1400" b="1" dirty="0">
                        <a:solidFill>
                          <a:srgbClr val="660033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0033"/>
                          </a:solidFill>
                          <a:latin typeface="Batang" pitchFamily="18" charset="-127"/>
                          <a:ea typeface="Batang" pitchFamily="18" charset="-127"/>
                        </a:rPr>
                        <a:t>9/3/4</a:t>
                      </a:r>
                      <a:endParaRPr lang="ru-RU" sz="1400" b="1" dirty="0">
                        <a:solidFill>
                          <a:srgbClr val="660033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660033"/>
                          </a:solidFill>
                          <a:latin typeface="Batang" pitchFamily="18" charset="-127"/>
                          <a:ea typeface="Batang" pitchFamily="18" charset="-127"/>
                        </a:rPr>
                        <a:t>6/10</a:t>
                      </a:r>
                      <a:endParaRPr lang="ru-RU" sz="1400" b="1" dirty="0">
                        <a:solidFill>
                          <a:srgbClr val="660033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0609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9999"/>
                          </a:solidFill>
                          <a:latin typeface="Batang" pitchFamily="18" charset="-127"/>
                          <a:ea typeface="Batang" pitchFamily="18" charset="-127"/>
                        </a:rPr>
                        <a:t>Итого</a:t>
                      </a:r>
                      <a:endParaRPr lang="ru-RU" sz="1400" dirty="0">
                        <a:solidFill>
                          <a:srgbClr val="009999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9999"/>
                          </a:solidFill>
                          <a:latin typeface="Batang" pitchFamily="18" charset="-127"/>
                          <a:ea typeface="Batang" pitchFamily="18" charset="-127"/>
                        </a:rPr>
                        <a:t>22/23</a:t>
                      </a:r>
                      <a:endParaRPr lang="ru-RU" sz="1400" dirty="0">
                        <a:solidFill>
                          <a:srgbClr val="009999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9999"/>
                          </a:solidFill>
                          <a:latin typeface="Batang" pitchFamily="18" charset="-127"/>
                          <a:ea typeface="Batang" pitchFamily="18" charset="-127"/>
                        </a:rPr>
                        <a:t>34/38</a:t>
                      </a:r>
                      <a:endParaRPr lang="ru-RU" sz="1400" dirty="0">
                        <a:solidFill>
                          <a:srgbClr val="009999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143673" y="692696"/>
            <a:ext cx="61237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+mj-cs"/>
              </a:rPr>
              <a:t>Разделы в ОГЭ-2019</a:t>
            </a:r>
            <a:endParaRPr lang="ru-RU" sz="4000" dirty="0"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1801091" y="4147458"/>
            <a:ext cx="8759405" cy="576943"/>
          </a:xfrm>
          <a:prstGeom prst="flowChartAlternateProcess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6710" y="4162758"/>
            <a:ext cx="7627837" cy="53096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5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Для ОГЭ-2020 блоки тем переформулировали </a:t>
            </a:r>
          </a:p>
          <a:p>
            <a:pPr>
              <a:buNone/>
            </a:pPr>
            <a:endParaRPr lang="ru-RU" sz="2500" b="1" dirty="0">
              <a:solidFill>
                <a:srgbClr val="FAFA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127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Рисунок1_хим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8058" y="0"/>
            <a:ext cx="9139943" cy="6858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48544" y="1641567"/>
          <a:ext cx="8284029" cy="4648957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4393739"/>
                <a:gridCol w="1918385"/>
                <a:gridCol w="1971905"/>
              </a:tblGrid>
              <a:tr h="8106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Раздел курса химии, </a:t>
                      </a: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/>
                      </a:r>
                      <a:br>
                        <a:rPr lang="ru-RU" sz="1600" b="1" dirty="0" smtClean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</a:br>
                      <a:r>
                        <a:rPr lang="ru-RU" sz="1600" b="1" dirty="0" smtClean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включенный </a:t>
                      </a: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в КИМ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Количество заданий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7030A0"/>
                          </a:solidFill>
                          <a:latin typeface="Batang" pitchFamily="18" charset="-127"/>
                          <a:ea typeface="Batang" pitchFamily="18" charset="-127"/>
                        </a:rPr>
                        <a:t>Максимальный первичный балл</a:t>
                      </a:r>
                      <a:endParaRPr lang="ru-RU" sz="1600" b="1" dirty="0">
                        <a:solidFill>
                          <a:srgbClr val="7030A0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481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Основные понятия </a:t>
                      </a: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химии (уровень атомно-молекулярных </a:t>
                      </a: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представлений)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1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481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Периодический </a:t>
                      </a: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закон и Периодическая система химических элементов </a:t>
                      </a: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Д.И.Менделеева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3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3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Строение вещества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2</a:t>
                      </a:r>
                      <a:endParaRPr lang="ru-RU" sz="16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2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Многообразие </a:t>
                      </a: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химических </a:t>
                      </a: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реакций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7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13</a:t>
                      </a:r>
                      <a:endParaRPr lang="ru-RU" sz="16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Многообразие веществ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7</a:t>
                      </a:r>
                      <a:endParaRPr lang="ru-RU" sz="16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12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3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Экспериментальная химия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4</a:t>
                      </a:r>
                      <a:endParaRPr lang="ru-RU" sz="160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9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34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Итог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24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3F3E"/>
                          </a:solidFill>
                          <a:latin typeface="Batang" pitchFamily="18" charset="-127"/>
                          <a:ea typeface="Batang" pitchFamily="18" charset="-127"/>
                        </a:rPr>
                        <a:t>40</a:t>
                      </a:r>
                      <a:endParaRPr lang="ru-RU" sz="1600" dirty="0">
                        <a:solidFill>
                          <a:srgbClr val="003F3E"/>
                        </a:solidFill>
                        <a:latin typeface="Batang" pitchFamily="18" charset="-127"/>
                        <a:ea typeface="Batang" pitchFamily="18" charset="-127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15881" y="-27384"/>
            <a:ext cx="5417993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Разделы химии </a:t>
            </a:r>
            <a:br>
              <a:rPr lang="ru-RU" sz="40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40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rgbClr val="4472C4">
                      <a:lumMod val="60000"/>
                      <a:lumOff val="40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ОГЭ-2020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Выноска 3 7"/>
          <p:cNvSpPr/>
          <p:nvPr/>
        </p:nvSpPr>
        <p:spPr>
          <a:xfrm>
            <a:off x="1904999" y="174173"/>
            <a:ext cx="2939144" cy="1175657"/>
          </a:xfrm>
          <a:prstGeom prst="borderCallout3">
            <a:avLst>
              <a:gd name="adj1" fmla="val 81713"/>
              <a:gd name="adj2" fmla="val 4971"/>
              <a:gd name="adj3" fmla="val 172454"/>
              <a:gd name="adj4" fmla="val 3837"/>
              <a:gd name="adj5" fmla="val 171296"/>
              <a:gd name="adj6" fmla="val 4153"/>
              <a:gd name="adj7" fmla="val 271931"/>
              <a:gd name="adj8" fmla="val 22508"/>
            </a:avLst>
          </a:prstGeom>
          <a:solidFill>
            <a:srgbClr val="FF33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72345" y="195943"/>
            <a:ext cx="30153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отдельный блок </a:t>
            </a:r>
            <a:br>
              <a:rPr lang="ru-RU" sz="16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вывели  темы  </a:t>
            </a:r>
            <a:br>
              <a:rPr lang="ru-RU" sz="16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16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  периодической системе химических элементов</a:t>
            </a:r>
            <a:endParaRPr lang="ru-RU" sz="1600" b="1" dirty="0">
              <a:solidFill>
                <a:srgbClr val="FAFAF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0849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_хим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528058" y="0"/>
            <a:ext cx="9139943" cy="6858000"/>
          </a:xfrm>
          <a:prstGeom prst="rect">
            <a:avLst/>
          </a:prstGeom>
        </p:spPr>
      </p:pic>
      <p:pic>
        <p:nvPicPr>
          <p:cNvPr id="6" name="Рисунок 5" descr="matt-icons_folder-pink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172" y="287978"/>
            <a:ext cx="4534013" cy="392974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76258" y="1268760"/>
            <a:ext cx="4474029" cy="278567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  <a:t>В ОГЭ-2020 нет заданий </a:t>
            </a:r>
            <a:b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  <a:t>с одним правильным ответом: </a:t>
            </a:r>
            <a:b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  <a:t>ученик записывает ответ </a:t>
            </a:r>
            <a:b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  <a:t>в виде цифры, последовательности цифр, </a:t>
            </a:r>
            <a:b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</a:br>
            <a:r>
              <a:rPr lang="ru-RU" sz="2400" b="1" dirty="0">
                <a:solidFill>
                  <a:srgbClr val="FAFAFA"/>
                </a:solidFill>
                <a:latin typeface="Batang" pitchFamily="18" charset="-127"/>
                <a:ea typeface="Batang" pitchFamily="18" charset="-127"/>
              </a:rPr>
              <a:t>слова или словосочетания</a:t>
            </a:r>
            <a:endParaRPr lang="ru-RU" sz="2400" b="1" dirty="0">
              <a:solidFill>
                <a:srgbClr val="FAFAFA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1842654" y="1274619"/>
            <a:ext cx="3643746" cy="3449781"/>
          </a:xfrm>
          <a:prstGeom prst="teardrop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Последнее задание – обязательная </a:t>
            </a:r>
            <a:br>
              <a:rPr lang="ru-RU" sz="28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>
                <a:solidFill>
                  <a:srgbClr val="FAFA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лабораторная работа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 descr="\\Epsylon\^Magazines\СПРАВОЧНИК ЗАМЕСТИТЕЛЯ ДИРЕКТОРА ШКОЛЫ\ОГЭ_презы\Фоны для презентации\06_химия\img-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85" t="2769" r="4757" b="4229"/>
          <a:stretch>
            <a:fillRect/>
          </a:stretch>
        </p:blipFill>
        <p:spPr bwMode="auto">
          <a:xfrm>
            <a:off x="3893128" y="3906981"/>
            <a:ext cx="2646218" cy="2632364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C:\Users\ymedvedeva\Desktop\Медведева\ПРЕЗЕНТАЦИИ\ЛОГОТИПЫ\SZDSH_CMYK - копия.png">
            <a:extLst>
              <a:ext uri="{FF2B5EF4-FFF2-40B4-BE49-F238E27FC236}">
                <a16:creationId xmlns="" xmlns:a16="http://schemas.microsoft.com/office/drawing/2014/main" id="{2788DE9E-6B20-4537-8B21-FB96BBD0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552" y="6237312"/>
            <a:ext cx="1463630" cy="414368"/>
          </a:xfrm>
          <a:prstGeom prst="rect">
            <a:avLst/>
          </a:prstGeom>
          <a:noFill/>
        </p:spPr>
      </p:pic>
      <p:pic>
        <p:nvPicPr>
          <p:cNvPr id="10" name="Picture 3" descr="C:\Users\ymedvedeva\Desktop\Медведева\ПРЕЗЕНТАЦИИ\ЛОГОТИПЫ\Action+MCFR.png">
            <a:extLst>
              <a:ext uri="{FF2B5EF4-FFF2-40B4-BE49-F238E27FC236}">
                <a16:creationId xmlns="" xmlns:a16="http://schemas.microsoft.com/office/drawing/2014/main" id="{F03801FC-A2A5-4404-B963-F0B0BE46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1922" y="5915900"/>
            <a:ext cx="1679654" cy="21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2173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248128" y="2369127"/>
            <a:ext cx="3385456" cy="3611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009999"/>
                </a:solidFill>
              </a:rPr>
              <a:t>Новые задания </a:t>
            </a:r>
            <a:br>
              <a:rPr lang="ru-RU" sz="2400" dirty="0">
                <a:solidFill>
                  <a:srgbClr val="009999"/>
                </a:solidFill>
              </a:rPr>
            </a:br>
            <a:r>
              <a:rPr lang="ru-RU" sz="2400" dirty="0">
                <a:solidFill>
                  <a:srgbClr val="009999"/>
                </a:solidFill>
              </a:rPr>
              <a:t>№ 18, 19 и 21.</a:t>
            </a:r>
            <a:br>
              <a:rPr lang="ru-RU" sz="2400" dirty="0">
                <a:solidFill>
                  <a:srgbClr val="009999"/>
                </a:solidFill>
              </a:rPr>
            </a:br>
            <a:r>
              <a:rPr lang="ru-RU" sz="2400" dirty="0">
                <a:solidFill>
                  <a:srgbClr val="009999"/>
                </a:solidFill>
              </a:rPr>
              <a:t>Две задачи </a:t>
            </a:r>
            <a:br>
              <a:rPr lang="ru-RU" sz="2400" dirty="0">
                <a:solidFill>
                  <a:srgbClr val="009999"/>
                </a:solidFill>
              </a:rPr>
            </a:br>
            <a:r>
              <a:rPr lang="ru-RU" sz="2400" dirty="0">
                <a:solidFill>
                  <a:srgbClr val="009999"/>
                </a:solidFill>
              </a:rPr>
              <a:t>ученик выполняет </a:t>
            </a:r>
            <a:br>
              <a:rPr lang="ru-RU" sz="2400" dirty="0">
                <a:solidFill>
                  <a:srgbClr val="009999"/>
                </a:solidFill>
              </a:rPr>
            </a:br>
            <a:r>
              <a:rPr lang="ru-RU" sz="2400" dirty="0">
                <a:solidFill>
                  <a:srgbClr val="009999"/>
                </a:solidFill>
              </a:rPr>
              <a:t>при помощи одного текста.</a:t>
            </a:r>
            <a:br>
              <a:rPr lang="ru-RU" sz="2400" dirty="0">
                <a:solidFill>
                  <a:srgbClr val="009999"/>
                </a:solidFill>
              </a:rPr>
            </a:br>
            <a:r>
              <a:rPr lang="ru-RU" sz="2400" dirty="0">
                <a:solidFill>
                  <a:srgbClr val="009999"/>
                </a:solidFill>
              </a:rPr>
              <a:t>В задании № 21 ученик должен восстановить цепочку реакций</a:t>
            </a:r>
          </a:p>
          <a:p>
            <a:endParaRPr lang="ru-RU" sz="2400" dirty="0">
              <a:solidFill>
                <a:srgbClr val="009999"/>
              </a:solidFill>
            </a:endParaRPr>
          </a:p>
        </p:txBody>
      </p:sp>
      <p:pic>
        <p:nvPicPr>
          <p:cNvPr id="4" name="Рисунок 3" descr="1691301-9c27b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240" y="5445225"/>
            <a:ext cx="1384470" cy="133980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392144" y="1052737"/>
            <a:ext cx="30074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9525">
                  <a:noFill/>
                  <a:prstDash val="solid"/>
                </a:ln>
                <a:solidFill>
                  <a:srgbClr val="660066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Batang" pitchFamily="18" charset="-127"/>
                <a:ea typeface="Batang" pitchFamily="18" charset="-127"/>
                <a:cs typeface="+mj-cs"/>
              </a:rPr>
              <a:t>Три новых задания</a:t>
            </a:r>
            <a:endParaRPr lang="ru-RU" sz="4000" b="1" dirty="0">
              <a:ln w="9525">
                <a:noFill/>
                <a:prstDash val="solid"/>
              </a:ln>
              <a:solidFill>
                <a:srgbClr val="660066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Batang" pitchFamily="18" charset="-127"/>
              <a:ea typeface="Batang" pitchFamily="18" charset="-127"/>
              <a:cs typeface="+mj-cs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512" y="260649"/>
            <a:ext cx="5585120" cy="506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4043" y="5327719"/>
            <a:ext cx="5586231" cy="1281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ymedvedeva\Desktop\Медведева\ПРЕЗЕНТАЦИИ\ЛОГОТИПЫ\SZDSH_CMYK - копия.png">
            <a:extLst>
              <a:ext uri="{FF2B5EF4-FFF2-40B4-BE49-F238E27FC236}">
                <a16:creationId xmlns="" xmlns:a16="http://schemas.microsoft.com/office/drawing/2014/main" id="{2788DE9E-6B20-4537-8B21-FB96BBD02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3934" y="510053"/>
            <a:ext cx="1463630" cy="414368"/>
          </a:xfrm>
          <a:prstGeom prst="rect">
            <a:avLst/>
          </a:prstGeom>
          <a:noFill/>
        </p:spPr>
      </p:pic>
      <p:pic>
        <p:nvPicPr>
          <p:cNvPr id="9" name="Picture 3" descr="C:\Users\ymedvedeva\Desktop\Медведева\ПРЕЗЕНТАЦИИ\ЛОГОТИПЫ\Action+MCFR.png">
            <a:extLst>
              <a:ext uri="{FF2B5EF4-FFF2-40B4-BE49-F238E27FC236}">
                <a16:creationId xmlns="" xmlns:a16="http://schemas.microsoft.com/office/drawing/2014/main" id="{F03801FC-A2A5-4404-B963-F0B0BE4697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2304" y="188641"/>
            <a:ext cx="1679654" cy="2142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9843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197</Words>
  <Application>Microsoft Office PowerPoint</Application>
  <PresentationFormat>Широкоэкранный</PresentationFormat>
  <Paragraphs>86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Batang</vt:lpstr>
      <vt:lpstr>Arial</vt:lpstr>
      <vt:lpstr>Calibri</vt:lpstr>
      <vt:lpstr>Calibri Light</vt:lpstr>
      <vt:lpstr>Times New Roman</vt:lpstr>
      <vt:lpstr>Тема Office</vt:lpstr>
      <vt:lpstr>1_Тема Office</vt:lpstr>
      <vt:lpstr>2_Тема Office</vt:lpstr>
      <vt:lpstr>Перспективная модель ОГЭ-2020  по химии</vt:lpstr>
      <vt:lpstr>Разработчики  меняют</vt:lpstr>
      <vt:lpstr>Презентация PowerPoint</vt:lpstr>
      <vt:lpstr>Презентация PowerPoint</vt:lpstr>
      <vt:lpstr>Количество заданий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Перспективная модель ОГЭ-2020  по химии</dc:title>
  <dc:creator>Михаил Сарычев</dc:creator>
  <cp:lastModifiedBy>Михаил Сарычев</cp:lastModifiedBy>
  <cp:revision>2</cp:revision>
  <dcterms:created xsi:type="dcterms:W3CDTF">2020-04-26T07:39:06Z</dcterms:created>
  <dcterms:modified xsi:type="dcterms:W3CDTF">2020-04-26T07:49:16Z</dcterms:modified>
</cp:coreProperties>
</file>