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AC38-C2DC-45B9-9B59-62433605B10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F859-5DCF-4A1C-A4F6-FC9C8AB77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685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AC38-C2DC-45B9-9B59-62433605B10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F859-5DCF-4A1C-A4F6-FC9C8AB77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126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AC38-C2DC-45B9-9B59-62433605B10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F859-5DCF-4A1C-A4F6-FC9C8AB77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133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AC38-C2DC-45B9-9B59-62433605B10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F859-5DCF-4A1C-A4F6-FC9C8AB77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751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AC38-C2DC-45B9-9B59-62433605B10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F859-5DCF-4A1C-A4F6-FC9C8AB77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873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AC38-C2DC-45B9-9B59-62433605B10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F859-5DCF-4A1C-A4F6-FC9C8AB77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499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AC38-C2DC-45B9-9B59-62433605B10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F859-5DCF-4A1C-A4F6-FC9C8AB77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602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AC38-C2DC-45B9-9B59-62433605B10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F859-5DCF-4A1C-A4F6-FC9C8AB77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126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AC38-C2DC-45B9-9B59-62433605B10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F859-5DCF-4A1C-A4F6-FC9C8AB77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612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AC38-C2DC-45B9-9B59-62433605B10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F859-5DCF-4A1C-A4F6-FC9C8AB77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06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AC38-C2DC-45B9-9B59-62433605B10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F859-5DCF-4A1C-A4F6-FC9C8AB77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682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6AC38-C2DC-45B9-9B59-62433605B10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CF859-5DCF-4A1C-A4F6-FC9C8AB779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185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1" y="1066801"/>
            <a:ext cx="7689273" cy="4045527"/>
          </a:xfrm>
        </p:spPr>
        <p:txBody>
          <a:bodyPr>
            <a:noAutofit/>
          </a:bodyPr>
          <a:lstStyle/>
          <a:p>
            <a:r>
              <a:rPr lang="ru-RU" sz="8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Перспективная модель  ОГЭ -2020</a:t>
            </a:r>
            <a:br>
              <a:rPr lang="ru-RU" sz="8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sz="8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по истории</a:t>
            </a:r>
            <a:endParaRPr lang="en-US" sz="8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97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Рисунок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7104" y="1"/>
            <a:ext cx="6050897" cy="6612003"/>
          </a:xfrm>
          <a:prstGeom prst="rect">
            <a:avLst/>
          </a:prstGeom>
          <a:noFill/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803400" y="2318275"/>
            <a:ext cx="2761342" cy="2862322"/>
          </a:xfrm>
          <a:prstGeom prst="rect">
            <a:avLst/>
          </a:prstGeom>
          <a:solidFill>
            <a:srgbClr val="990033"/>
          </a:solidFill>
          <a:ln w="9525">
            <a:solidFill>
              <a:srgbClr val="F7E8E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srgbClr val="F7E8E1"/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Задания 12–14 проверяют знание всеобщей истории</a:t>
            </a:r>
            <a:endParaRPr lang="ru-RU" sz="3600" dirty="0">
              <a:solidFill>
                <a:srgbClr val="F7E8E1"/>
              </a:solidFill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17" name="Рисунок 16" descr="0_57514_ac9fc3f_X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3932" y="1"/>
            <a:ext cx="2941522" cy="2220849"/>
          </a:xfrm>
          <a:prstGeom prst="rect">
            <a:avLst/>
          </a:prstGeom>
        </p:spPr>
      </p:pic>
      <p:pic>
        <p:nvPicPr>
          <p:cNvPr id="18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xmlns="" id="{2788DE9E-6B20-4537-8B21-FB96BBD02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4630" y="5862241"/>
            <a:ext cx="1463630" cy="414368"/>
          </a:xfrm>
          <a:prstGeom prst="rect">
            <a:avLst/>
          </a:prstGeom>
          <a:noFill/>
        </p:spPr>
      </p:pic>
      <p:pic>
        <p:nvPicPr>
          <p:cNvPr id="19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xmlns="" id="{F03801FC-A2A5-4404-B963-F0B0BE469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3000" y="5540829"/>
            <a:ext cx="1679654" cy="2142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0294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Рисунок 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241267"/>
            <a:ext cx="6851008" cy="4297680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895601" y="4495801"/>
            <a:ext cx="7405915" cy="1384995"/>
          </a:xfrm>
          <a:prstGeom prst="rect">
            <a:avLst/>
          </a:prstGeom>
          <a:solidFill>
            <a:srgbClr val="990033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  <a:ea typeface="TimesNewRoman" charset="-128"/>
                <a:cs typeface="Arial" pitchFamily="34" charset="0"/>
              </a:rPr>
              <a:t>Задание 19 проверяет, как ученики умеют сопоставлять исторические данные и выявлять несоответствия реалиям конкретного времени</a:t>
            </a:r>
            <a:endParaRPr lang="ru-RU" sz="2800" dirty="0">
              <a:solidFill>
                <a:schemeClr val="accent4">
                  <a:lumMod val="40000"/>
                  <a:lumOff val="60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221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76200"/>
            <a:ext cx="7391400" cy="426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76400" y="4343400"/>
            <a:ext cx="6814457" cy="1477328"/>
          </a:xfrm>
          <a:prstGeom prst="rect">
            <a:avLst/>
          </a:prstGeom>
          <a:solidFill>
            <a:srgbClr val="990033"/>
          </a:solidFill>
        </p:spPr>
        <p:txBody>
          <a:bodyPr wrap="square">
            <a:spAutoFit/>
          </a:bodyPr>
          <a:lstStyle/>
          <a:p>
            <a:pPr algn="ctr"/>
            <a:r>
              <a:rPr lang="ru-RU" sz="30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задании 22 ученик   будет </a:t>
            </a:r>
            <a:br>
              <a:rPr lang="ru-RU" sz="30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000" b="1" dirty="0"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составлять рассказ  об историческом событии  по ключевым словам                 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800" y="4270076"/>
            <a:ext cx="3124200" cy="258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99341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2"/>
          <p:cNvGrpSpPr>
            <a:grpSpLocks/>
          </p:cNvGrpSpPr>
          <p:nvPr/>
        </p:nvGrpSpPr>
        <p:grpSpPr bwMode="auto">
          <a:xfrm>
            <a:off x="3428897" y="303924"/>
            <a:ext cx="6601795" cy="1107918"/>
            <a:chOff x="1210" y="1385"/>
            <a:chExt cx="3254" cy="438"/>
          </a:xfrm>
        </p:grpSpPr>
        <p:sp>
          <p:nvSpPr>
            <p:cNvPr id="82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4800">
                <a:latin typeface="Monotype Corsiva" pitchFamily="66" charset="0"/>
              </a:endParaRPr>
            </a:p>
          </p:txBody>
        </p:sp>
        <p:sp>
          <p:nvSpPr>
            <p:cNvPr id="83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sz="4800">
                <a:latin typeface="Monotype Corsiva" pitchFamily="66" charset="0"/>
              </a:endParaRPr>
            </a:p>
          </p:txBody>
        </p:sp>
        <p:sp>
          <p:nvSpPr>
            <p:cNvPr id="84" name="Text Box 5"/>
            <p:cNvSpPr txBox="1">
              <a:spLocks noChangeArrowheads="1"/>
            </p:cNvSpPr>
            <p:nvPr/>
          </p:nvSpPr>
          <p:spPr bwMode="gray">
            <a:xfrm>
              <a:off x="1646" y="1420"/>
              <a:ext cx="2784" cy="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sz="4800" b="1" dirty="0">
                  <a:solidFill>
                    <a:schemeClr val="accent6">
                      <a:lumMod val="50000"/>
                    </a:schemeClr>
                  </a:solidFill>
                  <a:latin typeface="Monotype Corsiva" pitchFamily="66" charset="0"/>
                </a:rPr>
                <a:t> КИМ будет  единым</a:t>
              </a:r>
              <a:endParaRPr lang="en-US" sz="48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endParaRPr>
            </a:p>
          </p:txBody>
        </p:sp>
        <p:sp>
          <p:nvSpPr>
            <p:cNvPr id="85" name="Text Box 6"/>
            <p:cNvSpPr txBox="1">
              <a:spLocks noChangeArrowheads="1"/>
            </p:cNvSpPr>
            <p:nvPr/>
          </p:nvSpPr>
          <p:spPr bwMode="gray">
            <a:xfrm>
              <a:off x="1210" y="1385"/>
              <a:ext cx="300" cy="4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ru-RU" sz="6600" b="1" dirty="0">
                  <a:solidFill>
                    <a:srgbClr val="FFFFFF"/>
                  </a:solidFill>
                  <a:latin typeface="Monotype Corsiva" pitchFamily="66" charset="0"/>
                </a:rPr>
                <a:t> !</a:t>
              </a:r>
              <a:endParaRPr lang="en-US" sz="6600" b="1" dirty="0">
                <a:solidFill>
                  <a:srgbClr val="FFFFFF"/>
                </a:solidFill>
                <a:latin typeface="Monotype Corsiva" pitchFamily="66" charset="0"/>
              </a:endParaRPr>
            </a:p>
          </p:txBody>
        </p:sp>
      </p:grpSp>
      <p:sp>
        <p:nvSpPr>
          <p:cNvPr id="30" name="Содержимое 2"/>
          <p:cNvSpPr>
            <a:spLocks noGrp="1"/>
          </p:cNvSpPr>
          <p:nvPr>
            <p:ph idx="1"/>
          </p:nvPr>
        </p:nvSpPr>
        <p:spPr>
          <a:xfrm>
            <a:off x="3131127" y="1607107"/>
            <a:ext cx="7245928" cy="12924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Для ОГЭ-2019 есть два типа КИМ 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по концентрической и линейной системе преподавания.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3124201" y="2438401"/>
            <a:ext cx="470262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Образец КИМ  для ОГЭ-2020 только один – разницу демонстрационных вариантов из-за системы преподавания учебного предмета «история» убрали. Это связано 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с  окончательным переходом на ФГОС основного общего образования 5–9-х классов</a:t>
            </a:r>
          </a:p>
          <a:p>
            <a:pPr>
              <a:buNone/>
            </a:pPr>
            <a:endParaRPr lang="ru-RU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33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m (1)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30436" y="348341"/>
            <a:ext cx="5778340" cy="490945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>
                <a:solidFill>
                  <a:srgbClr val="FF7C80"/>
                </a:solidFill>
                <a:latin typeface="Monotype Corsiva" pitchFamily="66" charset="0"/>
              </a:rPr>
              <a:t>Что изменилось в ОГЭ-2020 </a:t>
            </a:r>
            <a:br>
              <a:rPr lang="ru-RU" sz="3200" dirty="0">
                <a:solidFill>
                  <a:srgbClr val="FF7C80"/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rgbClr val="FF7C80"/>
                </a:solidFill>
                <a:latin typeface="Monotype Corsiva" pitchFamily="66" charset="0"/>
              </a:rPr>
              <a:t>по сравнению с ОГЭ-2019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>
                <a:solidFill>
                  <a:schemeClr val="bg1"/>
                </a:solidFill>
                <a:latin typeface="Monotype Corsiva" pitchFamily="66" charset="0"/>
              </a:rPr>
              <a:t>общий балл за работу: 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Monotype Corsiva" pitchFamily="66" charset="0"/>
              </a:rPr>
              <a:t>                было 44, стало </a:t>
            </a:r>
            <a:r>
              <a:rPr lang="ru-RU" sz="4400" dirty="0">
                <a:solidFill>
                  <a:srgbClr val="FF7C80"/>
                </a:solidFill>
                <a:latin typeface="Monotype Corsiva" pitchFamily="66" charset="0"/>
              </a:rPr>
              <a:t>40</a:t>
            </a:r>
          </a:p>
          <a:p>
            <a:pPr algn="r">
              <a:buFont typeface="Wingdings" pitchFamily="2" charset="2"/>
              <a:buChar char="ü"/>
            </a:pPr>
            <a:r>
              <a:rPr lang="ru-RU" sz="3200" dirty="0">
                <a:solidFill>
                  <a:schemeClr val="bg1"/>
                </a:solidFill>
                <a:latin typeface="Monotype Corsiva" pitchFamily="66" charset="0"/>
              </a:rPr>
              <a:t>количество заданий: </a:t>
            </a:r>
          </a:p>
          <a:p>
            <a:pPr algn="ctr">
              <a:buNone/>
            </a:pPr>
            <a:r>
              <a:rPr lang="ru-RU" sz="3200" dirty="0">
                <a:solidFill>
                  <a:schemeClr val="bg1"/>
                </a:solidFill>
                <a:latin typeface="Monotype Corsiva" pitchFamily="66" charset="0"/>
              </a:rPr>
              <a:t>было 35, стало </a:t>
            </a:r>
            <a:r>
              <a:rPr lang="ru-RU" sz="4400" dirty="0">
                <a:solidFill>
                  <a:srgbClr val="FF7C80"/>
                </a:solidFill>
                <a:latin typeface="Monotype Corsiva" pitchFamily="66" charset="0"/>
              </a:rPr>
              <a:t>22</a:t>
            </a:r>
          </a:p>
          <a:p>
            <a:pPr marL="0" indent="0">
              <a:buFont typeface="Wingdings" pitchFamily="2" charset="2"/>
              <a:buChar char="ü"/>
            </a:pPr>
            <a:r>
              <a:rPr lang="ru-RU" sz="3200" dirty="0">
                <a:solidFill>
                  <a:schemeClr val="bg1"/>
                </a:solidFill>
                <a:latin typeface="Monotype Corsiva" pitchFamily="66" charset="0"/>
              </a:rPr>
              <a:t>задания с развернутым ответом: было 5, стало </a:t>
            </a:r>
            <a:r>
              <a:rPr lang="ru-RU" sz="4800" dirty="0">
                <a:solidFill>
                  <a:srgbClr val="FF7C80"/>
                </a:solidFill>
                <a:latin typeface="Monotype Corsiva" pitchFamily="66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029883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0800" y="152401"/>
            <a:ext cx="68580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Выпускники 9-х классов </a:t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 2020 года будут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0" y="1524000"/>
            <a:ext cx="6947806" cy="4351338"/>
          </a:xfrm>
        </p:spPr>
        <p:txBody>
          <a:bodyPr>
            <a:normAutofit/>
          </a:bodyPr>
          <a:lstStyle/>
          <a:p>
            <a:pPr marL="358775" indent="-358775">
              <a:buFont typeface="Wingdings" pitchFamily="2" charset="2"/>
              <a:buChar char="ü"/>
            </a:pPr>
            <a:r>
              <a:rPr lang="ru-RU" sz="3200" dirty="0">
                <a:solidFill>
                  <a:srgbClr val="990033"/>
                </a:solidFill>
                <a:latin typeface="Monotype Corsiva" pitchFamily="66" charset="0"/>
              </a:rPr>
              <a:t>решать задания по всеобщей истории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(задания 12 - 14);</a:t>
            </a:r>
          </a:p>
          <a:p>
            <a:pPr marL="358775" indent="-358775">
              <a:buFont typeface="Wingdings" pitchFamily="2" charset="2"/>
              <a:buChar char="ü"/>
            </a:pPr>
            <a:r>
              <a:rPr lang="ru-RU" sz="3200" dirty="0">
                <a:solidFill>
                  <a:srgbClr val="990033"/>
                </a:solidFill>
                <a:latin typeface="Monotype Corsiva" pitchFamily="66" charset="0"/>
              </a:rPr>
              <a:t>устанавливать причинно-следственные связи исторических событий и явлений </a:t>
            </a: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(задание 19);</a:t>
            </a:r>
          </a:p>
          <a:p>
            <a:pPr marL="358775" indent="-358775">
              <a:buFont typeface="Wingdings" pitchFamily="2" charset="2"/>
              <a:buChar char="ü"/>
            </a:pPr>
            <a:r>
              <a:rPr lang="ru-RU" sz="3200" dirty="0">
                <a:solidFill>
                  <a:srgbClr val="990033"/>
                </a:solidFill>
                <a:latin typeface="Monotype Corsiva" pitchFamily="66" charset="0"/>
              </a:rPr>
              <a:t>составлять рассказ </a:t>
            </a:r>
            <a:br>
              <a:rPr lang="ru-RU" sz="3200" dirty="0">
                <a:solidFill>
                  <a:srgbClr val="990033"/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rgbClr val="990033"/>
                </a:solidFill>
                <a:latin typeface="Monotype Corsiva" pitchFamily="66" charset="0"/>
              </a:rPr>
              <a:t>об историческом событии </a:t>
            </a:r>
            <a:br>
              <a:rPr lang="ru-RU" sz="3200" dirty="0">
                <a:solidFill>
                  <a:srgbClr val="990033"/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rgbClr val="990033"/>
                </a:solidFill>
                <a:latin typeface="Monotype Corsiva" pitchFamily="66" charset="0"/>
              </a:rPr>
              <a:t>по ключевым словам </a:t>
            </a:r>
            <a:br>
              <a:rPr lang="ru-RU" sz="3200" dirty="0">
                <a:solidFill>
                  <a:srgbClr val="990033"/>
                </a:solidFill>
                <a:latin typeface="Monotype Corsiva" pitchFamily="66" charset="0"/>
              </a:rPr>
            </a:b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(задание 22 )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7601" y="3429001"/>
            <a:ext cx="2166257" cy="3336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xmlns="" id="{2788DE9E-6B20-4537-8B21-FB96BBD02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0830" y="473813"/>
            <a:ext cx="1463630" cy="414368"/>
          </a:xfrm>
          <a:prstGeom prst="rect">
            <a:avLst/>
          </a:prstGeom>
          <a:noFill/>
        </p:spPr>
      </p:pic>
      <p:pic>
        <p:nvPicPr>
          <p:cNvPr id="8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xmlns="" id="{F03801FC-A2A5-4404-B963-F0B0BE469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9200" y="152401"/>
            <a:ext cx="1679654" cy="2142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58036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bstract-geometry-minimalism-gradient-135907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60"/>
          <a:stretch>
            <a:fillRect/>
          </a:stretch>
        </p:blipFill>
        <p:spPr>
          <a:xfrm>
            <a:off x="1436913" y="1676401"/>
            <a:ext cx="4938359" cy="5203380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24001" y="183802"/>
            <a:ext cx="4117373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>
                <a:solidFill>
                  <a:srgbClr val="FFE1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Arial" pitchFamily="34" charset="0"/>
              </a:rPr>
              <a:t>Блоки тем </a:t>
            </a:r>
            <a:br>
              <a:rPr lang="ru-RU" sz="4400" b="1" dirty="0">
                <a:solidFill>
                  <a:srgbClr val="FFE1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Arial" pitchFamily="34" charset="0"/>
              </a:rPr>
            </a:br>
            <a:r>
              <a:rPr lang="ru-RU" sz="4400" b="1" dirty="0">
                <a:solidFill>
                  <a:srgbClr val="FFE1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ea typeface="Calibri" pitchFamily="34" charset="0"/>
                <a:cs typeface="Arial" pitchFamily="34" charset="0"/>
              </a:rPr>
              <a:t>изменили</a:t>
            </a:r>
            <a:endParaRPr lang="ru-RU" sz="6000" dirty="0">
              <a:solidFill>
                <a:srgbClr val="FFE1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11" name="Рисунок 10" descr="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06344" y="191558"/>
            <a:ext cx="3461657" cy="673175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50630" y="1298347"/>
            <a:ext cx="2514600" cy="43513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7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КИМ проверяют знания 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по древним временам 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до начала ХХ века </a:t>
            </a:r>
          </a:p>
          <a:p>
            <a:pPr marL="0" indent="0" algn="ctr">
              <a:buNone/>
            </a:pPr>
            <a:r>
              <a:rPr lang="ru-RU" sz="27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Заданий </a:t>
            </a:r>
            <a:br>
              <a:rPr lang="ru-RU" sz="27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7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по периоду 1945 - начало </a:t>
            </a:r>
            <a:r>
              <a:rPr lang="en-US" sz="27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XXI</a:t>
            </a:r>
            <a:r>
              <a:rPr lang="ru-RU" sz="27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 века не будет</a:t>
            </a:r>
          </a:p>
        </p:txBody>
      </p:sp>
      <p:pic>
        <p:nvPicPr>
          <p:cNvPr id="12" name="Рисунок 11" descr="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969" y="283029"/>
            <a:ext cx="2368645" cy="427808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03713" y="2340429"/>
            <a:ext cx="255814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Добавили блок по всеобщей истории </a:t>
            </a:r>
            <a:br>
              <a:rPr lang="ru-RU" sz="26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(с древнейших времен </a:t>
            </a:r>
            <a:br>
              <a:rPr lang="ru-RU" sz="26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до начала ХХ века)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682341" y="631376"/>
            <a:ext cx="1621971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Добавили блок на проверку знаний фактов истории культуры</a:t>
            </a:r>
          </a:p>
        </p:txBody>
      </p:sp>
      <p:pic>
        <p:nvPicPr>
          <p:cNvPr id="14" name="Рисунок 13" descr="redtarget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6740" y="1"/>
            <a:ext cx="921261" cy="921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50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046515" y="891912"/>
          <a:ext cx="8098971" cy="5533314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5018315"/>
                <a:gridCol w="1317171"/>
                <a:gridCol w="1763485"/>
              </a:tblGrid>
              <a:tr h="10998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Раздел курса </a:t>
                      </a: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истории,</a:t>
                      </a:r>
                      <a:b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</a:br>
                      <a:r>
                        <a:rPr lang="ru-RU" sz="2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включенный </a:t>
                      </a:r>
                      <a:r>
                        <a:rPr lang="ru-RU" sz="2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в КИМ</a:t>
                      </a:r>
                      <a:endParaRPr lang="ru-RU" sz="20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Количество заданий</a:t>
                      </a:r>
                      <a:endParaRPr lang="ru-RU" sz="1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Максимальный первичный балл </a:t>
                      </a:r>
                      <a:r>
                        <a:rPr lang="ru-RU" sz="1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/>
                      </a:r>
                      <a:br>
                        <a:rPr lang="ru-RU" sz="1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</a:br>
                      <a:r>
                        <a:rPr lang="ru-RU" sz="1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за </a:t>
                      </a:r>
                      <a:r>
                        <a:rPr lang="ru-RU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задание</a:t>
                      </a:r>
                      <a:endParaRPr lang="ru-RU" sz="16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</a:tr>
              <a:tr h="4085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История России </a:t>
                      </a: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VIII</a:t>
                      </a: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 – середины </a:t>
                      </a: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XV</a:t>
                      </a: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 в.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2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2</a:t>
                      </a:r>
                      <a:endParaRPr lang="ru-RU" sz="200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</a:tr>
              <a:tr h="4085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История России середины </a:t>
                      </a: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XV</a:t>
                      </a: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 – </a:t>
                      </a: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XVII</a:t>
                      </a: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 в.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2</a:t>
                      </a:r>
                      <a:endParaRPr lang="ru-RU" sz="200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2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</a:tr>
              <a:tr h="4085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История России </a:t>
                      </a:r>
                      <a:r>
                        <a:rPr lang="en-US" sz="1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VIII</a:t>
                      </a:r>
                      <a:r>
                        <a:rPr lang="ru-RU" sz="1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 – </a:t>
                      </a:r>
                      <a:r>
                        <a:rPr lang="en-US" sz="1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XVII</a:t>
                      </a:r>
                      <a:r>
                        <a:rPr lang="ru-RU" sz="1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 вв</a:t>
                      </a:r>
                      <a:endParaRPr lang="ru-RU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4</a:t>
                      </a:r>
                      <a:endParaRPr lang="ru-RU" sz="200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4</a:t>
                      </a:r>
                      <a:endParaRPr lang="ru-RU" sz="200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</a:tr>
              <a:tr h="4085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История России </a:t>
                      </a:r>
                      <a:r>
                        <a:rPr lang="en-US" sz="1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XVIII</a:t>
                      </a:r>
                      <a:r>
                        <a:rPr lang="ru-RU" sz="1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 – середины </a:t>
                      </a:r>
                      <a:r>
                        <a:rPr lang="en-US" sz="1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XIX</a:t>
                      </a:r>
                      <a:r>
                        <a:rPr lang="ru-RU" sz="1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 в.</a:t>
                      </a:r>
                      <a:endParaRPr lang="ru-RU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4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4</a:t>
                      </a:r>
                      <a:endParaRPr lang="ru-RU" sz="200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</a:tr>
              <a:tr h="4085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Внешняя политика России в </a:t>
                      </a: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XIX</a:t>
                      </a: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 – начала </a:t>
                      </a:r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ХХ</a:t>
                      </a:r>
                      <a:r>
                        <a:rPr lang="ru-RU" sz="18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 в</a:t>
                      </a:r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.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2</a:t>
                      </a:r>
                      <a:endParaRPr lang="ru-RU" sz="200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2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</a:tr>
              <a:tr h="4431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История России второй половины </a:t>
                      </a:r>
                      <a:r>
                        <a:rPr lang="en-US" sz="1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XIX</a:t>
                      </a:r>
                      <a:r>
                        <a:rPr lang="ru-RU" sz="1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 – начала ХХ в.</a:t>
                      </a:r>
                      <a:endParaRPr lang="ru-RU" sz="160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4</a:t>
                      </a:r>
                      <a:endParaRPr lang="ru-RU" sz="200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4</a:t>
                      </a:r>
                      <a:endParaRPr lang="ru-RU" sz="200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</a:tr>
              <a:tr h="40856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История России </a:t>
                      </a: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XVIII</a:t>
                      </a: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 – начала ХХ в.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2</a:t>
                      </a:r>
                      <a:endParaRPr lang="ru-RU" sz="200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2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</a:tr>
              <a:tr h="6869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Один из периодов истории России </a:t>
                      </a: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VIII</a:t>
                      </a: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 – начала </a:t>
                      </a: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XX</a:t>
                      </a: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 века (в зависимости от плана сборки </a:t>
                      </a:r>
                      <a:r>
                        <a:rPr lang="ru-RU" sz="18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вариантов </a:t>
                      </a:r>
                      <a:r>
                        <a:rPr lang="ru-RU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КИМ)</a:t>
                      </a:r>
                      <a:endParaRPr lang="ru-RU" sz="16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15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24</a:t>
                      </a:r>
                      <a:endParaRPr lang="ru-RU" sz="20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</a:tr>
              <a:tr h="544756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Итого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35</a:t>
                      </a:r>
                      <a:endParaRPr lang="ru-RU" sz="280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Monotype Corsiva" pitchFamily="66" charset="0"/>
                        </a:rPr>
                        <a:t>44</a:t>
                      </a:r>
                      <a:endParaRPr lang="ru-RU" sz="28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Monotype Corsiva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733" marR="67733" marT="0" marB="0"/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233057" y="195551"/>
            <a:ext cx="692331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Разделы истории в  ОГЭ-2019</a:t>
            </a:r>
            <a:endParaRPr lang="ru-RU" sz="44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7" name="Рисунок 6" descr="нужна_помощь_юриста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1" y="-10884"/>
            <a:ext cx="1791634" cy="1654627"/>
          </a:xfrm>
          <a:prstGeom prst="rect">
            <a:avLst/>
          </a:prstGeom>
        </p:spPr>
      </p:pic>
      <p:pic>
        <p:nvPicPr>
          <p:cNvPr id="5" name="Picture 2" descr="C:\Users\ymedvedeva\Desktop\Медведева\ПРЕЗЕНТАЦИИ\ЛОГОТИПЫ\SZDSH_CMYK - копия.png">
            <a:extLst>
              <a:ext uri="{FF2B5EF4-FFF2-40B4-BE49-F238E27FC236}">
                <a16:creationId xmlns:a16="http://schemas.microsoft.com/office/drawing/2014/main" xmlns="" id="{2788DE9E-6B20-4537-8B21-FB96BBD02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600" y="6324600"/>
            <a:ext cx="1463630" cy="414368"/>
          </a:xfrm>
          <a:prstGeom prst="rect">
            <a:avLst/>
          </a:prstGeom>
          <a:noFill/>
        </p:spPr>
      </p:pic>
      <p:pic>
        <p:nvPicPr>
          <p:cNvPr id="6" name="Picture 3" descr="C:\Users\ymedvedeva\Desktop\Медведева\ПРЕЗЕНТАЦИИ\ЛОГОТИПЫ\Action+MCFR.png">
            <a:extLst>
              <a:ext uri="{FF2B5EF4-FFF2-40B4-BE49-F238E27FC236}">
                <a16:creationId xmlns:a16="http://schemas.microsoft.com/office/drawing/2014/main" xmlns="" id="{F03801FC-A2A5-4404-B963-F0B0BE469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6400801"/>
            <a:ext cx="1679654" cy="2142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62895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m (1)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4886" y="0"/>
            <a:ext cx="9144000" cy="6858000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408715" y="220870"/>
            <a:ext cx="600535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chemeClr val="bg1"/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Из  нынешней  модели ОГЭ-2019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chemeClr val="bg1"/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в ОГЭ-2020 не  вошли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chemeClr val="bg1"/>
                </a:solidFill>
                <a:latin typeface="Monotype Corsiva" pitchFamily="66" charset="0"/>
                <a:ea typeface="Calibri" pitchFamily="34" charset="0"/>
                <a:cs typeface="Arial" pitchFamily="34" charset="0"/>
              </a:rPr>
              <a:t>задания № 3, 5 – 7, 9 – 12, 14, 16, 17, 19, 21, 23 – 25, 27 – 28, 30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solidFill>
                <a:schemeClr val="bg1"/>
              </a:solidFill>
              <a:latin typeface="Monotype Corsiva" pitchFamily="66" charset="0"/>
              <a:ea typeface="Calibri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chemeClr val="bg1"/>
                </a:solidFill>
                <a:latin typeface="Monotype Corsiva" pitchFamily="66" charset="0"/>
              </a:rPr>
              <a:t>Это однотипные задания,</a:t>
            </a:r>
            <a:br>
              <a:rPr lang="ru-RU" sz="2800" dirty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800" dirty="0">
                <a:solidFill>
                  <a:schemeClr val="bg1"/>
                </a:solidFill>
                <a:latin typeface="Monotype Corsiva" pitchFamily="66" charset="0"/>
              </a:rPr>
              <a:t>где ученики сопоставляли </a:t>
            </a:r>
            <a:br>
              <a:rPr lang="ru-RU" sz="2800" dirty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800" dirty="0">
                <a:solidFill>
                  <a:schemeClr val="bg1"/>
                </a:solidFill>
                <a:latin typeface="Monotype Corsiva" pitchFamily="66" charset="0"/>
              </a:rPr>
              <a:t>даты и события </a:t>
            </a:r>
            <a:endParaRPr lang="ru-RU" sz="2800" dirty="0">
              <a:solidFill>
                <a:schemeClr val="bg1"/>
              </a:solidFill>
              <a:latin typeface="Monotype Corsiva" pitchFamily="66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02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9032" y="130630"/>
            <a:ext cx="5106310" cy="299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141030" y="478972"/>
            <a:ext cx="2873828" cy="191588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Новые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задания  </a:t>
            </a:r>
            <a:b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+mj-ea"/>
                <a:cs typeface="+mj-cs"/>
              </a:rPr>
            </a:br>
            <a:r>
              <a:rPr lang="ru-RU" sz="44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в ОГЭ-2020</a:t>
            </a:r>
            <a:endParaRPr lang="en-US" sz="44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6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9573" y="2841172"/>
            <a:ext cx="5159828" cy="4005943"/>
          </a:xfrm>
          <a:prstGeom prst="rect">
            <a:avLst/>
          </a:prstGeom>
          <a:noFill/>
        </p:spPr>
      </p:pic>
      <p:pic>
        <p:nvPicPr>
          <p:cNvPr id="7" name="Рисунок 6" descr="redtarget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9430" y="-1"/>
            <a:ext cx="1088571" cy="1088571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017486" y="3911600"/>
            <a:ext cx="2992664" cy="269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24144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4596" y="293199"/>
            <a:ext cx="6234545" cy="5996420"/>
          </a:xfrm>
          <a:prstGeom prst="rect">
            <a:avLst/>
          </a:prstGeom>
          <a:noFill/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1828800" y="685801"/>
            <a:ext cx="2732314" cy="28520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atin typeface="Monotype Corsiva" pitchFamily="66" charset="0"/>
                <a:ea typeface="TimesNewRoman"/>
                <a:cs typeface="Arial" pitchFamily="34" charset="0"/>
              </a:rPr>
              <a:t>Задания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latin typeface="Monotype Corsiva" pitchFamily="66" charset="0"/>
                <a:ea typeface="TimesNewRoman"/>
                <a:cs typeface="Arial" pitchFamily="34" charset="0"/>
              </a:rPr>
              <a:t>в ОГЭ-2020</a:t>
            </a:r>
            <a:br>
              <a:rPr lang="ru-RU" sz="2800" dirty="0">
                <a:latin typeface="Monotype Corsiva" pitchFamily="66" charset="0"/>
                <a:ea typeface="TimesNewRoman"/>
                <a:cs typeface="Arial" pitchFamily="34" charset="0"/>
              </a:rPr>
            </a:br>
            <a:r>
              <a:rPr lang="ru-RU" sz="2800" dirty="0">
                <a:latin typeface="Monotype Corsiva" pitchFamily="66" charset="0"/>
                <a:ea typeface="TimesNewRoman"/>
                <a:cs typeface="Arial" pitchFamily="34" charset="0"/>
              </a:rPr>
              <a:t>10 и 11 проверяют знание истории культуры России</a:t>
            </a:r>
            <a:endParaRPr lang="ru-RU" sz="4000" dirty="0"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5" name="Рисунок 4" descr="redtarget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7259" y="304801"/>
            <a:ext cx="1088571" cy="1088571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1200" y="3676650"/>
            <a:ext cx="2226278" cy="29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165284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272</Words>
  <Application>Microsoft Office PowerPoint</Application>
  <PresentationFormat>Широкоэкранный</PresentationFormat>
  <Paragraphs>64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Monotype Corsiva</vt:lpstr>
      <vt:lpstr>Times New Roman</vt:lpstr>
      <vt:lpstr>TimesNewRoman</vt:lpstr>
      <vt:lpstr>Wingdings</vt:lpstr>
      <vt:lpstr>Тема Office</vt:lpstr>
      <vt:lpstr>Перспективная модель  ОГЭ -2020 по истории</vt:lpstr>
      <vt:lpstr>Презентация PowerPoint</vt:lpstr>
      <vt:lpstr>Презентация PowerPoint</vt:lpstr>
      <vt:lpstr>Выпускники 9-х классов  с 2020 года будут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Перспективная модель  ОГЭ -2020 по истории</dc:title>
  <dc:creator>Михаил Сарычев</dc:creator>
  <cp:lastModifiedBy>Михаил Сарычев</cp:lastModifiedBy>
  <cp:revision>2</cp:revision>
  <dcterms:created xsi:type="dcterms:W3CDTF">2020-04-26T07:51:22Z</dcterms:created>
  <dcterms:modified xsi:type="dcterms:W3CDTF">2020-04-26T07:55:14Z</dcterms:modified>
</cp:coreProperties>
</file>