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0" r:id="rId2"/>
  </p:sldMasterIdLst>
  <p:sldIdLst>
    <p:sldId id="256" r:id="rId3"/>
    <p:sldId id="294" r:id="rId4"/>
    <p:sldId id="258" r:id="rId5"/>
    <p:sldId id="307" r:id="rId6"/>
    <p:sldId id="295" r:id="rId7"/>
    <p:sldId id="301" r:id="rId8"/>
    <p:sldId id="304" r:id="rId9"/>
    <p:sldId id="305" r:id="rId10"/>
    <p:sldId id="303" r:id="rId11"/>
    <p:sldId id="297" r:id="rId12"/>
    <p:sldId id="306" r:id="rId13"/>
    <p:sldId id="298" r:id="rId14"/>
    <p:sldId id="293" r:id="rId15"/>
    <p:sldId id="299" r:id="rId16"/>
    <p:sldId id="274" r:id="rId17"/>
    <p:sldId id="300" r:id="rId18"/>
  </p:sldIdLst>
  <p:sldSz cx="9144000" cy="6858000" type="screen4x3"/>
  <p:notesSz cx="6858000" cy="9144000"/>
  <p:embeddedFontLst>
    <p:embeddedFont>
      <p:font typeface="Century Gothic" pitchFamily="34" charset="0"/>
      <p:regular r:id="rId19"/>
      <p:bold r:id="rId20"/>
      <p:italic r:id="rId21"/>
      <p:boldItalic r:id="rId22"/>
    </p:embeddedFont>
    <p:embeddedFont>
      <p:font typeface="Calibri" pitchFamily="34" charset="0"/>
      <p:regular r:id="rId23"/>
      <p:bold r:id="rId24"/>
      <p:italic r:id="rId25"/>
      <p:boldItalic r:id="rId26"/>
    </p:embeddedFont>
  </p:embeddedFontLst>
  <p:custDataLst>
    <p:tags r:id="rId2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8.fntdata"/><Relationship Id="rId3" Type="http://schemas.openxmlformats.org/officeDocument/2006/relationships/slide" Target="slides/slide1.xml"/><Relationship Id="rId21" Type="http://schemas.openxmlformats.org/officeDocument/2006/relationships/font" Target="fonts/font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86;&#1090;&#1082;&#1088;&#1099;&#1090;&#1099;&#1081;%20&#1091;&#1088;&#1086;&#1082;\&#1086;&#1090;&#1082;&#1088;&#1099;&#1090;&#1099;&#1081;%20&#1091;&#1088;&#1086;&#1082;%20&#1088;&#1072;&#1079;&#1074;&#1080;&#1074;&#1072;&#1102;&#1097;&#1077;&#1075;&#1086;%20&#1082;&#1086;&#1085;&#1090;&#1088;&#1086;&#1083;&#1103;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0"/>
      <c:perspective val="0"/>
    </c:view3D>
    <c:plotArea>
      <c:layout>
        <c:manualLayout>
          <c:layoutTarget val="inner"/>
          <c:xMode val="edge"/>
          <c:yMode val="edge"/>
          <c:x val="7.0303127363316925E-2"/>
          <c:y val="0.10417651757724659"/>
          <c:w val="0.90303020597001649"/>
          <c:h val="0.3034381188284968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С/р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Алексенцева</c:v>
                </c:pt>
                <c:pt idx="1">
                  <c:v>Курчавая</c:v>
                </c:pt>
                <c:pt idx="2">
                  <c:v>Мосина</c:v>
                </c:pt>
                <c:pt idx="3">
                  <c:v>Мохиня</c:v>
                </c:pt>
                <c:pt idx="4">
                  <c:v>Пирогова</c:v>
                </c:pt>
                <c:pt idx="5">
                  <c:v>Санников</c:v>
                </c:pt>
                <c:pt idx="6">
                  <c:v>Шадрин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Коррекция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Алексенцева</c:v>
                </c:pt>
                <c:pt idx="1">
                  <c:v>Курчавая</c:v>
                </c:pt>
                <c:pt idx="2">
                  <c:v>Мосина</c:v>
                </c:pt>
                <c:pt idx="3">
                  <c:v>Мохиня</c:v>
                </c:pt>
                <c:pt idx="4">
                  <c:v>Пирогова</c:v>
                </c:pt>
                <c:pt idx="5">
                  <c:v>Санников</c:v>
                </c:pt>
                <c:pt idx="6">
                  <c:v>Шадрин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</c:numCache>
            </c:numRef>
          </c:val>
        </c:ser>
        <c:shape val="box"/>
        <c:axId val="79452800"/>
        <c:axId val="79458688"/>
        <c:axId val="0"/>
      </c:bar3DChart>
      <c:catAx>
        <c:axId val="79452800"/>
        <c:scaling>
          <c:orientation val="minMax"/>
        </c:scaling>
        <c:axPos val="b"/>
        <c:majorTickMark val="none"/>
        <c:tickLblPos val="nextTo"/>
        <c:crossAx val="79458688"/>
        <c:crosses val="autoZero"/>
        <c:auto val="1"/>
        <c:lblAlgn val="ctr"/>
        <c:lblOffset val="100"/>
      </c:catAx>
      <c:valAx>
        <c:axId val="7945868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 smtClean="0"/>
                  <a:t>Оценка</a:t>
                </a:r>
                <a:endParaRPr lang="ru-RU" dirty="0"/>
              </a:p>
            </c:rich>
          </c:tx>
          <c:layout/>
        </c:title>
        <c:numFmt formatCode="General" sourceLinked="1"/>
        <c:majorTickMark val="none"/>
        <c:tickLblPos val="nextTo"/>
        <c:crossAx val="7945280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11" Type="http://schemas.openxmlformats.org/officeDocument/2006/relationships/image" Target="../media/image28.wmf"/><Relationship Id="rId5" Type="http://schemas.openxmlformats.org/officeDocument/2006/relationships/image" Target="../media/image22.wmf"/><Relationship Id="rId10" Type="http://schemas.openxmlformats.org/officeDocument/2006/relationships/image" Target="../media/image27.wmf"/><Relationship Id="rId4" Type="http://schemas.openxmlformats.org/officeDocument/2006/relationships/image" Target="../media/image21.wmf"/><Relationship Id="rId9" Type="http://schemas.openxmlformats.org/officeDocument/2006/relationships/image" Target="../media/image2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FBD3-1ED2-4847-9E4C-BCDEEA727DDC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B0C7-18E9-4916-82C6-F914A6CD2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FBD3-1ED2-4847-9E4C-BCDEEA727DDC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B0C7-18E9-4916-82C6-F914A6CD2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FBD3-1ED2-4847-9E4C-BCDEEA727DDC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B0C7-18E9-4916-82C6-F914A6CD2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276600" y="1052513"/>
            <a:ext cx="2133600" cy="365125"/>
          </a:xfrm>
        </p:spPr>
        <p:txBody>
          <a:bodyPr/>
          <a:lstStyle>
            <a:lvl1pPr algn="ctr">
              <a:defRPr b="1" dirty="0">
                <a:solidFill>
                  <a:schemeClr val="bg1"/>
                </a:solidFill>
                <a:latin typeface="Arbat-Bold" pitchFamily="2" charset="0"/>
              </a:defRPr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МОУ Поназыревская СОШ, Орлова Н.В.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C8024-CC9F-45B4-9C8A-E6BEA91B6AD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МОУ Поназыревская СОШ, Орлова Н.В.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2F87C-6A40-445E-9384-37A36D7453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МОУ Поназыревская СОШ, Орлова Н.В.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E53B0-E0B7-44FF-B5A6-5903AACB6B5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МОУ Поназыревская СОШ, Орлова Н.В.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C70B7-3A22-4A2E-8E7B-B98FED13B84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МОУ Поназыревская СОШ, Орлова Н.В.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F8C34-8B74-4240-8C12-6F67730C0A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FBD3-1ED2-4847-9E4C-BCDEEA727DDC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B0C7-18E9-4916-82C6-F914A6CD2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МОУ Поназыревская СОШ, Орлова Н.В.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6503F-99FB-45BA-B1F2-7199CFE2A37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МОУ Поназыревская СОШ, Орлова Н.В.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C8BD8-C47E-4092-B406-5BB68AE2C63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МОУ Поназыревская СОШ, Орлова Н.В.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2428A-FADC-45CD-B9F9-4D15D44E4C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FBD3-1ED2-4847-9E4C-BCDEEA727DDC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B0C7-18E9-4916-82C6-F914A6CD2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FBD3-1ED2-4847-9E4C-BCDEEA727DDC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B0C7-18E9-4916-82C6-F914A6CD2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FBD3-1ED2-4847-9E4C-BCDEEA727DDC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B0C7-18E9-4916-82C6-F914A6CD2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FBD3-1ED2-4847-9E4C-BCDEEA727DDC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B0C7-18E9-4916-82C6-F914A6CD2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FBD3-1ED2-4847-9E4C-BCDEEA727DDC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B0C7-18E9-4916-82C6-F914A6CD2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FBD3-1ED2-4847-9E4C-BCDEEA727DDC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B0C7-18E9-4916-82C6-F914A6CD2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FBD3-1ED2-4847-9E4C-BCDEEA727DDC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B0C7-18E9-4916-82C6-F914A6CD2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7FBD3-1ED2-4847-9E4C-BCDEEA727DDC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1B0C7-18E9-4916-82C6-F914A6CD2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ul Reaver\Desktop\Новая папка\создание шаблонов\6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МОУ Поназыревская СОШ, Орлова Н.В.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EC9758-A889-4016-A0AE-CBB67688549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вал 8">
            <a:hlinkClick r:id="" action="ppaction://hlinkshowjump?jump=nextslide"/>
          </p:cNvPr>
          <p:cNvSpPr/>
          <p:nvPr userDrawn="1"/>
        </p:nvSpPr>
        <p:spPr>
          <a:xfrm>
            <a:off x="7812360" y="5517232"/>
            <a:ext cx="504056" cy="504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Овал 7">
            <a:hlinkClick r:id="" action="ppaction://hlinkshowjump?jump=firstslide"/>
          </p:cNvPr>
          <p:cNvSpPr/>
          <p:nvPr userDrawn="1"/>
        </p:nvSpPr>
        <p:spPr>
          <a:xfrm>
            <a:off x="611560" y="5157192"/>
            <a:ext cx="504056" cy="50405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0" name="Овал 19">
            <a:hlinkClick r:id="" action="ppaction://hlinkshowjump?jump=lastslide"/>
          </p:cNvPr>
          <p:cNvSpPr/>
          <p:nvPr userDrawn="1"/>
        </p:nvSpPr>
        <p:spPr>
          <a:xfrm>
            <a:off x="1043608" y="5589240"/>
            <a:ext cx="504056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bat-Bold" pitchFamily="2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chemeClr val="bg1"/>
          </a:solidFill>
          <a:latin typeface="Arbat-Bold" pitchFamily="2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 kern="1200">
          <a:solidFill>
            <a:schemeClr val="bg1"/>
          </a:solidFill>
          <a:latin typeface="Arbat-Bold" pitchFamily="2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chemeClr val="bg1"/>
          </a:solidFill>
          <a:latin typeface="Arbat-Bold" pitchFamily="2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chemeClr val="bg1"/>
          </a:solidFill>
          <a:latin typeface="Arbat-Bold" pitchFamily="2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chemeClr val="bg1"/>
          </a:solidFill>
          <a:latin typeface="Arbat-Bold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72;&#1088;&#1096;&#1088;&#1091;&#1090;&#1085;&#1099;&#1081;%20&#1083;&#1080;&#1089;&#1090;.docx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jpe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10.bin"/><Relationship Id="rId3" Type="http://schemas.openxmlformats.org/officeDocument/2006/relationships/image" Target="../media/image4.jpeg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ck_title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15816" y="0"/>
            <a:ext cx="4968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entury Gothic" pitchFamily="34" charset="0"/>
              </a:rPr>
              <a:t>Урок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entury Gothic" pitchFamily="34" charset="0"/>
              </a:rPr>
              <a:t>развивающего контроля</a:t>
            </a:r>
            <a:endParaRPr lang="ru-RU" sz="48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9872" y="5013176"/>
            <a:ext cx="540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entury Gothic" pitchFamily="34" charset="0"/>
              </a:rPr>
              <a:t>Показательные уравнения</a:t>
            </a:r>
            <a:endParaRPr lang="ru-RU" sz="48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ck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339752" y="2852936"/>
          <a:ext cx="6408712" cy="1950720"/>
        </p:xfrm>
        <a:graphic>
          <a:graphicData uri="http://schemas.openxmlformats.org/drawingml/2006/table">
            <a:tbl>
              <a:tblPr/>
              <a:tblGrid>
                <a:gridCol w="1684672"/>
                <a:gridCol w="4724040"/>
              </a:tblGrid>
              <a:tr h="657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Критерии оценивания теста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Отметка «5» выставляется, если выполнено верно 9…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Отметка «4» выставляется, если выполнено верно 7-8…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Отметка «3» выставляется, если выполнено верно 5-6…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Отметка «2» выставляется, если выполнено меньше 5…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35696" y="476672"/>
            <a:ext cx="7056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entury Gothic" pitchFamily="34" charset="0"/>
              </a:rPr>
              <a:t>Самостоятельная работа</a:t>
            </a:r>
            <a:endParaRPr lang="ru-RU" sz="32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ack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899592" y="188640"/>
            <a:ext cx="3167509" cy="4691063"/>
          </a:xfrm>
        </p:spPr>
        <p:txBody>
          <a:bodyPr>
            <a:normAutofit/>
          </a:bodyPr>
          <a:lstStyle/>
          <a:p>
            <a:endParaRPr lang="ru-RU" sz="2000" dirty="0" smtClean="0">
              <a:solidFill>
                <a:schemeClr val="tx2">
                  <a:lumMod val="75000"/>
                </a:schemeClr>
              </a:solidFill>
              <a:latin typeface="Arbat-Bold"/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bat-Bold"/>
              </a:rPr>
              <a:t> При решении показательных уравнений, главные правила -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bat-Bold"/>
              </a:rPr>
              <a:t>действия со степенями.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bat-Bold"/>
              </a:rPr>
              <a:t>  </a:t>
            </a:r>
            <a:r>
              <a:rPr lang="ru-RU" sz="2000" dirty="0" smtClean="0">
                <a:solidFill>
                  <a:srgbClr val="C00000"/>
                </a:solidFill>
                <a:latin typeface="Arbat-Bold"/>
              </a:rPr>
              <a:t>Без знания этих действий ничего не получится!!!!!</a:t>
            </a:r>
          </a:p>
          <a:p>
            <a:endParaRPr lang="ru-RU" sz="2400" dirty="0" smtClean="0">
              <a:solidFill>
                <a:schemeClr val="tx2">
                  <a:lumMod val="75000"/>
                </a:schemeClr>
              </a:solidFill>
              <a:latin typeface="Arbat-Bold"/>
            </a:endParaRPr>
          </a:p>
        </p:txBody>
      </p:sp>
      <p:pic>
        <p:nvPicPr>
          <p:cNvPr id="29700" name="Picture 4" descr="http://repetitor-problem.net/wp-content/uploads/2012/10/stepen1.jpg"/>
          <p:cNvPicPr>
            <a:picLocks noChangeAspect="1" noChangeArrowheads="1"/>
          </p:cNvPicPr>
          <p:nvPr/>
        </p:nvPicPr>
        <p:blipFill>
          <a:blip r:embed="rId3" cstate="print"/>
          <a:srcRect t="5259" b="6473"/>
          <a:stretch>
            <a:fillRect/>
          </a:stretch>
        </p:blipFill>
        <p:spPr bwMode="auto">
          <a:xfrm>
            <a:off x="3923928" y="188640"/>
            <a:ext cx="4968552" cy="6403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ck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3688" y="260648"/>
            <a:ext cx="7056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entury Gothic" pitchFamily="34" charset="0"/>
              </a:rPr>
              <a:t>Оценка полученных результатов</a:t>
            </a:r>
            <a:endParaRPr lang="ru-RU" sz="24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2071670" y="1643050"/>
          <a:ext cx="6167461" cy="4291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ck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07704" y="1720840"/>
            <a:ext cx="64807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1.По учебнику найдите задания, аналогичные тем, в которых были допущены ошибки и выполните их самостоятельно.</a:t>
            </a:r>
          </a:p>
          <a:p>
            <a:endParaRPr lang="ru-RU" sz="2000" dirty="0" smtClean="0"/>
          </a:p>
          <a:p>
            <a:r>
              <a:rPr lang="ru-RU" sz="2000" dirty="0" smtClean="0"/>
              <a:t>2. учащиеся, выполнившие задания без ошибок выполняют задание повышенной сложности по карточкам.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907704" y="188640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entury Gothic" pitchFamily="34" charset="0"/>
              </a:rPr>
              <a:t>Домашнее задание</a:t>
            </a:r>
            <a:endParaRPr lang="ru-RU" sz="32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ck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67744" y="1484784"/>
            <a:ext cx="6336704" cy="3913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/>
              <a:t>Было ли вам трудно оценить себя?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/>
              <a:t>Удовлетворены ли вы  результатом самостоятельной работы?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/>
              <a:t>Трудно ли определить пробелы в знаниях?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/>
              <a:t>Знаете ли вы над чем надо еще поработать, чтобы успешно выполнить контрольную работу и сдать экзамен?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63688" y="260648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entury Gothic" pitchFamily="34" charset="0"/>
              </a:rPr>
              <a:t>Вопросы</a:t>
            </a:r>
            <a:endParaRPr lang="ru-RU" sz="24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back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979712" y="5099700"/>
            <a:ext cx="7056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dirty="0" smtClean="0">
                <a:solidFill>
                  <a:srgbClr val="C00000"/>
                </a:solidFill>
                <a:latin typeface="Century Gothic" pitchFamily="34" charset="0"/>
              </a:rPr>
              <a:t>Спасибо</a:t>
            </a:r>
          </a:p>
          <a:p>
            <a:pPr algn="r"/>
            <a:r>
              <a:rPr lang="ru-RU" sz="4800" dirty="0" smtClean="0">
                <a:solidFill>
                  <a:srgbClr val="C00000"/>
                </a:solidFill>
                <a:latin typeface="Century Gothic" pitchFamily="34" charset="0"/>
              </a:rPr>
              <a:t>за внимание!</a:t>
            </a:r>
            <a:endParaRPr lang="ru-RU" sz="3200" dirty="0">
              <a:solidFill>
                <a:srgbClr val="C0000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ck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ck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24328" y="620688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  <a:latin typeface="Century Gothic" pitchFamily="34" charset="0"/>
              </a:rPr>
              <a:t>Цель</a:t>
            </a:r>
            <a:endParaRPr lang="ru-RU" sz="36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7704" y="1581471"/>
            <a:ext cx="7056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КОНТРОЛЬ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уровня усвоения материала по теме «Показательные уравнения»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20272" y="2788475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  <a:latin typeface="Century Gothic" pitchFamily="34" charset="0"/>
              </a:rPr>
              <a:t>Задачи</a:t>
            </a:r>
            <a:endParaRPr lang="ru-RU" sz="28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8024" y="3749258"/>
            <a:ext cx="410445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rgbClr val="0070C0"/>
              </a:buClr>
              <a:buSzPct val="150000"/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навыков самоконтроля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rgbClr val="0070C0"/>
              </a:buClr>
              <a:buSzPct val="150000"/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схематичного мышления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rgbClr val="0070C0"/>
              </a:buClr>
              <a:buSzPct val="150000"/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адекватной самооценки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63688" y="4365104"/>
            <a:ext cx="28730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4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РАЗВИТИЕ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0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ck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7704" y="188640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entury Gothic" pitchFamily="34" charset="0"/>
              </a:rPr>
              <a:t>План урока</a:t>
            </a:r>
            <a:endParaRPr lang="ru-RU" sz="32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63888" y="1196752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Повторение и актуализация опорных понятий, формул, алгоритмов по теме: «Показательные уравнения»</a:t>
            </a:r>
          </a:p>
        </p:txBody>
      </p:sp>
      <p:pic>
        <p:nvPicPr>
          <p:cNvPr id="12" name="Рисунок 11" descr="blu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908720"/>
            <a:ext cx="1485900" cy="1314450"/>
          </a:xfrm>
          <a:prstGeom prst="rect">
            <a:avLst/>
          </a:prstGeom>
        </p:spPr>
      </p:pic>
      <p:pic>
        <p:nvPicPr>
          <p:cNvPr id="13" name="Рисунок 12" descr="magent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1720" y="2276872"/>
            <a:ext cx="1485900" cy="1314450"/>
          </a:xfrm>
          <a:prstGeom prst="rect">
            <a:avLst/>
          </a:prstGeom>
        </p:spPr>
      </p:pic>
      <p:pic>
        <p:nvPicPr>
          <p:cNvPr id="14" name="Рисунок 13" descr="red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23728" y="4581128"/>
            <a:ext cx="1485900" cy="13144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91880" y="2564904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Выполнение самостоятельной работы</a:t>
            </a:r>
          </a:p>
        </p:txBody>
      </p:sp>
      <p:pic>
        <p:nvPicPr>
          <p:cNvPr id="17" name="Рисунок 16" descr="yellow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5736" y="3284984"/>
            <a:ext cx="1485900" cy="131445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563888" y="3284984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Самоконтроль и самооценка. Выявление ошибок, построение плана коррекции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635896" y="472514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оценка полученных результатов собственной деятельности</a:t>
            </a:r>
            <a:endParaRPr lang="ru-RU" sz="2400" dirty="0"/>
          </a:p>
        </p:txBody>
      </p:sp>
      <p:pic>
        <p:nvPicPr>
          <p:cNvPr id="21" name="Рисунок 20" descr="green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67744" y="5543550"/>
            <a:ext cx="1485900" cy="1314450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3779912" y="580526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домашнее задание</a:t>
            </a:r>
            <a:endParaRPr lang="ru-RU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  <p:bldP spid="15" grpId="0"/>
      <p:bldP spid="18" grpId="0"/>
      <p:bldP spid="19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ck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>
            <a:hlinkClick r:id="rId3" action="ppaction://hlinkfile"/>
          </p:cNvPr>
          <p:cNvSpPr/>
          <p:nvPr/>
        </p:nvSpPr>
        <p:spPr>
          <a:xfrm>
            <a:off x="3000364" y="1357298"/>
            <a:ext cx="33780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Маршрутный лист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ck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2474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4077072"/>
            <a:ext cx="989459" cy="390795"/>
          </a:xfrm>
          <a:prstGeom prst="rect">
            <a:avLst/>
          </a:prstGeom>
          <a:noFill/>
        </p:spPr>
      </p:pic>
      <p:pic>
        <p:nvPicPr>
          <p:cNvPr id="62480" name="Picture 1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5877272"/>
            <a:ext cx="648072" cy="496055"/>
          </a:xfrm>
          <a:prstGeom prst="rect">
            <a:avLst/>
          </a:prstGeom>
          <a:noFill/>
        </p:spPr>
      </p:pic>
      <p:pic>
        <p:nvPicPr>
          <p:cNvPr id="62478" name="Picture 1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3" y="4653137"/>
            <a:ext cx="1008112" cy="490674"/>
          </a:xfrm>
          <a:prstGeom prst="rect">
            <a:avLst/>
          </a:prstGeom>
          <a:noFill/>
        </p:spPr>
      </p:pic>
      <p:pic>
        <p:nvPicPr>
          <p:cNvPr id="62472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280" y="3356992"/>
            <a:ext cx="641226" cy="584228"/>
          </a:xfrm>
          <a:prstGeom prst="rect">
            <a:avLst/>
          </a:prstGeom>
          <a:noFill/>
        </p:spPr>
      </p:pic>
      <p:pic>
        <p:nvPicPr>
          <p:cNvPr id="62470" name="Picture 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2996952"/>
            <a:ext cx="648072" cy="596521"/>
          </a:xfrm>
          <a:prstGeom prst="rect">
            <a:avLst/>
          </a:prstGeom>
          <a:noFill/>
        </p:spPr>
      </p:pic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2636912"/>
            <a:ext cx="1094234" cy="395608"/>
          </a:xfrm>
          <a:prstGeom prst="rect">
            <a:avLst/>
          </a:prstGeom>
          <a:noFill/>
        </p:spPr>
      </p:pic>
      <p:pic>
        <p:nvPicPr>
          <p:cNvPr id="62465" name="Picture 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2276872"/>
            <a:ext cx="1065659" cy="39437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588224" y="1700808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а⁰ = 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6588224" y="908720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а¹ = </a:t>
            </a:r>
            <a:endParaRPr lang="ru-RU" sz="2400" dirty="0"/>
          </a:p>
        </p:txBody>
      </p:sp>
      <p:pic>
        <p:nvPicPr>
          <p:cNvPr id="5" name="Picture 4" descr="http://repetitor-problem.net/wp-content/uploads/2012/10/stepen1.jpg"/>
          <p:cNvPicPr>
            <a:picLocks noChangeAspect="1" noChangeArrowheads="1"/>
          </p:cNvPicPr>
          <p:nvPr/>
        </p:nvPicPr>
        <p:blipFill>
          <a:blip r:embed="rId10" cstate="print"/>
          <a:srcRect l="5797" t="13199" r="47574" b="8388"/>
          <a:stretch>
            <a:fillRect/>
          </a:stretch>
        </p:blipFill>
        <p:spPr bwMode="auto">
          <a:xfrm>
            <a:off x="3923928" y="188640"/>
            <a:ext cx="2664296" cy="6541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://repetitor-problem.net/wp-content/uploads/2012/10/stepen1.jpg"/>
          <p:cNvPicPr>
            <a:picLocks noChangeAspect="1" noChangeArrowheads="1"/>
          </p:cNvPicPr>
          <p:nvPr/>
        </p:nvPicPr>
        <p:blipFill>
          <a:blip r:embed="rId10" cstate="print"/>
          <a:srcRect l="49759" t="13199" r="8653" b="70402"/>
          <a:stretch>
            <a:fillRect/>
          </a:stretch>
        </p:blipFill>
        <p:spPr bwMode="auto">
          <a:xfrm>
            <a:off x="6516216" y="188640"/>
            <a:ext cx="237626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://repetitor-problem.net/wp-content/uploads/2012/10/stepen1.jpg"/>
          <p:cNvPicPr>
            <a:picLocks noChangeAspect="1" noChangeArrowheads="1"/>
          </p:cNvPicPr>
          <p:nvPr/>
        </p:nvPicPr>
        <p:blipFill>
          <a:blip r:embed="rId10" cstate="print"/>
          <a:srcRect l="49759" t="29598" r="7393" b="60908"/>
          <a:stretch>
            <a:fillRect/>
          </a:stretch>
        </p:blipFill>
        <p:spPr bwMode="auto">
          <a:xfrm>
            <a:off x="6444208" y="1556792"/>
            <a:ext cx="24482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://repetitor-problem.net/wp-content/uploads/2012/10/stepen1.jpg"/>
          <p:cNvPicPr>
            <a:picLocks noChangeAspect="1" noChangeArrowheads="1"/>
          </p:cNvPicPr>
          <p:nvPr/>
        </p:nvPicPr>
        <p:blipFill>
          <a:blip r:embed="rId10" cstate="print"/>
          <a:srcRect l="49759" t="38229" r="7246" b="53140"/>
          <a:stretch>
            <a:fillRect/>
          </a:stretch>
        </p:blipFill>
        <p:spPr bwMode="auto">
          <a:xfrm>
            <a:off x="6444208" y="2276872"/>
            <a:ext cx="245665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http://repetitor-problem.net/wp-content/uploads/2012/10/stepen1.jpg"/>
          <p:cNvPicPr>
            <a:picLocks noChangeAspect="1" noChangeArrowheads="1"/>
          </p:cNvPicPr>
          <p:nvPr/>
        </p:nvPicPr>
        <p:blipFill>
          <a:blip r:embed="rId10" cstate="print"/>
          <a:srcRect l="49759" t="45997" r="7246" b="41920"/>
          <a:stretch>
            <a:fillRect/>
          </a:stretch>
        </p:blipFill>
        <p:spPr bwMode="auto">
          <a:xfrm>
            <a:off x="6444208" y="2924944"/>
            <a:ext cx="245665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http://repetitor-problem.net/wp-content/uploads/2012/10/stepen1.jpg"/>
          <p:cNvPicPr>
            <a:picLocks noChangeAspect="1" noChangeArrowheads="1"/>
          </p:cNvPicPr>
          <p:nvPr/>
        </p:nvPicPr>
        <p:blipFill>
          <a:blip r:embed="rId10" cstate="print"/>
          <a:srcRect l="49759" t="58080" r="7246" b="33289"/>
          <a:stretch>
            <a:fillRect/>
          </a:stretch>
        </p:blipFill>
        <p:spPr bwMode="auto">
          <a:xfrm>
            <a:off x="6444208" y="3933056"/>
            <a:ext cx="245665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http://repetitor-problem.net/wp-content/uploads/2012/10/stepen1.jpg"/>
          <p:cNvPicPr>
            <a:picLocks noChangeAspect="1" noChangeArrowheads="1"/>
          </p:cNvPicPr>
          <p:nvPr/>
        </p:nvPicPr>
        <p:blipFill>
          <a:blip r:embed="rId10" cstate="print"/>
          <a:srcRect l="49759" t="66711" r="7246" b="22068"/>
          <a:stretch>
            <a:fillRect/>
          </a:stretch>
        </p:blipFill>
        <p:spPr bwMode="auto">
          <a:xfrm>
            <a:off x="6444208" y="4653136"/>
            <a:ext cx="245665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http://repetitor-problem.net/wp-content/uploads/2012/10/stepen1.jpg"/>
          <p:cNvPicPr>
            <a:picLocks noChangeAspect="1" noChangeArrowheads="1"/>
          </p:cNvPicPr>
          <p:nvPr/>
        </p:nvPicPr>
        <p:blipFill>
          <a:blip r:embed="rId10" cstate="print"/>
          <a:srcRect l="49759" t="77932" r="7246" b="8388"/>
          <a:stretch>
            <a:fillRect/>
          </a:stretch>
        </p:blipFill>
        <p:spPr bwMode="auto">
          <a:xfrm>
            <a:off x="6444208" y="5589240"/>
            <a:ext cx="2456656" cy="1141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247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247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247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248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ack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899592" y="188640"/>
            <a:ext cx="3167509" cy="4691063"/>
          </a:xfrm>
        </p:spPr>
        <p:txBody>
          <a:bodyPr>
            <a:normAutofit/>
          </a:bodyPr>
          <a:lstStyle/>
          <a:p>
            <a:endParaRPr lang="ru-RU" sz="2000" dirty="0" smtClean="0">
              <a:solidFill>
                <a:schemeClr val="tx2">
                  <a:lumMod val="75000"/>
                </a:schemeClr>
              </a:solidFill>
              <a:latin typeface="Arbat-Bold"/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bat-Bold"/>
              </a:rPr>
              <a:t> При решении показательных уравнений, главные правила -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bat-Bold"/>
              </a:rPr>
              <a:t>действия со степенями.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bat-Bold"/>
              </a:rPr>
              <a:t>  </a:t>
            </a:r>
            <a:r>
              <a:rPr lang="ru-RU" sz="2000" dirty="0" smtClean="0">
                <a:solidFill>
                  <a:srgbClr val="C00000"/>
                </a:solidFill>
                <a:latin typeface="Arbat-Bold"/>
              </a:rPr>
              <a:t>Без знания этих действий ничего не получится!!!!!</a:t>
            </a:r>
          </a:p>
          <a:p>
            <a:endParaRPr lang="ru-RU" sz="2400" dirty="0" smtClean="0">
              <a:solidFill>
                <a:schemeClr val="tx2">
                  <a:lumMod val="75000"/>
                </a:schemeClr>
              </a:solidFill>
              <a:latin typeface="Arbat-Bold"/>
            </a:endParaRPr>
          </a:p>
        </p:txBody>
      </p:sp>
      <p:pic>
        <p:nvPicPr>
          <p:cNvPr id="29700" name="Picture 4" descr="http://repetitor-problem.net/wp-content/uploads/2012/10/stepen1.jpg"/>
          <p:cNvPicPr>
            <a:picLocks noChangeAspect="1" noChangeArrowheads="1"/>
          </p:cNvPicPr>
          <p:nvPr/>
        </p:nvPicPr>
        <p:blipFill>
          <a:blip r:embed="rId3" cstate="print"/>
          <a:srcRect t="5259" b="6473"/>
          <a:stretch>
            <a:fillRect/>
          </a:stretch>
        </p:blipFill>
        <p:spPr bwMode="auto">
          <a:xfrm>
            <a:off x="3923928" y="188640"/>
            <a:ext cx="4968552" cy="6403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back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40" name="Text Box 4"/>
          <p:cNvSpPr txBox="1">
            <a:spLocks noChangeArrowheads="1"/>
          </p:cNvSpPr>
          <p:nvPr/>
        </p:nvSpPr>
        <p:spPr bwMode="auto">
          <a:xfrm>
            <a:off x="539750" y="398463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990000"/>
                </a:solidFill>
              </a:rPr>
              <a:t>- </a:t>
            </a:r>
            <a:r>
              <a:rPr lang="ru-RU" sz="3200" b="1">
                <a:solidFill>
                  <a:srgbClr val="990000"/>
                </a:solidFill>
              </a:rPr>
              <a:t>Какие из данных уравнений являются</a:t>
            </a:r>
          </a:p>
          <a:p>
            <a:pPr algn="ctr"/>
            <a:r>
              <a:rPr lang="ru-RU" sz="3200" b="1">
                <a:solidFill>
                  <a:srgbClr val="990000"/>
                </a:solidFill>
              </a:rPr>
              <a:t> </a:t>
            </a:r>
            <a:r>
              <a:rPr lang="en-US" sz="3200" b="1">
                <a:solidFill>
                  <a:srgbClr val="990000"/>
                </a:solidFill>
              </a:rPr>
              <a:t> </a:t>
            </a:r>
            <a:r>
              <a:rPr lang="ru-RU" sz="3200" b="1">
                <a:solidFill>
                  <a:srgbClr val="990000"/>
                </a:solidFill>
              </a:rPr>
              <a:t>показательными</a:t>
            </a:r>
            <a:r>
              <a:rPr lang="en-US" sz="3200" b="1">
                <a:solidFill>
                  <a:srgbClr val="990000"/>
                </a:solidFill>
              </a:rPr>
              <a:t>?</a:t>
            </a:r>
            <a:endParaRPr lang="ru-RU" sz="3200" b="1">
              <a:solidFill>
                <a:srgbClr val="990000"/>
              </a:solidFill>
            </a:endParaRPr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>
            <p:ph idx="4294967295"/>
          </p:nvPr>
        </p:nvGraphicFramePr>
        <p:xfrm>
          <a:off x="971550" y="1557338"/>
          <a:ext cx="3024188" cy="528637"/>
        </p:xfrm>
        <a:graphic>
          <a:graphicData uri="http://schemas.openxmlformats.org/presentationml/2006/ole">
            <p:oleObj spid="_x0000_s64514" name="Формула" r:id="rId4" imgW="1307880" imgH="228600" progId="Equation.3">
              <p:embed/>
            </p:oleObj>
          </a:graphicData>
        </a:graphic>
      </p:graphicFrame>
      <p:graphicFrame>
        <p:nvGraphicFramePr>
          <p:cNvPr id="1027" name="Object 7"/>
          <p:cNvGraphicFramePr>
            <a:graphicFrameLocks noChangeAspect="1"/>
          </p:cNvGraphicFramePr>
          <p:nvPr/>
        </p:nvGraphicFramePr>
        <p:xfrm>
          <a:off x="900113" y="2205038"/>
          <a:ext cx="2305050" cy="512762"/>
        </p:xfrm>
        <a:graphic>
          <a:graphicData uri="http://schemas.openxmlformats.org/presentationml/2006/ole">
            <p:oleObj spid="_x0000_s64515" name="Формула" r:id="rId5" imgW="1028520" imgH="228600" progId="Equation.3">
              <p:embed/>
            </p:oleObj>
          </a:graphicData>
        </a:graphic>
      </p:graphicFrame>
      <p:graphicFrame>
        <p:nvGraphicFramePr>
          <p:cNvPr id="195592" name="Object 8"/>
          <p:cNvGraphicFramePr>
            <a:graphicFrameLocks noChangeAspect="1"/>
          </p:cNvGraphicFramePr>
          <p:nvPr/>
        </p:nvGraphicFramePr>
        <p:xfrm>
          <a:off x="4787900" y="2708275"/>
          <a:ext cx="2239963" cy="485775"/>
        </p:xfrm>
        <a:graphic>
          <a:graphicData uri="http://schemas.openxmlformats.org/presentationml/2006/ole">
            <p:oleObj spid="_x0000_s64516" name="Формула" r:id="rId6" imgW="1231560" imgH="241200" progId="Equation.3">
              <p:embed/>
            </p:oleObj>
          </a:graphicData>
        </a:graphic>
      </p:graphicFrame>
      <p:graphicFrame>
        <p:nvGraphicFramePr>
          <p:cNvPr id="1029" name="Object 9"/>
          <p:cNvGraphicFramePr>
            <a:graphicFrameLocks noChangeAspect="1"/>
          </p:cNvGraphicFramePr>
          <p:nvPr/>
        </p:nvGraphicFramePr>
        <p:xfrm>
          <a:off x="900113" y="3284538"/>
          <a:ext cx="3024187" cy="552450"/>
        </p:xfrm>
        <a:graphic>
          <a:graphicData uri="http://schemas.openxmlformats.org/presentationml/2006/ole">
            <p:oleObj spid="_x0000_s64517" name="Формула" r:id="rId7" imgW="1282680" imgH="241200" progId="Equation.3">
              <p:embed/>
            </p:oleObj>
          </a:graphicData>
        </a:graphic>
      </p:graphicFrame>
      <p:graphicFrame>
        <p:nvGraphicFramePr>
          <p:cNvPr id="1030" name="Object 10"/>
          <p:cNvGraphicFramePr>
            <a:graphicFrameLocks noChangeAspect="1"/>
          </p:cNvGraphicFramePr>
          <p:nvPr/>
        </p:nvGraphicFramePr>
        <p:xfrm>
          <a:off x="971550" y="3789363"/>
          <a:ext cx="2232025" cy="517525"/>
        </p:xfrm>
        <a:graphic>
          <a:graphicData uri="http://schemas.openxmlformats.org/presentationml/2006/ole">
            <p:oleObj spid="_x0000_s64518" name="Формула" r:id="rId8" imgW="863280" imgH="228600" progId="Equation.3">
              <p:embed/>
            </p:oleObj>
          </a:graphicData>
        </a:graphic>
      </p:graphicFrame>
      <p:graphicFrame>
        <p:nvGraphicFramePr>
          <p:cNvPr id="1031" name="Object 11"/>
          <p:cNvGraphicFramePr>
            <a:graphicFrameLocks noChangeAspect="1"/>
          </p:cNvGraphicFramePr>
          <p:nvPr/>
        </p:nvGraphicFramePr>
        <p:xfrm>
          <a:off x="971550" y="4292600"/>
          <a:ext cx="2736850" cy="555625"/>
        </p:xfrm>
        <a:graphic>
          <a:graphicData uri="http://schemas.openxmlformats.org/presentationml/2006/ole">
            <p:oleObj spid="_x0000_s64519" name="Формула" r:id="rId9" imgW="1282680" imgH="253800" progId="Equation.3">
              <p:embed/>
            </p:oleObj>
          </a:graphicData>
        </a:graphic>
      </p:graphicFrame>
      <p:graphicFrame>
        <p:nvGraphicFramePr>
          <p:cNvPr id="1032" name="Object 12"/>
          <p:cNvGraphicFramePr>
            <a:graphicFrameLocks noChangeAspect="1"/>
          </p:cNvGraphicFramePr>
          <p:nvPr/>
        </p:nvGraphicFramePr>
        <p:xfrm>
          <a:off x="4572000" y="1628800"/>
          <a:ext cx="4320480" cy="458787"/>
        </p:xfrm>
        <a:graphic>
          <a:graphicData uri="http://schemas.openxmlformats.org/presentationml/2006/ole">
            <p:oleObj spid="_x0000_s64520" name="Формула" r:id="rId10" imgW="2514600" imgH="228600" progId="Equation.3">
              <p:embed/>
            </p:oleObj>
          </a:graphicData>
        </a:graphic>
      </p:graphicFrame>
      <p:graphicFrame>
        <p:nvGraphicFramePr>
          <p:cNvPr id="1033" name="Object 13"/>
          <p:cNvGraphicFramePr>
            <a:graphicFrameLocks noChangeAspect="1"/>
          </p:cNvGraphicFramePr>
          <p:nvPr/>
        </p:nvGraphicFramePr>
        <p:xfrm>
          <a:off x="4860032" y="3212976"/>
          <a:ext cx="2088232" cy="720725"/>
        </p:xfrm>
        <a:graphic>
          <a:graphicData uri="http://schemas.openxmlformats.org/presentationml/2006/ole">
            <p:oleObj spid="_x0000_s64521" name="Формула" r:id="rId11" imgW="990360" imgH="368280" progId="Equation.3">
              <p:embed/>
            </p:oleObj>
          </a:graphicData>
        </a:graphic>
      </p:graphicFrame>
      <p:graphicFrame>
        <p:nvGraphicFramePr>
          <p:cNvPr id="1034" name="Object 14"/>
          <p:cNvGraphicFramePr>
            <a:graphicFrameLocks noChangeAspect="1"/>
          </p:cNvGraphicFramePr>
          <p:nvPr/>
        </p:nvGraphicFramePr>
        <p:xfrm>
          <a:off x="4860032" y="4077072"/>
          <a:ext cx="2088009" cy="539080"/>
        </p:xfrm>
        <a:graphic>
          <a:graphicData uri="http://schemas.openxmlformats.org/presentationml/2006/ole">
            <p:oleObj spid="_x0000_s64522" name="Формула" r:id="rId12" imgW="1091880" imgH="241200" progId="Equation.3">
              <p:embed/>
            </p:oleObj>
          </a:graphicData>
        </a:graphic>
      </p:graphicFrame>
      <p:graphicFrame>
        <p:nvGraphicFramePr>
          <p:cNvPr id="1035" name="Object 15"/>
          <p:cNvGraphicFramePr>
            <a:graphicFrameLocks noChangeAspect="1"/>
          </p:cNvGraphicFramePr>
          <p:nvPr/>
        </p:nvGraphicFramePr>
        <p:xfrm>
          <a:off x="4788024" y="4725144"/>
          <a:ext cx="2737172" cy="513483"/>
        </p:xfrm>
        <a:graphic>
          <a:graphicData uri="http://schemas.openxmlformats.org/presentationml/2006/ole">
            <p:oleObj spid="_x0000_s64523" name="Формула" r:id="rId13" imgW="1218960" imgH="228600" progId="Equation.3">
              <p:embed/>
            </p:oleObj>
          </a:graphicData>
        </a:graphic>
      </p:graphicFrame>
      <p:graphicFrame>
        <p:nvGraphicFramePr>
          <p:cNvPr id="1038" name="Object 23"/>
          <p:cNvGraphicFramePr>
            <a:graphicFrameLocks noChangeAspect="1"/>
          </p:cNvGraphicFramePr>
          <p:nvPr/>
        </p:nvGraphicFramePr>
        <p:xfrm>
          <a:off x="900113" y="2636838"/>
          <a:ext cx="2989262" cy="776287"/>
        </p:xfrm>
        <a:graphic>
          <a:graphicData uri="http://schemas.openxmlformats.org/presentationml/2006/ole">
            <p:oleObj spid="_x0000_s64526" name="Формула" r:id="rId14" imgW="1346040" imgH="393480" progId="Equation.3">
              <p:embed/>
            </p:oleObj>
          </a:graphicData>
        </a:graphic>
      </p:graphicFrame>
      <p:sp>
        <p:nvSpPr>
          <p:cNvPr id="195608" name="Line 24"/>
          <p:cNvSpPr>
            <a:spLocks noChangeShapeType="1"/>
          </p:cNvSpPr>
          <p:nvPr/>
        </p:nvSpPr>
        <p:spPr bwMode="auto">
          <a:xfrm>
            <a:off x="3924300" y="2997200"/>
            <a:ext cx="792163" cy="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60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back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166813" y="758825"/>
            <a:ext cx="2568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u="sng">
                <a:solidFill>
                  <a:srgbClr val="990000"/>
                </a:solidFill>
              </a:rPr>
              <a:t>Определение</a:t>
            </a:r>
            <a:r>
              <a:rPr lang="ru-RU" sz="3200" u="sng"/>
              <a:t>.</a:t>
            </a:r>
          </a:p>
        </p:txBody>
      </p:sp>
      <p:sp>
        <p:nvSpPr>
          <p:cNvPr id="192517" name="Text Box 5"/>
          <p:cNvSpPr txBox="1">
            <a:spLocks noChangeArrowheads="1"/>
          </p:cNvSpPr>
          <p:nvPr/>
        </p:nvSpPr>
        <p:spPr bwMode="auto">
          <a:xfrm>
            <a:off x="2032000" y="1550988"/>
            <a:ext cx="49164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/>
              <a:t>       </a:t>
            </a:r>
            <a:r>
              <a:rPr lang="ru-RU" sz="3600" b="1" i="1" u="sng">
                <a:solidFill>
                  <a:srgbClr val="990000"/>
                </a:solidFill>
              </a:rPr>
              <a:t>Показательное</a:t>
            </a:r>
          </a:p>
        </p:txBody>
      </p:sp>
      <p:sp>
        <p:nvSpPr>
          <p:cNvPr id="192518" name="Line 6"/>
          <p:cNvSpPr>
            <a:spLocks noChangeShapeType="1"/>
          </p:cNvSpPr>
          <p:nvPr/>
        </p:nvSpPr>
        <p:spPr bwMode="auto">
          <a:xfrm flipH="1">
            <a:off x="4716015" y="2132856"/>
            <a:ext cx="75" cy="576064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2520" name="Text Box 8"/>
          <p:cNvSpPr txBox="1">
            <a:spLocks noChangeArrowheads="1"/>
          </p:cNvSpPr>
          <p:nvPr/>
        </p:nvSpPr>
        <p:spPr bwMode="auto">
          <a:xfrm>
            <a:off x="3419872" y="2780928"/>
            <a:ext cx="28384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dirty="0">
                <a:solidFill>
                  <a:srgbClr val="990000"/>
                </a:solidFill>
              </a:rPr>
              <a:t>уравнение –</a:t>
            </a:r>
          </a:p>
          <a:p>
            <a:pPr algn="ctr"/>
            <a:r>
              <a:rPr lang="ru-RU" sz="3200" dirty="0">
                <a:solidFill>
                  <a:srgbClr val="990000"/>
                </a:solidFill>
              </a:rPr>
              <a:t>это уравнение, </a:t>
            </a:r>
          </a:p>
        </p:txBody>
      </p:sp>
      <p:sp>
        <p:nvSpPr>
          <p:cNvPr id="192522" name="Text Box 10"/>
          <p:cNvSpPr txBox="1">
            <a:spLocks noChangeArrowheads="1"/>
          </p:cNvSpPr>
          <p:nvPr/>
        </p:nvSpPr>
        <p:spPr bwMode="auto">
          <a:xfrm>
            <a:off x="2455863" y="4581525"/>
            <a:ext cx="45593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>
                <a:solidFill>
                  <a:srgbClr val="990000"/>
                </a:solidFill>
              </a:rPr>
              <a:t>содержащее переменную</a:t>
            </a:r>
          </a:p>
          <a:p>
            <a:pPr algn="ctr"/>
            <a:r>
              <a:rPr lang="ru-RU" sz="3200">
                <a:solidFill>
                  <a:srgbClr val="990000"/>
                </a:solidFill>
              </a:rPr>
              <a:t> в показателе степени</a:t>
            </a:r>
          </a:p>
        </p:txBody>
      </p:sp>
      <p:sp>
        <p:nvSpPr>
          <p:cNvPr id="192523" name="Line 11"/>
          <p:cNvSpPr>
            <a:spLocks noChangeShapeType="1"/>
          </p:cNvSpPr>
          <p:nvPr/>
        </p:nvSpPr>
        <p:spPr bwMode="auto">
          <a:xfrm flipH="1">
            <a:off x="4644008" y="3789041"/>
            <a:ext cx="0" cy="79208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2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2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2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2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2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2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2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7" grpId="0"/>
      <p:bldP spid="192518" grpId="0" animBg="1"/>
      <p:bldP spid="192520" grpId="0"/>
      <p:bldP spid="192522" grpId="0"/>
      <p:bldP spid="1925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2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r>
              <a:rPr lang="ru-RU" smtClean="0">
                <a:solidFill>
                  <a:srgbClr val="FFFF00"/>
                </a:solidFill>
                <a:latin typeface="Arbat-Bold"/>
              </a:rPr>
              <a:t>Алгоритм решения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6013" y="1773238"/>
            <a:ext cx="6156325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  <a:defRPr/>
            </a:pPr>
            <a:r>
              <a:rPr lang="ru-RU" sz="2400" dirty="0">
                <a:solidFill>
                  <a:prstClr val="white"/>
                </a:solidFill>
                <a:latin typeface="Arial" charset="0"/>
                <a:cs typeface="Arial" charset="0"/>
              </a:rPr>
              <a:t>Приводим все степени к одинаковому основанию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16013" y="3716338"/>
            <a:ext cx="65516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>
                <a:solidFill>
                  <a:prstClr val="white"/>
                </a:solidFill>
                <a:latin typeface="Arial" charset="0"/>
                <a:cs typeface="Arial" charset="0"/>
              </a:rPr>
              <a:t>3</a:t>
            </a:r>
            <a:r>
              <a:rPr lang="ru-RU" sz="2400">
                <a:solidFill>
                  <a:prstClr val="white"/>
                </a:solidFill>
                <a:latin typeface="Arial" charset="0"/>
                <a:cs typeface="Arial" charset="0"/>
              </a:rPr>
              <a:t>. Убираем основания и решаем уравнение</a:t>
            </a:r>
            <a:r>
              <a:rPr lang="en-US" sz="2400">
                <a:solidFill>
                  <a:prstClr val="white"/>
                </a:solidFill>
                <a:latin typeface="Arial" charset="0"/>
                <a:cs typeface="Arial" charset="0"/>
              </a:rPr>
              <a:t> f(x)=g(x)</a:t>
            </a:r>
            <a:r>
              <a:rPr lang="ru-RU" sz="240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20484" name="Picture 7" descr="http://b21v.ru/wp-content/uploads/2012/10/Proble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4508500"/>
            <a:ext cx="158432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16013" y="2780928"/>
            <a:ext cx="6768355" cy="541110"/>
          </a:xfrm>
          <a:prstGeom prst="rect">
            <a:avLst/>
          </a:prstGeom>
          <a:blipFill rotWithShape="1">
            <a:blip r:embed="rId3" cstate="print"/>
            <a:stretch>
              <a:fillRect l="-1351" t="-7865" b="-30337"/>
            </a:stretch>
          </a:blipFill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noFill/>
                <a:latin typeface="Arial" charset="0"/>
                <a:cs typeface="Arial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6" grpId="0" autoUpdateAnimBg="0"/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7930ff22ed582f999e4353d52b7832dec2556f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1151</TotalTime>
  <Words>273</Words>
  <Application>Microsoft Office PowerPoint</Application>
  <PresentationFormat>Экран (4:3)</PresentationFormat>
  <Paragraphs>54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Century Gothic</vt:lpstr>
      <vt:lpstr>Calibri</vt:lpstr>
      <vt:lpstr>Arbat-Bold</vt:lpstr>
      <vt:lpstr>Times New Roman</vt:lpstr>
      <vt:lpstr>Wingdings</vt:lpstr>
      <vt:lpstr>Тема Office</vt:lpstr>
      <vt:lpstr>1_Тема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Алгоритм решения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Учитель</cp:lastModifiedBy>
  <cp:revision>185</cp:revision>
  <dcterms:created xsi:type="dcterms:W3CDTF">2012-12-17T14:32:36Z</dcterms:created>
  <dcterms:modified xsi:type="dcterms:W3CDTF">2014-11-26T04:08:58Z</dcterms:modified>
</cp:coreProperties>
</file>