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58" r:id="rId5"/>
    <p:sldId id="260" r:id="rId6"/>
    <p:sldId id="261" r:id="rId7"/>
    <p:sldId id="262" r:id="rId8"/>
    <p:sldId id="263" r:id="rId9"/>
    <p:sldId id="265" r:id="rId10"/>
    <p:sldId id="269" r:id="rId11"/>
    <p:sldId id="270" r:id="rId12"/>
    <p:sldId id="266" r:id="rId13"/>
    <p:sldId id="267" r:id="rId14"/>
    <p:sldId id="271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9" d="100"/>
          <a:sy n="79" d="100"/>
        </p:scale>
        <p:origin x="-168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D699A7C4-2B5B-4D7A-A806-BB33DE4FCE38}" type="datetimeFigureOut">
              <a:rPr lang="ru-RU" smtClean="0"/>
              <a:t>22.04.2020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D5BE5CD5-3B2E-4C7F-8A6B-0E7389D6FCED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Прямоугольник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Прямоугольник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9A7C4-2B5B-4D7A-A806-BB33DE4FCE38}" type="datetimeFigureOut">
              <a:rPr lang="ru-RU" smtClean="0"/>
              <a:t>22.04.2020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E5CD5-3B2E-4C7F-8A6B-0E7389D6FCE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9A7C4-2B5B-4D7A-A806-BB33DE4FCE38}" type="datetimeFigureOut">
              <a:rPr lang="ru-RU" smtClean="0"/>
              <a:t>22.04.2020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E5CD5-3B2E-4C7F-8A6B-0E7389D6FCED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Равнобедренный треугольник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9A7C4-2B5B-4D7A-A806-BB33DE4FCE38}" type="datetimeFigureOut">
              <a:rPr lang="ru-RU" smtClean="0"/>
              <a:t>22.04.2020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E5CD5-3B2E-4C7F-8A6B-0E7389D6FCED}" type="slidenum">
              <a:rPr lang="ru-RU" smtClean="0"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D699A7C4-2B5B-4D7A-A806-BB33DE4FCE38}" type="datetimeFigureOut">
              <a:rPr lang="ru-RU" smtClean="0"/>
              <a:t>22.04.2020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D5BE5CD5-3B2E-4C7F-8A6B-0E7389D6FCED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9A7C4-2B5B-4D7A-A806-BB33DE4FCE38}" type="datetimeFigureOut">
              <a:rPr lang="ru-RU" smtClean="0"/>
              <a:t>22.04.2020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E5CD5-3B2E-4C7F-8A6B-0E7389D6FCED}" type="slidenum">
              <a:rPr lang="ru-RU" smtClean="0"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9A7C4-2B5B-4D7A-A806-BB33DE4FCE38}" type="datetimeFigureOut">
              <a:rPr lang="ru-RU" smtClean="0"/>
              <a:t>22.04.2020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E5CD5-3B2E-4C7F-8A6B-0E7389D6FCED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9A7C4-2B5B-4D7A-A806-BB33DE4FCE38}" type="datetimeFigureOut">
              <a:rPr lang="ru-RU" smtClean="0"/>
              <a:t>22.04.2020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E5CD5-3B2E-4C7F-8A6B-0E7389D6FCED}" type="slidenum">
              <a:rPr lang="ru-RU" smtClean="0"/>
              <a:t>‹#›</a:t>
            </a:fld>
            <a:endParaRPr lang="ru-RU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9A7C4-2B5B-4D7A-A806-BB33DE4FCE38}" type="datetimeFigureOut">
              <a:rPr lang="ru-RU" smtClean="0"/>
              <a:t>22.04.2020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E5CD5-3B2E-4C7F-8A6B-0E7389D6FCED}" type="slidenum">
              <a:rPr lang="ru-RU" smtClean="0"/>
              <a:t>‹#›</a:t>
            </a:fld>
            <a:endParaRPr lang="ru-RU"/>
          </a:p>
        </p:txBody>
      </p:sp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9A7C4-2B5B-4D7A-A806-BB33DE4FCE38}" type="datetimeFigureOut">
              <a:rPr lang="ru-RU" smtClean="0"/>
              <a:t>22.04.2020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E5CD5-3B2E-4C7F-8A6B-0E7389D6FCED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9A7C4-2B5B-4D7A-A806-BB33DE4FCE38}" type="datetimeFigureOut">
              <a:rPr lang="ru-RU" smtClean="0"/>
              <a:t>22.04.2020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E5CD5-3B2E-4C7F-8A6B-0E7389D6FCED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D699A7C4-2B5B-4D7A-A806-BB33DE4FCE38}" type="datetimeFigureOut">
              <a:rPr lang="ru-RU" smtClean="0"/>
              <a:t>22.04.2020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D5BE5CD5-3B2E-4C7F-8A6B-0E7389D6FCED}" type="slidenum">
              <a:rPr lang="ru-RU" smtClean="0"/>
              <a:t>‹#›</a:t>
            </a:fld>
            <a:endParaRPr lang="ru-RU"/>
          </a:p>
        </p:txBody>
      </p:sp>
      <p:sp>
        <p:nvSpPr>
          <p:cNvPr id="28" name="Прямая соединительная линия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Прямая соединительная линия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Равнобедренный треугольник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Занятия в кружке «Искорка»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 smtClean="0"/>
              <a:t>Занятие № 14</a:t>
            </a:r>
          </a:p>
          <a:p>
            <a:r>
              <a:rPr lang="ru-RU" dirty="0" smtClean="0"/>
              <a:t>Калейдоскоп задач</a:t>
            </a:r>
            <a:endParaRPr lang="ru-RU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35896" y="908720"/>
            <a:ext cx="1466850" cy="1933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332656"/>
            <a:ext cx="7797686" cy="2016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3568" y="2636912"/>
            <a:ext cx="7981950" cy="3105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43608" y="692696"/>
            <a:ext cx="72008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В кафе есть 3 первых блюда: щи, борщ, </a:t>
            </a:r>
            <a:r>
              <a:rPr lang="ru-RU" sz="2400" dirty="0" smtClean="0"/>
              <a:t>рассольник</a:t>
            </a:r>
            <a:r>
              <a:rPr lang="ru-RU" sz="2400" dirty="0"/>
              <a:t>. 5 вторых блюд: запеканка, плов, ризотто, блинчики, котлеты и 2 напитка: чай и сок. Сколько различных вариантов обеда из трёх блюд можно заказать?</a:t>
            </a:r>
          </a:p>
        </p:txBody>
      </p:sp>
      <p:sp>
        <p:nvSpPr>
          <p:cNvPr id="3" name="Равнобедренный треугольник 2"/>
          <p:cNvSpPr/>
          <p:nvPr/>
        </p:nvSpPr>
        <p:spPr>
          <a:xfrm rot="10800000">
            <a:off x="4211960" y="2348880"/>
            <a:ext cx="792088" cy="576064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395536" y="3284984"/>
            <a:ext cx="126861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/>
              <a:t>1</a:t>
            </a:r>
            <a:r>
              <a:rPr lang="ru-RU" sz="2400" dirty="0" smtClean="0"/>
              <a:t> блюдо</a:t>
            </a:r>
            <a:endParaRPr lang="ru-RU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395536" y="4293096"/>
            <a:ext cx="126861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2 блюдо</a:t>
            </a:r>
            <a:endParaRPr lang="ru-RU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395536" y="5229200"/>
            <a:ext cx="124399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напиток</a:t>
            </a:r>
            <a:endParaRPr lang="ru-RU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2195736" y="6381328"/>
            <a:ext cx="358021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Ответ</a:t>
            </a:r>
            <a:r>
              <a:rPr lang="ru-RU" dirty="0" smtClean="0"/>
              <a:t>: ______________________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1043608" y="188640"/>
            <a:ext cx="73448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chemeClr val="accent2"/>
                </a:solidFill>
              </a:rPr>
              <a:t>Решите задачу, составляя «логическое дерево»</a:t>
            </a:r>
            <a:endParaRPr lang="ru-RU" sz="2400" dirty="0">
              <a:solidFill>
                <a:schemeClr val="accent2"/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Задачи со спичками</a:t>
            </a:r>
          </a:p>
        </p:txBody>
      </p:sp>
      <p:sp>
        <p:nvSpPr>
          <p:cNvPr id="39939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pPr marL="609600" indent="-609600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2100" smtClean="0"/>
              <a:t>   Переложите 1 спичку так, чтобы равенство стало верным.</a:t>
            </a:r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</a:pPr>
            <a:r>
              <a:rPr lang="ru-RU" sz="2100" smtClean="0">
                <a:cs typeface="Arial" charset="0"/>
              </a:rPr>
              <a:t>І</a:t>
            </a:r>
            <a:r>
              <a:rPr lang="en-US" sz="2100" smtClean="0">
                <a:cs typeface="Arial" charset="0"/>
              </a:rPr>
              <a:t>V</a:t>
            </a:r>
            <a:r>
              <a:rPr lang="ru-RU" sz="2100" smtClean="0">
                <a:cs typeface="Arial" charset="0"/>
              </a:rPr>
              <a:t> </a:t>
            </a:r>
            <a:r>
              <a:rPr lang="en-US" sz="2100" smtClean="0">
                <a:cs typeface="Arial" charset="0"/>
              </a:rPr>
              <a:t>+</a:t>
            </a:r>
            <a:r>
              <a:rPr lang="ru-RU" sz="2100" smtClean="0">
                <a:cs typeface="Arial" charset="0"/>
              </a:rPr>
              <a:t> ІІІ </a:t>
            </a:r>
            <a:r>
              <a:rPr lang="en-US" sz="2100" smtClean="0">
                <a:cs typeface="Arial" charset="0"/>
              </a:rPr>
              <a:t>=</a:t>
            </a:r>
            <a:r>
              <a:rPr lang="ru-RU" sz="2100" smtClean="0">
                <a:cs typeface="Arial" charset="0"/>
              </a:rPr>
              <a:t> ІХ                                                   10.    ХІ </a:t>
            </a:r>
            <a:r>
              <a:rPr lang="en-US" sz="2100" smtClean="0">
                <a:cs typeface="Arial" charset="0"/>
              </a:rPr>
              <a:t>-</a:t>
            </a:r>
            <a:r>
              <a:rPr lang="ru-RU" sz="2100" smtClean="0">
                <a:cs typeface="Arial" charset="0"/>
              </a:rPr>
              <a:t> </a:t>
            </a:r>
            <a:r>
              <a:rPr lang="en-US" sz="2100" smtClean="0">
                <a:cs typeface="Arial" charset="0"/>
              </a:rPr>
              <a:t>V</a:t>
            </a:r>
            <a:r>
              <a:rPr lang="ru-RU" sz="2100" smtClean="0">
                <a:cs typeface="Arial" charset="0"/>
              </a:rPr>
              <a:t> </a:t>
            </a:r>
            <a:r>
              <a:rPr lang="en-US" sz="2100" smtClean="0">
                <a:cs typeface="Arial" charset="0"/>
              </a:rPr>
              <a:t>=</a:t>
            </a:r>
            <a:r>
              <a:rPr lang="ru-RU" sz="2100" smtClean="0">
                <a:cs typeface="Arial" charset="0"/>
              </a:rPr>
              <a:t> Х</a:t>
            </a:r>
            <a:r>
              <a:rPr lang="en-US" sz="2100" smtClean="0">
                <a:cs typeface="Arial" charset="0"/>
              </a:rPr>
              <a:t>V</a:t>
            </a:r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</a:pPr>
            <a:r>
              <a:rPr lang="en-US" sz="2100" smtClean="0">
                <a:cs typeface="Arial" charset="0"/>
              </a:rPr>
              <a:t>V</a:t>
            </a:r>
            <a:r>
              <a:rPr lang="ru-RU" sz="2100" smtClean="0">
                <a:cs typeface="Arial" charset="0"/>
              </a:rPr>
              <a:t>І </a:t>
            </a:r>
            <a:r>
              <a:rPr lang="en-US" sz="2100" smtClean="0">
                <a:cs typeface="Arial" charset="0"/>
              </a:rPr>
              <a:t>+</a:t>
            </a:r>
            <a:r>
              <a:rPr lang="ru-RU" sz="2100" smtClean="0">
                <a:cs typeface="Arial" charset="0"/>
              </a:rPr>
              <a:t> ІІІ </a:t>
            </a:r>
            <a:r>
              <a:rPr lang="en-US" sz="2100" smtClean="0">
                <a:cs typeface="Arial" charset="0"/>
              </a:rPr>
              <a:t>=</a:t>
            </a:r>
            <a:r>
              <a:rPr lang="ru-RU" sz="2100" smtClean="0">
                <a:cs typeface="Arial" charset="0"/>
              </a:rPr>
              <a:t> ХІ                                                   11.    ІХ </a:t>
            </a:r>
            <a:r>
              <a:rPr lang="en-US" sz="2100" smtClean="0">
                <a:cs typeface="Arial" charset="0"/>
              </a:rPr>
              <a:t>–</a:t>
            </a:r>
            <a:r>
              <a:rPr lang="ru-RU" sz="2100" smtClean="0">
                <a:cs typeface="Arial" charset="0"/>
              </a:rPr>
              <a:t> </a:t>
            </a:r>
            <a:r>
              <a:rPr lang="en-US" sz="2100" smtClean="0">
                <a:cs typeface="Arial" charset="0"/>
              </a:rPr>
              <a:t>V</a:t>
            </a:r>
            <a:r>
              <a:rPr lang="ru-RU" sz="2100" smtClean="0">
                <a:cs typeface="Arial" charset="0"/>
              </a:rPr>
              <a:t> </a:t>
            </a:r>
            <a:r>
              <a:rPr lang="en-US" sz="2100" smtClean="0">
                <a:cs typeface="Arial" charset="0"/>
              </a:rPr>
              <a:t>=</a:t>
            </a:r>
            <a:r>
              <a:rPr lang="ru-RU" sz="2100" smtClean="0">
                <a:cs typeface="Arial" charset="0"/>
              </a:rPr>
              <a:t> </a:t>
            </a:r>
            <a:r>
              <a:rPr lang="en-US" sz="2100" smtClean="0">
                <a:cs typeface="Arial" charset="0"/>
              </a:rPr>
              <a:t>V</a:t>
            </a:r>
            <a:r>
              <a:rPr lang="ru-RU" sz="2100" smtClean="0">
                <a:cs typeface="Arial" charset="0"/>
              </a:rPr>
              <a:t>І</a:t>
            </a:r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</a:pPr>
            <a:r>
              <a:rPr lang="ru-RU" sz="2100" smtClean="0">
                <a:cs typeface="Arial" charset="0"/>
              </a:rPr>
              <a:t>ХІ </a:t>
            </a:r>
            <a:r>
              <a:rPr lang="en-US" sz="2100" smtClean="0">
                <a:cs typeface="Arial" charset="0"/>
              </a:rPr>
              <a:t>–</a:t>
            </a:r>
            <a:r>
              <a:rPr lang="ru-RU" sz="2100" smtClean="0">
                <a:cs typeface="Arial" charset="0"/>
              </a:rPr>
              <a:t> </a:t>
            </a:r>
            <a:r>
              <a:rPr lang="en-US" sz="2100" smtClean="0">
                <a:cs typeface="Arial" charset="0"/>
              </a:rPr>
              <a:t>V</a:t>
            </a:r>
            <a:r>
              <a:rPr lang="ru-RU" sz="2100" smtClean="0">
                <a:cs typeface="Arial" charset="0"/>
              </a:rPr>
              <a:t>ІІ </a:t>
            </a:r>
            <a:r>
              <a:rPr lang="en-US" sz="2100" smtClean="0">
                <a:cs typeface="Arial" charset="0"/>
              </a:rPr>
              <a:t>=</a:t>
            </a:r>
            <a:r>
              <a:rPr lang="ru-RU" sz="2100" smtClean="0">
                <a:cs typeface="Arial" charset="0"/>
              </a:rPr>
              <a:t> ІІ                                                   12.    </a:t>
            </a:r>
            <a:r>
              <a:rPr lang="en-US" sz="2100" smtClean="0">
                <a:cs typeface="Arial" charset="0"/>
              </a:rPr>
              <a:t>V</a:t>
            </a:r>
            <a:r>
              <a:rPr lang="ru-RU" sz="2100" smtClean="0">
                <a:cs typeface="Arial" charset="0"/>
              </a:rPr>
              <a:t>І </a:t>
            </a:r>
            <a:r>
              <a:rPr lang="en-US" sz="2100" smtClean="0">
                <a:cs typeface="Arial" charset="0"/>
              </a:rPr>
              <a:t>–</a:t>
            </a:r>
            <a:r>
              <a:rPr lang="ru-RU" sz="2100" smtClean="0">
                <a:cs typeface="Arial" charset="0"/>
              </a:rPr>
              <a:t> І</a:t>
            </a:r>
            <a:r>
              <a:rPr lang="en-US" sz="2100" smtClean="0">
                <a:cs typeface="Arial" charset="0"/>
              </a:rPr>
              <a:t>V</a:t>
            </a:r>
            <a:r>
              <a:rPr lang="ru-RU" sz="2100" smtClean="0">
                <a:cs typeface="Arial" charset="0"/>
              </a:rPr>
              <a:t> </a:t>
            </a:r>
            <a:r>
              <a:rPr lang="en-US" sz="2100" smtClean="0">
                <a:cs typeface="Arial" charset="0"/>
              </a:rPr>
              <a:t>=</a:t>
            </a:r>
            <a:r>
              <a:rPr lang="ru-RU" sz="2100" smtClean="0">
                <a:cs typeface="Arial" charset="0"/>
              </a:rPr>
              <a:t> ІХ</a:t>
            </a:r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</a:pPr>
            <a:r>
              <a:rPr lang="en-US" sz="2100" smtClean="0">
                <a:cs typeface="Arial" charset="0"/>
              </a:rPr>
              <a:t>V</a:t>
            </a:r>
            <a:r>
              <a:rPr lang="ru-RU" sz="2100" smtClean="0">
                <a:cs typeface="Arial" charset="0"/>
              </a:rPr>
              <a:t>І </a:t>
            </a:r>
            <a:r>
              <a:rPr lang="en-US" sz="2100" smtClean="0">
                <a:cs typeface="Arial" charset="0"/>
              </a:rPr>
              <a:t>+</a:t>
            </a:r>
            <a:r>
              <a:rPr lang="ru-RU" sz="2100" smtClean="0">
                <a:cs typeface="Arial" charset="0"/>
              </a:rPr>
              <a:t> </a:t>
            </a:r>
            <a:r>
              <a:rPr lang="en-US" sz="2100" smtClean="0">
                <a:cs typeface="Arial" charset="0"/>
              </a:rPr>
              <a:t>V</a:t>
            </a:r>
            <a:r>
              <a:rPr lang="ru-RU" sz="2100" smtClean="0">
                <a:cs typeface="Arial" charset="0"/>
              </a:rPr>
              <a:t> </a:t>
            </a:r>
            <a:r>
              <a:rPr lang="en-US" sz="2100" smtClean="0">
                <a:cs typeface="Arial" charset="0"/>
              </a:rPr>
              <a:t>=</a:t>
            </a:r>
            <a:r>
              <a:rPr lang="ru-RU" sz="2100" smtClean="0">
                <a:cs typeface="Arial" charset="0"/>
              </a:rPr>
              <a:t> ІХ                                                     13.    </a:t>
            </a:r>
            <a:r>
              <a:rPr lang="en-US" sz="2100" smtClean="0">
                <a:cs typeface="Arial" charset="0"/>
              </a:rPr>
              <a:t>V</a:t>
            </a:r>
            <a:r>
              <a:rPr lang="ru-RU" sz="2100" smtClean="0">
                <a:cs typeface="Arial" charset="0"/>
              </a:rPr>
              <a:t>І </a:t>
            </a:r>
            <a:r>
              <a:rPr lang="en-US" sz="2100" smtClean="0">
                <a:cs typeface="Arial" charset="0"/>
              </a:rPr>
              <a:t>–</a:t>
            </a:r>
            <a:r>
              <a:rPr lang="ru-RU" sz="2100" smtClean="0">
                <a:cs typeface="Arial" charset="0"/>
              </a:rPr>
              <a:t> І</a:t>
            </a:r>
            <a:r>
              <a:rPr lang="en-US" sz="2100" smtClean="0">
                <a:cs typeface="Arial" charset="0"/>
              </a:rPr>
              <a:t>V</a:t>
            </a:r>
            <a:r>
              <a:rPr lang="ru-RU" sz="2100" smtClean="0">
                <a:cs typeface="Arial" charset="0"/>
              </a:rPr>
              <a:t> </a:t>
            </a:r>
            <a:r>
              <a:rPr lang="en-US" sz="2100" smtClean="0">
                <a:cs typeface="Arial" charset="0"/>
              </a:rPr>
              <a:t>=</a:t>
            </a:r>
            <a:r>
              <a:rPr lang="ru-RU" sz="2100" smtClean="0">
                <a:cs typeface="Arial" charset="0"/>
              </a:rPr>
              <a:t> ХІ</a:t>
            </a:r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</a:pPr>
            <a:r>
              <a:rPr lang="ru-RU" sz="2100" smtClean="0">
                <a:cs typeface="Arial" charset="0"/>
              </a:rPr>
              <a:t>ІХ </a:t>
            </a:r>
            <a:r>
              <a:rPr lang="en-US" sz="2100" smtClean="0">
                <a:cs typeface="Arial" charset="0"/>
              </a:rPr>
              <a:t>+</a:t>
            </a:r>
            <a:r>
              <a:rPr lang="ru-RU" sz="2100" smtClean="0">
                <a:cs typeface="Arial" charset="0"/>
              </a:rPr>
              <a:t> ІІ </a:t>
            </a:r>
            <a:r>
              <a:rPr lang="en-US" sz="2100" smtClean="0">
                <a:cs typeface="Arial" charset="0"/>
              </a:rPr>
              <a:t>=</a:t>
            </a:r>
            <a:r>
              <a:rPr lang="ru-RU" sz="2100" smtClean="0">
                <a:cs typeface="Arial" charset="0"/>
              </a:rPr>
              <a:t> </a:t>
            </a:r>
            <a:r>
              <a:rPr lang="en-US" sz="2100" smtClean="0">
                <a:cs typeface="Arial" charset="0"/>
              </a:rPr>
              <a:t>V</a:t>
            </a:r>
            <a:r>
              <a:rPr lang="ru-RU" sz="2100" smtClean="0">
                <a:cs typeface="Arial" charset="0"/>
              </a:rPr>
              <a:t>І                                                    14.    </a:t>
            </a:r>
            <a:r>
              <a:rPr lang="en-US" sz="2100" smtClean="0">
                <a:cs typeface="Arial" charset="0"/>
              </a:rPr>
              <a:t>V</a:t>
            </a:r>
            <a:r>
              <a:rPr lang="ru-RU" sz="2100" smtClean="0">
                <a:cs typeface="Arial" charset="0"/>
              </a:rPr>
              <a:t>І </a:t>
            </a:r>
            <a:r>
              <a:rPr lang="en-US" sz="2100" smtClean="0">
                <a:cs typeface="Arial" charset="0"/>
              </a:rPr>
              <a:t>+</a:t>
            </a:r>
            <a:r>
              <a:rPr lang="ru-RU" sz="2100" smtClean="0">
                <a:cs typeface="Arial" charset="0"/>
              </a:rPr>
              <a:t> І</a:t>
            </a:r>
            <a:r>
              <a:rPr lang="en-US" sz="2100" smtClean="0">
                <a:cs typeface="Arial" charset="0"/>
              </a:rPr>
              <a:t>V</a:t>
            </a:r>
            <a:r>
              <a:rPr lang="ru-RU" sz="2100" smtClean="0">
                <a:cs typeface="Arial" charset="0"/>
              </a:rPr>
              <a:t> </a:t>
            </a:r>
            <a:r>
              <a:rPr lang="en-US" sz="2100" smtClean="0">
                <a:cs typeface="Arial" charset="0"/>
              </a:rPr>
              <a:t>=</a:t>
            </a:r>
            <a:r>
              <a:rPr lang="ru-RU" sz="2100" smtClean="0">
                <a:cs typeface="Arial" charset="0"/>
              </a:rPr>
              <a:t> ХІІ</a:t>
            </a:r>
          </a:p>
          <a:p>
            <a:pPr marL="609600" indent="-609600" eaLnBrk="1" hangingPunct="1">
              <a:lnSpc>
                <a:spcPct val="90000"/>
              </a:lnSpc>
              <a:buFontTx/>
              <a:buAutoNum type="arabicPeriod" startAt="6"/>
            </a:pPr>
            <a:r>
              <a:rPr lang="ru-RU" sz="2100" smtClean="0">
                <a:cs typeface="Arial" charset="0"/>
              </a:rPr>
              <a:t>ХІІ </a:t>
            </a:r>
            <a:r>
              <a:rPr lang="en-US" sz="2100" smtClean="0">
                <a:cs typeface="Arial" charset="0"/>
              </a:rPr>
              <a:t>–</a:t>
            </a:r>
            <a:r>
              <a:rPr lang="ru-RU" sz="2100" smtClean="0">
                <a:cs typeface="Arial" charset="0"/>
              </a:rPr>
              <a:t> ІХ </a:t>
            </a:r>
            <a:r>
              <a:rPr lang="en-US" sz="2100" smtClean="0">
                <a:cs typeface="Arial" charset="0"/>
              </a:rPr>
              <a:t>=</a:t>
            </a:r>
            <a:r>
              <a:rPr lang="ru-RU" sz="2100" smtClean="0">
                <a:cs typeface="Arial" charset="0"/>
              </a:rPr>
              <a:t> </a:t>
            </a:r>
            <a:r>
              <a:rPr lang="en-US" sz="2100" smtClean="0">
                <a:cs typeface="Arial" charset="0"/>
              </a:rPr>
              <a:t>V</a:t>
            </a:r>
            <a:r>
              <a:rPr lang="ru-RU" sz="2100" smtClean="0">
                <a:cs typeface="Arial" charset="0"/>
              </a:rPr>
              <a:t>ІІІ                                               15.    ІІІ </a:t>
            </a:r>
            <a:r>
              <a:rPr lang="en-US" sz="2100" smtClean="0">
                <a:cs typeface="Arial" charset="0"/>
              </a:rPr>
              <a:t>+</a:t>
            </a:r>
            <a:r>
              <a:rPr lang="ru-RU" sz="2100" smtClean="0">
                <a:cs typeface="Arial" charset="0"/>
              </a:rPr>
              <a:t> ІІ </a:t>
            </a:r>
            <a:r>
              <a:rPr lang="en-US" sz="2100" smtClean="0">
                <a:cs typeface="Arial" charset="0"/>
              </a:rPr>
              <a:t>=</a:t>
            </a:r>
            <a:r>
              <a:rPr lang="ru-RU" sz="2100" smtClean="0">
                <a:cs typeface="Arial" charset="0"/>
              </a:rPr>
              <a:t> Х</a:t>
            </a:r>
          </a:p>
          <a:p>
            <a:pPr marL="609600" indent="-609600" eaLnBrk="1" hangingPunct="1">
              <a:lnSpc>
                <a:spcPct val="90000"/>
              </a:lnSpc>
              <a:buFontTx/>
              <a:buAutoNum type="arabicPeriod" startAt="6"/>
            </a:pPr>
            <a:r>
              <a:rPr lang="en-US" sz="2100" smtClean="0">
                <a:cs typeface="Arial" charset="0"/>
              </a:rPr>
              <a:t>V</a:t>
            </a:r>
            <a:r>
              <a:rPr lang="ru-RU" sz="2100" smtClean="0">
                <a:cs typeface="Arial" charset="0"/>
              </a:rPr>
              <a:t>ІІ </a:t>
            </a:r>
            <a:r>
              <a:rPr lang="en-US" sz="2100" smtClean="0">
                <a:cs typeface="Arial" charset="0"/>
              </a:rPr>
              <a:t>+</a:t>
            </a:r>
            <a:r>
              <a:rPr lang="ru-RU" sz="2100" smtClean="0">
                <a:cs typeface="Arial" charset="0"/>
              </a:rPr>
              <a:t> ІІ </a:t>
            </a:r>
            <a:r>
              <a:rPr lang="en-US" sz="2100" smtClean="0">
                <a:cs typeface="Arial" charset="0"/>
              </a:rPr>
              <a:t>=</a:t>
            </a:r>
            <a:r>
              <a:rPr lang="ru-RU" sz="2100" smtClean="0">
                <a:cs typeface="Arial" charset="0"/>
              </a:rPr>
              <a:t> ХІ                                                   16.   </a:t>
            </a:r>
            <a:r>
              <a:rPr lang="en-US" sz="2100" smtClean="0">
                <a:cs typeface="Arial" charset="0"/>
              </a:rPr>
              <a:t> V</a:t>
            </a:r>
            <a:r>
              <a:rPr lang="ru-RU" sz="2100" smtClean="0">
                <a:cs typeface="Arial" charset="0"/>
              </a:rPr>
              <a:t>І </a:t>
            </a:r>
            <a:r>
              <a:rPr lang="en-US" sz="2100" smtClean="0">
                <a:cs typeface="Arial" charset="0"/>
              </a:rPr>
              <a:t>=</a:t>
            </a:r>
            <a:r>
              <a:rPr lang="ru-RU" sz="2100" smtClean="0">
                <a:cs typeface="Arial" charset="0"/>
              </a:rPr>
              <a:t> </a:t>
            </a:r>
            <a:r>
              <a:rPr lang="en-US" sz="2100" smtClean="0">
                <a:cs typeface="Arial" charset="0"/>
              </a:rPr>
              <a:t>V</a:t>
            </a:r>
            <a:r>
              <a:rPr lang="ru-RU" sz="2100" smtClean="0">
                <a:cs typeface="Arial" charset="0"/>
              </a:rPr>
              <a:t> </a:t>
            </a:r>
            <a:r>
              <a:rPr lang="en-US" sz="2100" smtClean="0">
                <a:cs typeface="Arial" charset="0"/>
              </a:rPr>
              <a:t>+</a:t>
            </a:r>
            <a:r>
              <a:rPr lang="ru-RU" sz="2100" smtClean="0">
                <a:cs typeface="Arial" charset="0"/>
              </a:rPr>
              <a:t> ІІІ</a:t>
            </a:r>
          </a:p>
          <a:p>
            <a:pPr marL="609600" indent="-609600" eaLnBrk="1" hangingPunct="1">
              <a:lnSpc>
                <a:spcPct val="90000"/>
              </a:lnSpc>
              <a:buFontTx/>
              <a:buNone/>
            </a:pPr>
            <a:r>
              <a:rPr lang="ru-RU" sz="2100" smtClean="0">
                <a:cs typeface="Arial" charset="0"/>
              </a:rPr>
              <a:t>8.       Х </a:t>
            </a:r>
            <a:r>
              <a:rPr lang="en-US" sz="2100" smtClean="0">
                <a:cs typeface="Arial" charset="0"/>
              </a:rPr>
              <a:t>–</a:t>
            </a:r>
            <a:r>
              <a:rPr lang="ru-RU" sz="2100" smtClean="0">
                <a:cs typeface="Arial" charset="0"/>
              </a:rPr>
              <a:t> І</a:t>
            </a:r>
            <a:r>
              <a:rPr lang="en-US" sz="2100" smtClean="0">
                <a:cs typeface="Arial" charset="0"/>
              </a:rPr>
              <a:t>V</a:t>
            </a:r>
            <a:r>
              <a:rPr lang="ru-RU" sz="2100" smtClean="0">
                <a:cs typeface="Arial" charset="0"/>
              </a:rPr>
              <a:t> </a:t>
            </a:r>
            <a:r>
              <a:rPr lang="en-US" sz="2100" smtClean="0">
                <a:cs typeface="Arial" charset="0"/>
              </a:rPr>
              <a:t>=</a:t>
            </a:r>
            <a:r>
              <a:rPr lang="ru-RU" sz="2100" smtClean="0">
                <a:cs typeface="Arial" charset="0"/>
              </a:rPr>
              <a:t> І                                                      17.     </a:t>
            </a:r>
            <a:r>
              <a:rPr lang="en-US" sz="2100" smtClean="0">
                <a:cs typeface="Arial" charset="0"/>
              </a:rPr>
              <a:t>V</a:t>
            </a:r>
            <a:r>
              <a:rPr lang="ru-RU" sz="2100" smtClean="0">
                <a:cs typeface="Arial" charset="0"/>
              </a:rPr>
              <a:t>І </a:t>
            </a:r>
            <a:r>
              <a:rPr lang="en-US" sz="2100" smtClean="0">
                <a:cs typeface="Arial" charset="0"/>
              </a:rPr>
              <a:t>=</a:t>
            </a:r>
            <a:r>
              <a:rPr lang="ru-RU" sz="2100" smtClean="0">
                <a:cs typeface="Arial" charset="0"/>
              </a:rPr>
              <a:t> </a:t>
            </a:r>
            <a:r>
              <a:rPr lang="en-US" sz="2100" smtClean="0">
                <a:cs typeface="Arial" charset="0"/>
              </a:rPr>
              <a:t>V</a:t>
            </a:r>
            <a:r>
              <a:rPr lang="ru-RU" sz="2100" smtClean="0">
                <a:cs typeface="Arial" charset="0"/>
              </a:rPr>
              <a:t>ІІ </a:t>
            </a:r>
            <a:r>
              <a:rPr lang="en-US" sz="2100" smtClean="0">
                <a:cs typeface="Arial" charset="0"/>
              </a:rPr>
              <a:t>+</a:t>
            </a:r>
            <a:r>
              <a:rPr lang="ru-RU" sz="2100" smtClean="0">
                <a:cs typeface="Arial" charset="0"/>
              </a:rPr>
              <a:t> ІІ</a:t>
            </a:r>
          </a:p>
          <a:p>
            <a:pPr marL="609600" indent="-609600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2100" smtClean="0"/>
              <a:t>9.      </a:t>
            </a:r>
            <a:r>
              <a:rPr lang="en-US" sz="2100" smtClean="0"/>
              <a:t>V</a:t>
            </a:r>
            <a:r>
              <a:rPr lang="ru-RU" sz="2100" smtClean="0"/>
              <a:t>ІІ </a:t>
            </a:r>
            <a:r>
              <a:rPr lang="en-US" sz="2100" smtClean="0">
                <a:cs typeface="Arial" charset="0"/>
              </a:rPr>
              <a:t>=</a:t>
            </a:r>
            <a:r>
              <a:rPr lang="ru-RU" sz="2100" smtClean="0">
                <a:cs typeface="Arial" charset="0"/>
              </a:rPr>
              <a:t> </a:t>
            </a:r>
            <a:r>
              <a:rPr lang="en-US" sz="2100" smtClean="0">
                <a:cs typeface="Arial" charset="0"/>
              </a:rPr>
              <a:t>V</a:t>
            </a:r>
            <a:r>
              <a:rPr lang="ru-RU" sz="2100" smtClean="0">
                <a:cs typeface="Arial" charset="0"/>
              </a:rPr>
              <a:t> </a:t>
            </a:r>
            <a:r>
              <a:rPr lang="en-US" sz="2100" smtClean="0">
                <a:cs typeface="Arial" charset="0"/>
              </a:rPr>
              <a:t>–</a:t>
            </a:r>
            <a:r>
              <a:rPr lang="ru-RU" sz="2100" smtClean="0">
                <a:cs typeface="Arial" charset="0"/>
              </a:rPr>
              <a:t> І                                                      18.     </a:t>
            </a:r>
            <a:r>
              <a:rPr lang="en-US" sz="2100" smtClean="0">
                <a:cs typeface="Arial" charset="0"/>
              </a:rPr>
              <a:t>V</a:t>
            </a:r>
            <a:r>
              <a:rPr lang="ru-RU" sz="2100" smtClean="0">
                <a:cs typeface="Arial" charset="0"/>
              </a:rPr>
              <a:t> </a:t>
            </a:r>
            <a:r>
              <a:rPr lang="en-US" sz="2100" smtClean="0">
                <a:cs typeface="Arial" charset="0"/>
              </a:rPr>
              <a:t>=</a:t>
            </a:r>
            <a:r>
              <a:rPr lang="ru-RU" sz="2100" smtClean="0">
                <a:cs typeface="Arial" charset="0"/>
              </a:rPr>
              <a:t> Х</a:t>
            </a:r>
          </a:p>
        </p:txBody>
      </p:sp>
      <p:pic>
        <p:nvPicPr>
          <p:cNvPr id="39940" name="Picture 4" descr="C:\Users\Надежда\Pictures\MP Navigator EX\2015_09_19\IMG_000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03575" y="2636838"/>
            <a:ext cx="2232025" cy="2619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260648"/>
            <a:ext cx="6791325" cy="2305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2420888"/>
            <a:ext cx="6677025" cy="2228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9552" y="4365104"/>
            <a:ext cx="6829425" cy="2200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692696"/>
            <a:ext cx="8229600" cy="5433467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800" dirty="0" smtClean="0"/>
              <a:t>Это было последнее занятие в этом году.</a:t>
            </a:r>
          </a:p>
          <a:p>
            <a:pPr>
              <a:buNone/>
            </a:pPr>
            <a:r>
              <a:rPr lang="ru-RU" sz="2800" dirty="0" smtClean="0"/>
              <a:t>Вы закончили курс математического кружка</a:t>
            </a:r>
          </a:p>
          <a:p>
            <a:pPr>
              <a:buNone/>
            </a:pPr>
            <a:r>
              <a:rPr lang="ru-RU" sz="2800" dirty="0" smtClean="0"/>
              <a:t>«Искорка».</a:t>
            </a:r>
          </a:p>
          <a:p>
            <a:pPr>
              <a:buNone/>
            </a:pPr>
            <a:r>
              <a:rPr lang="ru-RU" sz="2800" dirty="0" smtClean="0"/>
              <a:t>Мне было приятно и комфортно с вами работать.</a:t>
            </a:r>
          </a:p>
          <a:p>
            <a:pPr>
              <a:buNone/>
            </a:pPr>
            <a:r>
              <a:rPr lang="ru-RU" sz="2800" dirty="0" smtClean="0"/>
              <a:t>Спасибо вам за работу, дети!</a:t>
            </a:r>
          </a:p>
          <a:p>
            <a:pPr>
              <a:buNone/>
            </a:pPr>
            <a:r>
              <a:rPr lang="ru-RU" sz="2800" dirty="0" smtClean="0"/>
              <a:t>Вы все молодцы! Итоги года подведём в сентябре.</a:t>
            </a:r>
          </a:p>
          <a:p>
            <a:pPr>
              <a:buNone/>
            </a:pPr>
            <a:r>
              <a:rPr lang="ru-RU" sz="2800" dirty="0" smtClean="0"/>
              <a:t>Приглашаю вас на следующий год</a:t>
            </a:r>
          </a:p>
          <a:p>
            <a:pPr>
              <a:buNone/>
            </a:pPr>
            <a:r>
              <a:rPr lang="ru-RU" sz="2800" dirty="0" smtClean="0"/>
              <a:t> в математический кружок  «Радуга».</a:t>
            </a:r>
          </a:p>
          <a:p>
            <a:pPr algn="ctr">
              <a:buNone/>
            </a:pPr>
            <a:r>
              <a:rPr lang="ru-RU" sz="2800" dirty="0" smtClean="0">
                <a:solidFill>
                  <a:srgbClr val="FF0000"/>
                </a:solidFill>
              </a:rPr>
              <a:t>Хорошего вам летнего отдыха.</a:t>
            </a:r>
          </a:p>
          <a:p>
            <a:pPr algn="ctr">
              <a:buNone/>
            </a:pPr>
            <a:r>
              <a:rPr lang="ru-RU" sz="2800" dirty="0" smtClean="0">
                <a:solidFill>
                  <a:srgbClr val="FF0000"/>
                </a:solidFill>
              </a:rPr>
              <a:t>До свидания!</a:t>
            </a:r>
            <a:endParaRPr lang="ru-RU" sz="2800" dirty="0">
              <a:solidFill>
                <a:srgbClr val="FF0000"/>
              </a:solidFill>
            </a:endParaRPr>
          </a:p>
        </p:txBody>
      </p:sp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92280" y="3861048"/>
            <a:ext cx="1466850" cy="1933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dirty="0" smtClean="0"/>
          </a:p>
        </p:txBody>
      </p:sp>
      <p:pic>
        <p:nvPicPr>
          <p:cNvPr id="5123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51520" y="1628800"/>
            <a:ext cx="7608367" cy="3456855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51920" y="1124744"/>
            <a:ext cx="4980328" cy="20785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188640"/>
            <a:ext cx="4896544" cy="13390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520" y="3140968"/>
            <a:ext cx="4896544" cy="14809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779912" y="4293096"/>
            <a:ext cx="5112568" cy="18690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323528" y="476672"/>
            <a:ext cx="3593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1.</a:t>
            </a: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3635896" y="1556792"/>
            <a:ext cx="3593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2.</a:t>
            </a:r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395536" y="3284984"/>
            <a:ext cx="3593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3.</a:t>
            </a:r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3635896" y="4653136"/>
            <a:ext cx="3593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4.</a:t>
            </a:r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1187624" y="2060848"/>
            <a:ext cx="169129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i="1" dirty="0" smtClean="0">
                <a:solidFill>
                  <a:schemeClr val="accent2"/>
                </a:solidFill>
              </a:rPr>
              <a:t>Весёлые</a:t>
            </a:r>
            <a:endParaRPr lang="ru-RU" sz="3200" b="1" i="1" dirty="0">
              <a:solidFill>
                <a:schemeClr val="accent2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372200" y="3429000"/>
            <a:ext cx="142859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i="1" dirty="0" smtClean="0">
                <a:solidFill>
                  <a:schemeClr val="accent2"/>
                </a:solidFill>
              </a:rPr>
              <a:t>задачи</a:t>
            </a:r>
            <a:endParaRPr lang="ru-RU" sz="3200" b="1" i="1" dirty="0">
              <a:solidFill>
                <a:schemeClr val="accent2"/>
              </a:solidFill>
            </a:endParaRPr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971600" y="4725144"/>
            <a:ext cx="1800200" cy="18077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Крепкий орешек</a:t>
            </a:r>
          </a:p>
        </p:txBody>
      </p:sp>
      <p:pic>
        <p:nvPicPr>
          <p:cNvPr id="9218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95289" y="1700213"/>
            <a:ext cx="7659100" cy="2952923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908720"/>
            <a:ext cx="4476750" cy="2533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2483768" y="404664"/>
            <a:ext cx="388298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/>
              <a:t>Расшифруйте ребусы</a:t>
            </a:r>
            <a:endParaRPr lang="ru-RU" sz="3200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3645024"/>
            <a:ext cx="4360209" cy="259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652120" y="1628800"/>
            <a:ext cx="3209925" cy="321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79512" y="260648"/>
            <a:ext cx="7056784" cy="2928684"/>
          </a:xfrm>
          <a:noFill/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576" y="3187210"/>
            <a:ext cx="6552728" cy="36707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980728"/>
            <a:ext cx="4370662" cy="4896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06490" y="1268760"/>
            <a:ext cx="4005065" cy="4752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64088" y="1340768"/>
            <a:ext cx="2476500" cy="3743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1268760"/>
            <a:ext cx="3419475" cy="432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0">
              <a:buNone/>
            </a:pPr>
            <a:r>
              <a:rPr lang="ru-RU" sz="2000" dirty="0" smtClean="0"/>
              <a:t> 1. В ящике 3 белых шара, 3 чёрных, 3 синих, 3 зелёных и 3    красных. На ощупь шары неотличимы друг от друга. Шары вынимают из ящика в темноте. Какое наименьшее число шаров нужно взять, чтобы среди них обязательно оказалось 2 шара одного цвета?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32769" name="Rectangle 1"/>
          <p:cNvSpPr>
            <a:spLocks noChangeArrowheads="1"/>
          </p:cNvSpPr>
          <p:nvPr/>
        </p:nvSpPr>
        <p:spPr bwMode="auto">
          <a:xfrm>
            <a:off x="683568" y="3965285"/>
            <a:ext cx="7992888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457200" marR="0" lvl="0" indent="-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2.   Окрашенный кубик с ребром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athJax_Main"/>
                <a:ea typeface="Times New Roman" pitchFamily="18" charset="0"/>
                <a:cs typeface="Times New Roman" pitchFamily="18" charset="0"/>
              </a:rPr>
              <a:t>6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см распилили на кубики с ребром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athJax_Main"/>
                <a:ea typeface="Times New Roman" pitchFamily="18" charset="0"/>
                <a:cs typeface="Times New Roman" pitchFamily="18" charset="0"/>
              </a:rPr>
              <a:t>1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см. Сколько будет кубиков с тремя окрашенными гранями?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1115616" y="3140968"/>
            <a:ext cx="432048" cy="43204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1547664" y="3501008"/>
            <a:ext cx="432048" cy="43204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2051720" y="3212976"/>
            <a:ext cx="432048" cy="43204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2627784" y="3212976"/>
            <a:ext cx="432048" cy="432048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3059832" y="3501008"/>
            <a:ext cx="432048" cy="432048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3419872" y="3140968"/>
            <a:ext cx="432048" cy="432048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3995936" y="3212976"/>
            <a:ext cx="432048" cy="43204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/>
          <p:cNvSpPr/>
          <p:nvPr/>
        </p:nvSpPr>
        <p:spPr>
          <a:xfrm>
            <a:off x="4427984" y="3573016"/>
            <a:ext cx="432048" cy="43204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Овал 12"/>
          <p:cNvSpPr/>
          <p:nvPr/>
        </p:nvSpPr>
        <p:spPr>
          <a:xfrm>
            <a:off x="4788024" y="3140968"/>
            <a:ext cx="432048" cy="43204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Овал 13"/>
          <p:cNvSpPr/>
          <p:nvPr/>
        </p:nvSpPr>
        <p:spPr>
          <a:xfrm>
            <a:off x="5292080" y="3501008"/>
            <a:ext cx="432048" cy="432048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Овал 14"/>
          <p:cNvSpPr/>
          <p:nvPr/>
        </p:nvSpPr>
        <p:spPr>
          <a:xfrm>
            <a:off x="5796136" y="3140968"/>
            <a:ext cx="432048" cy="432048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Овал 15"/>
          <p:cNvSpPr/>
          <p:nvPr/>
        </p:nvSpPr>
        <p:spPr>
          <a:xfrm>
            <a:off x="6300192" y="3429000"/>
            <a:ext cx="432048" cy="432048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Овал 16"/>
          <p:cNvSpPr/>
          <p:nvPr/>
        </p:nvSpPr>
        <p:spPr>
          <a:xfrm>
            <a:off x="6804248" y="3068960"/>
            <a:ext cx="432048" cy="432048"/>
          </a:xfrm>
          <a:prstGeom prst="ellipse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Овал 17"/>
          <p:cNvSpPr/>
          <p:nvPr/>
        </p:nvSpPr>
        <p:spPr>
          <a:xfrm>
            <a:off x="7236296" y="3429000"/>
            <a:ext cx="432048" cy="432048"/>
          </a:xfrm>
          <a:prstGeom prst="ellipse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Овал 18"/>
          <p:cNvSpPr/>
          <p:nvPr/>
        </p:nvSpPr>
        <p:spPr>
          <a:xfrm>
            <a:off x="7668344" y="3068960"/>
            <a:ext cx="432048" cy="432048"/>
          </a:xfrm>
          <a:prstGeom prst="ellipse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Куб 19"/>
          <p:cNvSpPr/>
          <p:nvPr/>
        </p:nvSpPr>
        <p:spPr>
          <a:xfrm>
            <a:off x="4355976" y="4797152"/>
            <a:ext cx="1800200" cy="1864224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чальная">
  <a:themeElements>
    <a:clrScheme name="Начальная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Начальная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Начальная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68</TotalTime>
  <Words>368</Words>
  <Application>Microsoft Office PowerPoint</Application>
  <PresentationFormat>Экран (4:3)</PresentationFormat>
  <Paragraphs>40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Начальная</vt:lpstr>
      <vt:lpstr>Занятия в кружке «Искорка»</vt:lpstr>
      <vt:lpstr>Слайд 2</vt:lpstr>
      <vt:lpstr>Слайд 3</vt:lpstr>
      <vt:lpstr>Крепкий орешек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Задачи со спичками</vt:lpstr>
      <vt:lpstr>Слайд 13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Занятия в кружке «Искорка»</dc:title>
  <dc:creator>Надежда</dc:creator>
  <cp:lastModifiedBy>Надежда</cp:lastModifiedBy>
  <cp:revision>7</cp:revision>
  <dcterms:created xsi:type="dcterms:W3CDTF">2020-04-22T10:34:28Z</dcterms:created>
  <dcterms:modified xsi:type="dcterms:W3CDTF">2020-04-22T11:42:38Z</dcterms:modified>
</cp:coreProperties>
</file>