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97" r:id="rId2"/>
    <p:sldId id="264" r:id="rId3"/>
    <p:sldId id="258" r:id="rId4"/>
    <p:sldId id="292" r:id="rId5"/>
    <p:sldId id="283" r:id="rId6"/>
    <p:sldId id="302" r:id="rId7"/>
    <p:sldId id="298" r:id="rId8"/>
    <p:sldId id="299" r:id="rId9"/>
    <p:sldId id="300" r:id="rId10"/>
    <p:sldId id="305" r:id="rId11"/>
    <p:sldId id="271" r:id="rId12"/>
    <p:sldId id="303" r:id="rId13"/>
    <p:sldId id="304" r:id="rId14"/>
    <p:sldId id="289" r:id="rId15"/>
    <p:sldId id="309" r:id="rId16"/>
    <p:sldId id="308" r:id="rId17"/>
    <p:sldId id="307" r:id="rId18"/>
    <p:sldId id="310" r:id="rId19"/>
    <p:sldId id="314" r:id="rId20"/>
    <p:sldId id="313" r:id="rId21"/>
    <p:sldId id="312" r:id="rId22"/>
    <p:sldId id="315" r:id="rId23"/>
    <p:sldId id="272" r:id="rId24"/>
    <p:sldId id="316" r:id="rId25"/>
    <p:sldId id="311" r:id="rId26"/>
    <p:sldId id="318" r:id="rId27"/>
    <p:sldId id="274" r:id="rId28"/>
    <p:sldId id="294" r:id="rId29"/>
    <p:sldId id="295" r:id="rId30"/>
    <p:sldId id="296" r:id="rId31"/>
    <p:sldId id="293" r:id="rId32"/>
    <p:sldId id="320" r:id="rId33"/>
    <p:sldId id="266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219"/>
    <a:srgbClr val="E7FFF3"/>
    <a:srgbClr val="F7FFFB"/>
    <a:srgbClr val="181848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090A52-ECD8-4E7A-80D9-DB2D9F53CEFC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418F2-8FEC-41E9-A673-2D11856AE6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287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u="none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       Практические задания </a:t>
            </a:r>
            <a:endParaRPr lang="ru-RU" sz="1200" b="1" u="none" kern="1200" dirty="0" smtClean="0">
              <a:solidFill>
                <a:schemeClr val="tx1"/>
              </a:solidFill>
              <a:effectLst/>
              <a:latin typeface="Book Antiqua" panose="02040602050305030304" pitchFamily="18" charset="0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       Задание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.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Изучите материалы и оборудование, рекомендованное для игровой деятельности детей разных возрастных групп в источниках: </a:t>
            </a:r>
            <a:endParaRPr lang="ru-RU" sz="1200" b="1" kern="1200" dirty="0" smtClean="0">
              <a:solidFill>
                <a:schemeClr val="tx1"/>
              </a:solidFill>
              <a:effectLst/>
              <a:latin typeface="Book Antiqua" panose="02040602050305030304" pitchFamily="18" charset="0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       Материалы и оборудование для детского сада [Текст]: пособие для воспитателей и заведующих / Т.Н. Доронова, Т.И. Ерофеева, Н.А. Короткова, М.А. Рунова; под ред. Т.Н. Дороновой, Н.А. Коротковой – М.: Линка-Пресс, 2004. – 64с.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       Материалы и оборудование для детского сада [Текст]: аннотированный каталог / Т.Н. Доронова, Т.И. Ерофеева, Н.А. Короткова, М.А. Рунова; под ред. Т.Н. Дороновой, Н.А. Коротковой – М.: Линка-Пресс, ЗАО «Элти-Кудиц», 2004. – 33с. 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       Санитарно-эпидемиологические требования к устройству, содержанию и организации режима работы в дошкольных организациях Санитарно-эпидемиологические правила и нормативы [Текст] / СанПиН 2.4.1.2660 – 10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       Санитарно-эпидемиологические требования к устройству, содержанию и организации режима работы в дошкольных организациях Санитарно-эпидемиологические правила и нормативы [Электронный ресурс] / СанПиН 2.4.1.2660 – 10 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      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Изучите наличие материалов и оборудования в разных возрастных группах, заполните таблицу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«Карта анализа материалов и оборудования для игровой деятельности группы в возрастных группах дошкольной образовательной организации (ДОО)» и сделайте письменное заключение. </a:t>
            </a:r>
            <a:endParaRPr lang="ru-RU" sz="1200" kern="1200" dirty="0" smtClean="0">
              <a:solidFill>
                <a:schemeClr val="tx1"/>
              </a:solidFill>
              <a:effectLst/>
              <a:latin typeface="Book Antiqua" panose="02040602050305030304" pitchFamily="18" charset="0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418F2-8FEC-41E9-A673-2D11856AE6B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433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350" marR="31115" indent="-6350" algn="l">
              <a:lnSpc>
                <a:spcPct val="103000"/>
              </a:lnSpc>
              <a:spcAft>
                <a:spcPts val="55"/>
              </a:spcAft>
            </a:pPr>
            <a:r>
              <a:rPr lang="ru-RU" sz="1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Изучение особенностей организации и руководства игрой – драматизацией. </a:t>
            </a:r>
            <a:endParaRPr lang="ru-RU" sz="120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34925" indent="-6350" algn="just">
              <a:lnSpc>
                <a:spcPct val="103000"/>
              </a:lnSpc>
              <a:spcAft>
                <a:spcPts val="25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2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учить студентов наблюдать и анализировать работу воспитателя по развитию творчества детей при инсценировании литературного произведения;</a:t>
            </a:r>
          </a:p>
          <a:p>
            <a:pPr marL="6350" marR="34925" indent="-6350" algn="just">
              <a:lnSpc>
                <a:spcPct val="103000"/>
              </a:lnSpc>
              <a:spcAft>
                <a:spcPts val="25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формировать у студентов установку на творческую профессиональную позицию в образовательном процессе дошкольного учреждения. </a:t>
            </a:r>
          </a:p>
          <a:p>
            <a:r>
              <a:rPr lang="ru-RU" sz="1200" b="1" kern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90850-55EB-4C72-97FF-94D5DEC3787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311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Изучение развития творчества дошкольника на занятиях по изобразительной деятельности.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Цель: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формировать у студентов умение устанавливать связь между обучением детей изобразительным умениям и развитием творчества; развивать  у них творческий подход к решению методических и дидактических задач.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kern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90850-55EB-4C72-97FF-94D5DEC3787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261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kern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90850-55EB-4C72-97FF-94D5DEC3787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034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kern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90850-55EB-4C72-97FF-94D5DEC3787F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856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1200" b="1" kern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90850-55EB-4C72-97FF-94D5DEC3787F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5410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u="none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       Практические задания</a:t>
            </a:r>
          </a:p>
          <a:p>
            <a:r>
              <a:rPr lang="ru-RU" sz="1200" b="1" i="1" u="none" kern="1200" baseline="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      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Задание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.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Book Antiqua" panose="02040602050305030304" pitchFamily="18" charset="0"/>
                <a:ea typeface="+mn-ea"/>
                <a:cs typeface="+mn-cs"/>
              </a:rPr>
              <a:t>Изучите материалы и оборудование, </a:t>
            </a: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рекомендованные для продуктивной деятельности детей разных возрастных групп в источниках: </a:t>
            </a:r>
            <a:endParaRPr lang="ru-RU" sz="1200" b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350" marR="54610" indent="450850" algn="just">
              <a:lnSpc>
                <a:spcPct val="103000"/>
              </a:lnSpc>
              <a:spcAft>
                <a:spcPts val="8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Материалы и оборудование для детского сада [Текст]: пособие для воспитателей и заведующих / Т.Н. Доронова, Т.И. Ерофеева, Н.А. Короткова, М.А. Рунова; под ред. Т.Н. Дороновой, Н.А. Коротковой – М.: Линка-Пресс, 2004. – 64с.  </a:t>
            </a:r>
          </a:p>
          <a:p>
            <a:pPr marL="6350" marR="54610" indent="450850" algn="just">
              <a:lnSpc>
                <a:spcPct val="103000"/>
              </a:lnSpc>
              <a:spcAft>
                <a:spcPts val="8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Материалы и оборудование для детского сада [Текст]: аннотированный каталог / Т.Н. Доронова, Т.И. Ерофеева, Н.А. Короткова, М.А. Рунова; под ред. Т.Н. Дороновой, Н.А. Коротковой – М.: Линка-Пресс, ЗАО «Элти-Кудиц», 2004. – 33с.  </a:t>
            </a:r>
          </a:p>
          <a:p>
            <a:pPr marL="6350" marR="54610" indent="450850" algn="just">
              <a:lnSpc>
                <a:spcPct val="103000"/>
              </a:lnSpc>
              <a:spcAft>
                <a:spcPts val="8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Санитарно-эпидемиологические требования к устройству, содержанию и организации режима работы в дошкольных организациях Санитарно-эпидемиологические правила и нормативы [Текст] / СанПиН 2.4.1.2660 – 10. </a:t>
            </a:r>
          </a:p>
          <a:p>
            <a:pPr marL="6350" marR="54610" indent="450850" algn="just">
              <a:lnSpc>
                <a:spcPct val="103000"/>
              </a:lnSpc>
              <a:spcAft>
                <a:spcPts val="80"/>
              </a:spcAft>
            </a:pPr>
            <a:r>
              <a:rPr lang="ru-RU" sz="12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Санитарно-эпидемиологические требования к устройству, содержанию и организации режима работы в дошкольных организациях Санитарно-эпидемиологические правила и нормативы [Электронный ресурс] / СанПиН 2.4.1.2660 – 10. </a:t>
            </a:r>
            <a:endParaRPr lang="ru-RU" sz="1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F418F2-8FEC-41E9-A673-2D11856AE6B0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943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72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649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52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269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62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353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758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673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362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482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49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95817-1660-4869-9978-03EF1E43E0FD}" type="datetimeFigureOut">
              <a:rPr lang="ru-RU" smtClean="0"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EC2DC-2C02-42EB-9F40-72134191EE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593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pedsovet.org/" TargetMode="External"/><Relationship Id="rId7" Type="http://schemas.openxmlformats.org/officeDocument/2006/relationships/hyperlink" Target="http://www.firo.ru/" TargetMode="External"/><Relationship Id="rId2" Type="http://schemas.openxmlformats.org/officeDocument/2006/relationships/hyperlink" Target="http://&#1087;&#1088;&#1086;&#1092;-&#1086;&#1073;&#1088;.&#1088;&#1092;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firo.ru/?page_id=985" TargetMode="External"/><Relationship Id="rId5" Type="http://schemas.openxmlformats.org/officeDocument/2006/relationships/hyperlink" Target="http://umk-spo.biz/" TargetMode="External"/><Relationship Id="rId4" Type="http://schemas.openxmlformats.org/officeDocument/2006/relationships/hyperlink" Target="http://273-&#1092;&#1079;.&#1088;&#1092;/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8817" y="2508417"/>
            <a:ext cx="1799219" cy="31666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72145" y="3288503"/>
            <a:ext cx="77327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УП.02.01 Наблюдение различных видов деятельности и общения детей</a:t>
            </a:r>
            <a:endParaRPr lang="ru-RU" sz="2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5744" y="4562791"/>
            <a:ext cx="83958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ПМ. </a:t>
            </a:r>
            <a:r>
              <a:rPr lang="ru-RU" sz="16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02. </a:t>
            </a:r>
            <a:r>
              <a:rPr lang="ru-RU" sz="16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 </a:t>
            </a:r>
            <a:r>
              <a:rPr lang="ru-RU" sz="16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Организация различных видов деятельности и общения детей</a:t>
            </a:r>
            <a:endParaRPr lang="ru-RU" sz="16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231034"/>
            <a:ext cx="12192000" cy="105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28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Методические рекомендации по </a:t>
            </a:r>
            <a:r>
              <a:rPr lang="ru-RU" sz="28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организации учебной практики </a:t>
            </a:r>
            <a:r>
              <a:rPr lang="ru-RU" sz="28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ДОО. </a:t>
            </a:r>
            <a:endParaRPr lang="ru-RU" sz="2800" i="1" dirty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5744" y="4876800"/>
            <a:ext cx="69826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sz="1600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92436" y="5624945"/>
            <a:ext cx="60821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600" b="1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itchFamily="18" charset="0"/>
              </a:rPr>
              <a:t>Преподаватель </a:t>
            </a:r>
            <a:r>
              <a:rPr lang="ru-RU" sz="1600" b="1" i="1" dirty="0" smtClean="0">
                <a:solidFill>
                  <a:srgbClr val="003219"/>
                </a:solidFill>
                <a:latin typeface="Book Antiqua" panose="02040602050305030304" pitchFamily="18" charset="0"/>
                <a:cs typeface="Times New Roman" pitchFamily="18" charset="0"/>
              </a:rPr>
              <a:t>психолого – педагогических дисциплин, высшей </a:t>
            </a:r>
            <a:r>
              <a:rPr lang="ru-RU" sz="1600" b="1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itchFamily="18" charset="0"/>
              </a:rPr>
              <a:t>квалификационной категории: </a:t>
            </a:r>
          </a:p>
          <a:p>
            <a:pPr lvl="0" algn="r"/>
            <a:r>
              <a:rPr lang="ru-RU" sz="1600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96837" y="346364"/>
            <a:ext cx="807719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1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1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</a:p>
          <a:p>
            <a:pPr lvl="0" algn="ctr"/>
            <a:r>
              <a:rPr lang="ru-RU" sz="11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 </a:t>
            </a:r>
            <a:endParaRPr lang="ru-RU" sz="11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1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1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1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100" b="1" i="1" dirty="0">
              <a:solidFill>
                <a:srgbClr val="003219"/>
              </a:solidFill>
              <a:latin typeface="Book Antiqua" panose="02040602050305030304" pitchFamily="18" charset="0"/>
              <a:cs typeface="Arial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0158" y="454044"/>
            <a:ext cx="1347333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0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72197" y="140677"/>
            <a:ext cx="11113477" cy="726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fontAlgn="base">
              <a:buClr>
                <a:srgbClr val="003219"/>
              </a:buClr>
              <a:buFont typeface="Symbol" panose="05050102010706020507" pitchFamily="18" charset="2"/>
              <a:buChar char=""/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Средний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</a:rPr>
              <a:t>возраст (4-5 лет)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 </a:t>
            </a: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учатся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рисовать квадратные, прямоугольные, треугольные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формы;</a:t>
            </a: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о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собое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внимание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придаётся рисованию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деревьев,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елей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;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г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лавное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правило: взрослый не должен рисовать на листе ребёнка, только на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своем (особенно в процессе индивидуальной работы);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и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спользование листа формата А4, в зависимости от содержания НОД используются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разные формы: круг, полоску, квадрат, традиционный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прямоугольник;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о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сновное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внимание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уделяется на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пропорции и соединение частей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образа;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учатся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составлять изображение из 3-4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частей;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д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екоративное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рисование: к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технике примакивания и рисования линий добавляются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точки (концом кисти) 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трилистник;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учатся чередовать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(узоры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);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технические навыки: дети не должны оставлять кисть в воде, не крутили лист бумаги при рисовании, а придерживали левой рукой, учатся заполнять рисунком всё пространство листа). </a:t>
            </a: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учатся смешивать краски: голубой и розовый (начинают всегда со светлого тона, добавляя по чуть-чуть темную краску). </a:t>
            </a:r>
          </a:p>
          <a:p>
            <a:pPr lvl="0" fontAlgn="base"/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     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Старший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</a:rPr>
              <a:t>возраст (5-7 лет) </a:t>
            </a: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вводится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рисование с натуры и по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представлению;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предоставляется полный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спектр цветов (12-16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);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з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накомятся с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понятием набросок (простым карандашом, нажим слабый, не прорисовывая мелкие детали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); </a:t>
            </a: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используется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лист формата А4 + разные по форме основы (ваза, силуэт кукол, посуды, одежды и т.д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.);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знакомятся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с линией горизонта и правилами размещения предметов в соответствии с ней (крупные предметы ближе к нам, мелкие – дальше от нас, на линии горизонта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); между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небом и землёй нет свободного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пространства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;</a:t>
            </a: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в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водится в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рисование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акварель, знакомятся с правилами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ее использования (техника набора краски на кисть), рисование только простым карандашом,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знакомятся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с пастелью, углем. </a:t>
            </a: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учатся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делать фон, размывать акварель по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листу; переходы цвета;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р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асширяются знания 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смешивание красок, допускаются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эксперименты;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используются нетрадиционные формы рисования; </a:t>
            </a: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учатся рисовать поэтапно – «делай, как я», допускается «рука в руку» (обучение, чтобы ребенок почувствовал формообразующие движения); </a:t>
            </a: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если надо воспитатель тонирует бумагу широкой кистью или флейцами (можно использовать цветную бумагу для принтера);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рисовать фигуру человека;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объединять несколько образов в сюжет, создавать композицию; </a:t>
            </a:r>
          </a:p>
          <a:p>
            <a:pPr marL="285750" lvl="0" indent="-285750" fontAlgn="base">
              <a:buClr>
                <a:srgbClr val="003219"/>
              </a:buClr>
              <a:buFont typeface="Book Antiqua" panose="02040602050305030304" pitchFamily="18" charset="0"/>
              <a:buChar char="―"/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lvl="0" fontAlgn="base">
              <a:buClr>
                <a:srgbClr val="003219"/>
              </a:buClr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lvl="0" fontAlgn="base"/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48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44062" y="140677"/>
            <a:ext cx="11043138" cy="557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декоративное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рисование: вводится волнистая линия, завиток, элементы знакомых народных промыслов (бутон, травка);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вводится сочетание различных изобразительных средств (восковые мелки и акварель).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16) Степень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овладения детьми техническими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навыками  </a:t>
            </a:r>
            <a:r>
              <a:rPr lang="ru-RU" sz="16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</a:t>
            </a:r>
            <a:r>
              <a:rPr lang="ru-RU" sz="16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лепке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Младший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возраст </a:t>
            </a:r>
            <a:endParaRPr lang="ru-RU" sz="1400" b="1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знакомы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 материалом для лепки: глина,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тесто;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формообразующим движениям при раскатывании: вперед-назад (колбаска), по кругу (шар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);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обучаются: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отделить часть от целого, размять в руке,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сплющивание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знакомы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 правилом: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лепим поделку в руках, кладём на подкладной лист / доску;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ервое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знакомство с элементами пластилинографии: «заплатки». 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Средний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возраст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знакомы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пластилином, перед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лепкой пластилин слегка прогревают (на батарее или взрослый в руках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);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знакомы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 главным правилом: после работы пластилин можно снять с рук только с помощью мягкой бумаги (салфетки), ткани или тёплой водой с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мылом; при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смывании прохладной водой пластилин застывает на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руках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ри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лепке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получают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только те цвета пластилина, которые нужны для создания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образа;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составлять образ из 2-3  частей, прижимая части друг к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другу;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украшать поделку и обыгрывать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ее;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объединяют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несколько предметов в одну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композицию;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знакомы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 стекой для отделения части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пластилина;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лепить из целого куска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пластилина;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962" y="5320962"/>
            <a:ext cx="1702557" cy="142795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44062" y="4881489"/>
            <a:ext cx="9967934" cy="1826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знакомятся с пластилинографией, учатся размазывать пластилин до тонкого состояния на поверхности формы (рисуем пластилином);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знакомятся с приёмом прищипывание и оттягивание;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знакомятся с декоративной лепкой (по мотивам игрушек народных промыслов).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Старший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возраст 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ребёнок имеет отдельную коробку с пластилином разных цветов. Не смешивать цвета. Если перемешались, то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заменить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коробку;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5003" y="4774709"/>
            <a:ext cx="1075204" cy="83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52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72196" y="168812"/>
            <a:ext cx="11183815" cy="7490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знакомы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 правилом работы стекой: отделять часть от целого, делать насечки, рисовать по пластилину;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пластилинографии учатся соединять несколько цветов пластилина, добавлять украшение;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объединять несколько объектов в одну композицию, обыгрывать её;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знакомятся с приёмом примазывание;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знакомятся со сложной декоративной лепкой (игрушки народных промыслов).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17)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Степень овладения детьми техническими навыками  в </a:t>
            </a:r>
            <a:r>
              <a:rPr lang="ru-RU" sz="16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аппликации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Младший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возраст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формируются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 детей технические навыки: намазывать клеем белую поверхность заготовки, переворачивать заготовку, приклеивать на основу в определенное место, убирать лишний клей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);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сновную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нагрузку по составлению сюжета взрослый берет на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себя;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составлять образ или композицию из 2-х геометрических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форм;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а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ппликация составляется детьми только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из готовых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форм;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чатся клеить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клестером или обойным клеем. 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Средний возраст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оспитатель даёт ножницы с закруглёнными краями; формируется умение резать: сначала хаотично (чтобы ребенок понял как ножницы открываются и закрываются, можно с «помощником» купить ножницы);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затем учится резать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прямой, полоски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разной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толщины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преобразовывать формы: прямоугольник в квадрат, квадрат в круг, квадрат в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треугольник;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первом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этапе выполнение аппликации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из готовых форм, постепенно из готовых 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преобразованных;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клеят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клестером или обойным клеем. 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Старший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возраст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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ормирование умения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преобразовывать фигуры самостоятельно, без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подсказки;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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формирование творчества: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умение дорисовывать, украшать элементами, создавать детали по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представлению;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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складывать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пополам и вырезываанию половины формы, создавая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целую;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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складывать гармошкой и вырезать сразу несколько деталей;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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усложнение: выполнение открытки, многоуровневой аппликации;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412" y="5247248"/>
            <a:ext cx="1849059" cy="1491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04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58129" y="182881"/>
            <a:ext cx="11155679" cy="3313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усложнение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: аппликация из ткани;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пользоваться клеем-карандаш.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18)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Эмоциональное состояние, настроение детей в процессе и после окончания занятия. </a:t>
            </a: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20)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Самообслуживание: самостоятельность детей в подготовке к занятию и уборке своего места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после выполнения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работы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  <a:endParaRPr lang="ru-RU" sz="1400" b="1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21) Длительность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занятия в целом и по частям. Причины задержки занятия (если это имело место).</a:t>
            </a: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22) Результативность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занятия в соответствии с целью и задачами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:</a:t>
            </a: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определите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познавательное значение данного занятия,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достаточна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ли была нагрузка на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занятии;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в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чем заключалось сочетание нового и знакомого детям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материала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занятии;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в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чем заключалось воспитательное значение данного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занятия?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23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) Дайте общую характеристику и оценку просмотренному занятию (какие изменения целесообразно внести в методику проведения занятия). Что конкретно из увиденного вы решили перенять, ваши предложения к исправлению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недостатков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, усовершенствование методики проведения, рекомендации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24) Какие отличительные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особенности методики проведения занятий в разных возрастных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группах вы отметили для себя?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4295" y="4965895"/>
            <a:ext cx="1870687" cy="17438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8129" y="3770142"/>
            <a:ext cx="10480431" cy="1867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34925" indent="-6350">
              <a:lnSpc>
                <a:spcPct val="103000"/>
              </a:lnSpc>
              <a:spcAft>
                <a:spcPts val="25"/>
              </a:spcAft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После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занятия выберите две понравившиеся вам детские работы и побеседуйте с их авторами: </a:t>
            </a:r>
          </a:p>
          <a:p>
            <a:pPr marL="6350" marR="34925" indent="-6350">
              <a:lnSpc>
                <a:spcPct val="103000"/>
              </a:lnSpc>
              <a:spcAft>
                <a:spcPts val="25"/>
              </a:spcAft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-Что изображено на твоем рисунке? </a:t>
            </a:r>
          </a:p>
          <a:p>
            <a:pPr marL="6350" marR="34925" indent="-6350">
              <a:lnSpc>
                <a:spcPct val="103000"/>
              </a:lnSpc>
              <a:spcAft>
                <a:spcPts val="25"/>
              </a:spcAft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-У тебя получилось нарисовать (вылепить, наклеить) все, что ты задумал? </a:t>
            </a:r>
          </a:p>
          <a:p>
            <a:pPr marL="6350" marR="34925" indent="-6350">
              <a:lnSpc>
                <a:spcPct val="103000"/>
              </a:lnSpc>
              <a:spcAft>
                <a:spcPts val="25"/>
              </a:spcAft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-Тебе нравится твоя работа? </a:t>
            </a:r>
          </a:p>
          <a:p>
            <a:pPr marL="6350" marR="34925" indent="-6350">
              <a:lnSpc>
                <a:spcPct val="103000"/>
              </a:lnSpc>
              <a:spcAft>
                <a:spcPts val="25"/>
              </a:spcAft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-Что еще хотел бы доделать? И что для этого тебе нужно?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6350" marR="34925" indent="-6350">
              <a:lnSpc>
                <a:spcPct val="103000"/>
              </a:lnSpc>
              <a:spcAft>
                <a:spcPts val="25"/>
              </a:spcAft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6350" marR="34925" indent="-6350">
              <a:lnSpc>
                <a:spcPct val="103000"/>
              </a:lnSpc>
              <a:spcAft>
                <a:spcPts val="25"/>
              </a:spcAf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Возьмите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 воспитателя предыдущие работы этих детей. Побеседовав с воспитателем и проанализировав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6350" marR="34925" indent="-6350">
              <a:lnSpc>
                <a:spcPct val="103000"/>
              </a:lnSpc>
              <a:spcAft>
                <a:spcPts val="25"/>
              </a:spcAf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работы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детей. Сделайте заключение о «продвижении» дошкольников в овладении изобразительной деятельностью. </a:t>
            </a:r>
          </a:p>
        </p:txBody>
      </p:sp>
    </p:spTree>
    <p:extLst>
      <p:ext uri="{BB962C8B-B14F-4D97-AF65-F5344CB8AC3E}">
        <p14:creationId xmlns:p14="http://schemas.microsoft.com/office/powerpoint/2010/main" val="78029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6" y="140677"/>
            <a:ext cx="11943471" cy="6597748"/>
          </a:xfrm>
          <a:prstGeom prst="rect">
            <a:avLst/>
          </a:prstGeom>
          <a:solidFill>
            <a:srgbClr val="003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7625" y="407962"/>
            <a:ext cx="114792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Примерный анализ организации и проведения НОД по рисованию с использованием нетрадиционных техник. Тема: «Зимний пейзаж</a:t>
            </a:r>
            <a:r>
              <a:rPr lang="ru-RU" sz="2000" b="1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»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(подготовительная к школе группа)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79827" y="1322363"/>
            <a:ext cx="1154957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Занятие проходило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 детьми подготовительной группы, присутствовало (7 чел.) детей. Дети легко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шли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 контакт со взрослым. Умеют слышать и слушать воспитателя.</a:t>
            </a:r>
          </a:p>
          <a:p>
            <a:pPr algn="just"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Разрабатывая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данный конспект занятия,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воспитатель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прежде всего учитывала возрастные и психические индивидуальные особенности детей подготовительной группы.</a:t>
            </a:r>
          </a:p>
          <a:p>
            <a:pPr algn="just"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Учитывая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всё это,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она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наметила цель, задачи, содержание занятия, определила форму проведения, методы, приёмы и средства, необходимые для положительных результатов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b="1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Цель </a:t>
            </a:r>
            <a:r>
              <a:rPr lang="ru-RU" sz="1600" b="1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занятия: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 вызывать эстетические чувства к природе и её изображениям нетрадиционной техникой рисования.</a:t>
            </a:r>
          </a:p>
          <a:p>
            <a:pPr algn="just"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В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ходе занятия предполагалось решить следующие </a:t>
            </a:r>
            <a:r>
              <a:rPr lang="ru-RU" sz="1600" b="1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задачи:</a:t>
            </a: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Clr>
                <a:srgbClr val="F7FFFB"/>
              </a:buClr>
            </a:pPr>
            <a:r>
              <a:rPr lang="ru-RU" sz="1600" b="1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- обучающие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(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точнить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представления детей о пейзаже как жанре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живописи; формировать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умение правильно задавать вопрос, требующий четкого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ответа);</a:t>
            </a: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  <a:buClr>
                <a:schemeClr val="bg1"/>
              </a:buClr>
            </a:pPr>
            <a:r>
              <a:rPr lang="ru-RU" sz="1600" b="1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- развивающие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(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азвивать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творческие способности в процессе собственной изобразительной деятельности путем использования нетрадиционных материалов и способов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рисования; способствовать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развитию умения анализировать и высказывать свое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мнение; развивать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познавательные процессы; Мыслительные операции: анализ сравнение,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обобщение);</a:t>
            </a: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- </a:t>
            </a:r>
            <a:r>
              <a:rPr lang="ru-RU" sz="1600" b="1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воспитательные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(воспитывать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интерес к познанию природы, отображению представлений в изобразительной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деятельности).</a:t>
            </a:r>
          </a:p>
          <a:p>
            <a:pPr algn="just">
              <a:spcAft>
                <a:spcPts val="0"/>
              </a:spcAft>
            </a:pPr>
            <a:endParaRPr lang="ru-RU" sz="1600" i="1" dirty="0" smtClean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В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соответствии с требованиями ФГОС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воспитатель использовала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 виды деятельности: игровую, познавательную, продуктивную, двигательную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.</a:t>
            </a:r>
          </a:p>
          <a:p>
            <a:pPr algn="just"/>
            <a:endParaRPr lang="ru-RU" sz="1600" i="1" dirty="0" smtClean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06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6" y="140677"/>
            <a:ext cx="11943471" cy="6597748"/>
          </a:xfrm>
          <a:prstGeom prst="rect">
            <a:avLst/>
          </a:prstGeom>
          <a:solidFill>
            <a:srgbClr val="003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1354" y="450166"/>
            <a:ext cx="1161991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chemeClr val="bg1"/>
              </a:buClr>
            </a:pP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        Методы и приемы:</a:t>
            </a:r>
          </a:p>
          <a:p>
            <a:pPr algn="just">
              <a:buClr>
                <a:schemeClr val="bg1"/>
              </a:buClr>
            </a:pP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       - методы формирования сознания (индивидуальная и фронтальная беседа);</a:t>
            </a:r>
          </a:p>
          <a:p>
            <a:pPr algn="just">
              <a:buClr>
                <a:schemeClr val="bg1"/>
              </a:buClr>
            </a:pP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       - методы организации деятельности и формирования опыта поведения (игра, речевые ситуации);</a:t>
            </a:r>
          </a:p>
          <a:p>
            <a:pPr algn="just">
              <a:buClr>
                <a:schemeClr val="bg1"/>
              </a:buClr>
            </a:pP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       - методы стимулирования поведения (поощрение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);</a:t>
            </a:r>
          </a:p>
          <a:p>
            <a:pPr algn="just">
              <a:buClr>
                <a:schemeClr val="bg1"/>
              </a:buClr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- методы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контроля, самоконтроля и самооценки (опрос, анализ результатов собственной деятельности);</a:t>
            </a:r>
          </a:p>
          <a:p>
            <a:pPr algn="just">
              <a:buClr>
                <a:schemeClr val="bg1"/>
              </a:buClr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- методы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организации и осуществления познавательной деятельности (рассказ, моделирование картины);</a:t>
            </a:r>
          </a:p>
          <a:p>
            <a:pPr algn="just">
              <a:buClr>
                <a:schemeClr val="bg1"/>
              </a:buClr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- методы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здоровье сбережения, сохранения и укрепления здоровья (игры «Оживи картину», пальчиковая «Снежок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»).</a:t>
            </a:r>
          </a:p>
          <a:p>
            <a:pPr algn="just">
              <a:buClr>
                <a:schemeClr val="bg1"/>
              </a:buClr>
            </a:pPr>
            <a:endParaRPr lang="ru-RU" sz="1600" i="1" dirty="0" smtClean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algn="just">
              <a:buClr>
                <a:schemeClr val="bg1"/>
              </a:buClr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Для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успешного решения обозначенных задач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воспитателем проведена </a:t>
            </a:r>
            <a:r>
              <a:rPr lang="ru-RU" sz="1600" b="1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предварительная работа с детьми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: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беседа о зиме; рассматривание и беседы по пейзажным картинам; рисование «Осенний пейзаж»; использование моделирования в непосредственно-образовательной деятельности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.</a:t>
            </a:r>
          </a:p>
          <a:p>
            <a:pPr algn="just">
              <a:buClr>
                <a:schemeClr val="bg1"/>
              </a:buClr>
            </a:pP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algn="just">
              <a:buClr>
                <a:schemeClr val="bg1"/>
              </a:buClr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Подготовлены </a:t>
            </a:r>
            <a:r>
              <a:rPr lang="ru-RU" sz="1600" b="1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демонстрационный и раздаточный материалы</a:t>
            </a:r>
            <a:r>
              <a:rPr lang="ru-RU" sz="1600" b="1" i="1" dirty="0">
                <a:solidFill>
                  <a:schemeClr val="bg1"/>
                </a:solidFill>
                <a:latin typeface="Book Antiqua" panose="02040602050305030304" pitchFamily="18" charset="0"/>
              </a:rPr>
              <a:t>: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модели, тонированные листы картона (на каждого ребенка), стеки, шпажки, готовое тесто для рисования; тряпочки, картинки-липучки с изображением объектов и явлений природы, пластмассовые стаканчики, аудиозапись П.И. Чайковский «Времена года. Февраль» выставка картин, презентация картин известных художников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.</a:t>
            </a:r>
          </a:p>
          <a:p>
            <a:pPr algn="just">
              <a:buClr>
                <a:schemeClr val="bg1"/>
              </a:buClr>
            </a:pP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algn="just">
              <a:buClr>
                <a:schemeClr val="bg1"/>
              </a:buClr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Предопределён </a:t>
            </a:r>
            <a:r>
              <a:rPr lang="ru-RU" sz="1600" b="1" i="1" dirty="0">
                <a:solidFill>
                  <a:schemeClr val="bg1"/>
                </a:solidFill>
                <a:latin typeface="Book Antiqua" panose="02040602050305030304" pitchFamily="18" charset="0"/>
              </a:rPr>
              <a:t>к</a:t>
            </a:r>
            <a:r>
              <a:rPr lang="ru-RU" sz="1600" b="1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онечный </a:t>
            </a:r>
            <a:r>
              <a:rPr lang="ru-RU" sz="1600" b="1" i="1" dirty="0">
                <a:solidFill>
                  <a:schemeClr val="bg1"/>
                </a:solidFill>
                <a:latin typeface="Book Antiqua" panose="02040602050305030304" pitchFamily="18" charset="0"/>
              </a:rPr>
              <a:t>результат на ребёнка: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умеет изображать зимний пейзаж нетрадиционной техникой рисования, планирует свою деятельность и реализует предварительный замысел, свободно ориентируется на ограниченной поверхности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.</a:t>
            </a:r>
          </a:p>
          <a:p>
            <a:pPr algn="just">
              <a:buClr>
                <a:schemeClr val="bg1"/>
              </a:buClr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</a:t>
            </a:r>
          </a:p>
          <a:p>
            <a:pPr algn="just">
              <a:buClr>
                <a:schemeClr val="bg1"/>
              </a:buClr>
            </a:pP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Занятие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состояло из трех частей.</a:t>
            </a:r>
          </a:p>
          <a:p>
            <a:pPr algn="just">
              <a:buClr>
                <a:schemeClr val="bg1"/>
              </a:buClr>
            </a:pP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       1. Вводная часть.</a:t>
            </a:r>
          </a:p>
          <a:p>
            <a:pPr algn="just">
              <a:buClr>
                <a:schemeClr val="bg1"/>
              </a:buClr>
            </a:pP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Способствовали созданию психологической комфортности. Настроили детей на активную работу, позитивный контакт друг с другом, дали психоэмоциональную разрядку, создали заинтересованность предстоящей деятельностью.</a:t>
            </a:r>
          </a:p>
          <a:p>
            <a:pPr algn="just">
              <a:buClr>
                <a:schemeClr val="bg1"/>
              </a:buClr>
            </a:pPr>
            <a:endParaRPr lang="ru-RU" i="1" dirty="0" smtClean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pPr algn="just">
              <a:buClr>
                <a:schemeClr val="bg1"/>
              </a:buClr>
            </a:pPr>
            <a:r>
              <a:rPr lang="ru-RU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</a:t>
            </a:r>
            <a:endParaRPr lang="ru-RU" i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80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6" y="140677"/>
            <a:ext cx="11943471" cy="6597748"/>
          </a:xfrm>
          <a:prstGeom prst="rect">
            <a:avLst/>
          </a:prstGeom>
          <a:solidFill>
            <a:srgbClr val="003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79828" y="534572"/>
            <a:ext cx="11479237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2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. Основная часть.</a:t>
            </a: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Направлена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на создание положительного эмоционального настроя и на развертывание самой образовательной ситуации. В данной части образовательной деятельности использовалось сочетание игровой мотивации, наглядных, словесных и практических методов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.</a:t>
            </a:r>
          </a:p>
          <a:p>
            <a:pPr lvl="0" algn="just">
              <a:buClr>
                <a:prstClr val="white"/>
              </a:buClr>
            </a:pPr>
            <a:endParaRPr lang="ru-RU" sz="1600" i="1" dirty="0" smtClean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 lvl="0" algn="just">
              <a:buClr>
                <a:prstClr val="white"/>
              </a:buClr>
            </a:pP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1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. Для описания явлений природы зимой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воспитатель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использовала дидактическое упражнение «Зима – хорошо, плохо…», в результате чего обогащается словарь детей прилагательными, характеризующими явлений природы.</a:t>
            </a: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2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. Задачу по развитию зрительного восприятия, памяти и логического мышления, и познавательной деятельности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воспитатель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решала в процессе просмотра пейзажных картин и работе с модельными картинками относящихся к пейзажу.</a:t>
            </a: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3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. Эмоциональная выразительность и умение передавать настроение картины, было отражено в театральном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этюде –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импровизации «Ожившая картина». Закреплялось умение детей соотносить слова с движениями и выразительностью выполнения движений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.</a:t>
            </a:r>
          </a:p>
          <a:p>
            <a:pPr lvl="0" algn="just">
              <a:buClr>
                <a:prstClr val="white"/>
              </a:buClr>
            </a:pPr>
            <a:endParaRPr lang="ru-RU" sz="1600" i="1" dirty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Определение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цели темы (рисование пейзажа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).</a:t>
            </a:r>
            <a:endParaRPr lang="ru-RU" sz="1600" i="1" dirty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Была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проведена физкультминутка «Снежок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» с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целью развития мелкой моторики пальцев рук.</a:t>
            </a: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Самостоятельная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продуктивная деятельность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.</a:t>
            </a:r>
          </a:p>
          <a:p>
            <a:pPr lvl="0" algn="just">
              <a:buClr>
                <a:prstClr val="white"/>
              </a:buClr>
            </a:pPr>
            <a:endParaRPr lang="ru-RU" sz="1600" i="1" dirty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3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. Заключительная часть.</a:t>
            </a: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Оценка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деятельности детей и самооценка. Подведение итогов НОД.</a:t>
            </a: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Все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этапы занятия были взаимосвязаны и взаимообусловлены, подчинены заданной теме и целям занятия.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Смена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вида деятельности на каждом этапе занятия позволила предотвратить утомляемость.</a:t>
            </a: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Помня,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что игра – ведущий вид деятельности детей дошкольного возраста,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воспитатель предложила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детям игры «Зима – хорошо, плохо…», «Ожившая картина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».</a:t>
            </a:r>
          </a:p>
          <a:p>
            <a:pPr lvl="0" algn="just">
              <a:buClr>
                <a:prstClr val="white"/>
              </a:buClr>
            </a:pPr>
            <a:endParaRPr lang="ru-RU" sz="1600" i="1" dirty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 lvl="0" algn="just">
              <a:buClr>
                <a:prstClr val="white"/>
              </a:buClr>
            </a:pPr>
            <a:endParaRPr lang="ru-RU" sz="1600" i="1" dirty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 lvl="0" algn="just">
              <a:buClr>
                <a:prstClr val="white"/>
              </a:buClr>
            </a:pPr>
            <a:endParaRPr lang="ru-RU" sz="1600" i="1" dirty="0">
              <a:solidFill>
                <a:prstClr val="white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605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6" y="140677"/>
            <a:ext cx="11943471" cy="6597748"/>
          </a:xfrm>
          <a:prstGeom prst="rect">
            <a:avLst/>
          </a:prstGeom>
          <a:solidFill>
            <a:srgbClr val="003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22031" y="379828"/>
            <a:ext cx="11310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buClr>
                <a:prstClr val="white"/>
              </a:buClr>
            </a:pP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В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ходе занятия для обеспечения работоспособности детского коллектива воспитатель использовала следующие формы организации детской деятельности:</a:t>
            </a:r>
          </a:p>
          <a:p>
            <a:pPr lvl="0" algn="just">
              <a:buClr>
                <a:prstClr val="white"/>
              </a:buClr>
            </a:pP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       - коллективную работу с модельными картинками.</a:t>
            </a:r>
          </a:p>
          <a:p>
            <a:pPr lvl="0" algn="just">
              <a:buClr>
                <a:prstClr val="white"/>
              </a:buClr>
            </a:pP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       - индивидуальную работу (каждый ребёнок рисовал самостоятельно, по мере необходимости детям индивидуально была оказана помощь: напоминание, психологическая поддержка, повторный показ на индивидуальном листе воспитателя).</a:t>
            </a:r>
          </a:p>
          <a:p>
            <a:pPr lvl="0" algn="just">
              <a:buClr>
                <a:prstClr val="white"/>
              </a:buClr>
            </a:pPr>
            <a:endParaRPr lang="ru-RU" sz="1600" i="1" dirty="0" smtClean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 lvl="0" algn="just">
              <a:buClr>
                <a:prstClr val="white"/>
              </a:buClr>
            </a:pP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На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протяжении всего занятия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воспитатель обращала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внимание на речь детей: добивалась полных ответов, ставила поисковые вопросы, чем мы можем рисовать, создавала условия для диалога с детьми.</a:t>
            </a: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В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процессе занятия дети были активны – участвовали в игре, отвечали на вопросы.</a:t>
            </a: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Сохранялся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интерес детей на протяжении всего занятия. Дети были внимательны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.</a:t>
            </a:r>
          </a:p>
          <a:p>
            <a:pPr lvl="0" algn="just">
              <a:buClr>
                <a:prstClr val="white"/>
              </a:buClr>
            </a:pPr>
            <a:endParaRPr lang="ru-RU" sz="1600" i="1" dirty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Подводя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итог занятия,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воспитатель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привлекла к этому детей, попросила высказаться на тему, что мы знаем о живописи и каким еще способом можно рисовать картины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.</a:t>
            </a:r>
          </a:p>
          <a:p>
            <a:pPr lvl="0" algn="just">
              <a:buClr>
                <a:prstClr val="white"/>
              </a:buClr>
            </a:pPr>
            <a:endParaRPr lang="ru-RU" sz="1600" i="1" dirty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 lvl="0" algn="just">
              <a:buClr>
                <a:prstClr val="white"/>
              </a:buClr>
            </a:pP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 Длительность занятия соответствует возрастным требованиям и требованиям СанПин.</a:t>
            </a:r>
            <a:endParaRPr lang="ru-RU" sz="1600" i="1" dirty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 lvl="0" algn="just">
              <a:buClr>
                <a:prstClr val="white"/>
              </a:buClr>
            </a:pPr>
            <a:endParaRPr lang="ru-RU" sz="1600" i="1" dirty="0" smtClean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 lvl="0" algn="just">
              <a:buClr>
                <a:prstClr val="white"/>
              </a:buClr>
            </a:pP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      </a:t>
            </a:r>
            <a:r>
              <a:rPr lang="ru-RU" sz="1600" b="1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ВЫВОДЫ</a:t>
            </a:r>
            <a:r>
              <a:rPr lang="ru-RU" sz="1600" b="1" i="1" dirty="0">
                <a:solidFill>
                  <a:prstClr val="white"/>
                </a:solidFill>
                <a:latin typeface="Book Antiqua" panose="02040602050305030304" pitchFamily="18" charset="0"/>
              </a:rPr>
              <a:t>: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заявленная тема полностью соответствовала содержанию занятия. С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читаю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, что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воспитателю удалось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</a:rPr>
              <a:t>полностью реализовать поставленные задачи.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67706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6" y="140677"/>
            <a:ext cx="11943471" cy="6597748"/>
          </a:xfrm>
          <a:prstGeom prst="rect">
            <a:avLst/>
          </a:prstGeom>
          <a:solidFill>
            <a:srgbClr val="003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33046" y="295422"/>
            <a:ext cx="10958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i="1" dirty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Примерный анализ организации и проведения </a:t>
            </a:r>
            <a:r>
              <a:rPr lang="ru-RU" sz="2000" b="1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НОД. </a:t>
            </a:r>
          </a:p>
          <a:p>
            <a:pPr lvl="0" algn="ctr"/>
            <a:r>
              <a:rPr lang="ru-RU" sz="2000" b="1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Лепка на </a:t>
            </a:r>
            <a:r>
              <a:rPr lang="ru-RU" sz="2000" b="1" i="1" dirty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тему: «Птичка клюёт зёрнышки из блюдечка»  </a:t>
            </a:r>
            <a:r>
              <a:rPr lang="ru-RU" sz="1600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(средняя группа)</a:t>
            </a:r>
            <a:endParaRPr lang="ru-RU" sz="1600" i="1" dirty="0">
              <a:solidFill>
                <a:prstClr val="white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7286" y="1101781"/>
            <a:ext cx="11690252" cy="5922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</a:t>
            </a: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«Птичка клюёт зёрнышки из блюдечка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 Занятие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лепке для детей средней группы.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Тип </a:t>
            </a: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в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ДОО: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закрепление ранее полученных знаний.</a:t>
            </a:r>
          </a:p>
          <a:p>
            <a:pPr>
              <a:spcAft>
                <a:spcPts val="0"/>
              </a:spcAft>
            </a:pP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Цель</a:t>
            </a: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 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условий для закрепления умения детей лепить знакомые предметы, пользуясь усвоенными ранее приемами.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Для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достижения данной цели на занятии решались следующие </a:t>
            </a: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- обучающая (закреплять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умения детей раскатывать, оттягивать, прищипывать, соединять части, прижимая и сглаживая места 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скрепления);</a:t>
            </a: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развивающая (создавать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 для развития мелкой моторики рук, речи, памяти, 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сообразительности);</a:t>
            </a: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воспитывающая (воспитывать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самостоятельность и аккуратность в работе; продолжать воспитывать активность, инициативность, бережное отношение к демонстрационному 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материалу).</a:t>
            </a: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Значимым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для эффективного проведения занятия по данной теме, является </a:t>
            </a: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 с детьми предварительной работы: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наполнение кормушек зерном и наблюдение за птицами во время прогулок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Место </a:t>
            </a: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проведения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группа.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Занятие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проводилось с группой детей в количестве 24 человека. Дети занимаются лепкой второй год. По результатам диагностики на начало учебного года дети овладели навыками лепки. Поэтому, работа была направлена на закрепление умений, навыков по лепке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 </a:t>
            </a: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 выдержана.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Водная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 (организация детей) – 1 минута.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Основная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 (практическая деятельность) – 16 минут.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Заключительная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 (подведение итогов) – 3 минуты.</a:t>
            </a: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4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6" y="140677"/>
            <a:ext cx="11943471" cy="6597748"/>
          </a:xfrm>
          <a:prstGeom prst="rect">
            <a:avLst/>
          </a:prstGeom>
          <a:solidFill>
            <a:srgbClr val="003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67286" y="506437"/>
            <a:ext cx="11676185" cy="6254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Данная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 вполне оправдана, так как каждая часть занятия направлена на решение определенных педагогических задач и предполагает выбор адекватных методов и приемов. </a:t>
            </a:r>
          </a:p>
          <a:p>
            <a:pPr>
              <a:spcAft>
                <a:spcPts val="0"/>
              </a:spcAft>
            </a:pPr>
            <a:endParaRPr lang="ru-RU" sz="1600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Использовались </a:t>
            </a: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следующие методы и приёмы: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словесные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(беседа, художественное слово, вопросы к детям, повторение и уточнение приемов лепки, напоминание, поощрение);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наглядные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(показ демонстрационных материалов; слайды; рассматривание детских работ);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игровые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(игровая ситуация);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практические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(упражнение);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методы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контроля (наблюдение, анализ детских работ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Этапы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взаимосвязаны и плавно переходят один в другой.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Водная </a:t>
            </a: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 занятия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предполагает непосредственную организацию детей: необходимо переключить их внимание на предстоящую деятельность, вызвать интерес к ней.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Использование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презентации позволило создать соответствующий эмоциональный настрой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1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Основная </a:t>
            </a: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 занятия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это самостоятельная умственная и практическая деятельность детей. На данном этапе занятия приемы обучения индивидуализируются в соответствии с уровнем развития, темпом восприятия, особенностями мышления каждого ребенка. Основная часть направлена 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закрепление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навыков лепки, изготовление поделок.</a:t>
            </a: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самостоятельно выбирали вид птицы для лепки. Выработан алгоритм деятельности при изготовлении поделки. С интересом, увлеченно лепили птицу по операционной карте. Дети владеют навыками работы с пластилином: размягчают, скатывают шары, овалы, оттягивают, прищипывают, сглаживают. Важный момент, на который было обращено внимание, – это напоминание о правилах безопасности при работе со стекой.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При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оформлении поделки обращалось внимание на умение аккуратно создавать форму.</a:t>
            </a: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14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3"/>
          <p:cNvSpPr/>
          <p:nvPr/>
        </p:nvSpPr>
        <p:spPr>
          <a:xfrm rot="10800000">
            <a:off x="3699163" y="429489"/>
            <a:ext cx="8118761" cy="720437"/>
          </a:xfrm>
          <a:prstGeom prst="homePlate">
            <a:avLst/>
          </a:prstGeom>
          <a:solidFill>
            <a:srgbClr val="003219"/>
          </a:solidFill>
          <a:ln w="5715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87635" y="526472"/>
            <a:ext cx="6580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Инструкция для студента:</a:t>
            </a:r>
            <a:endParaRPr lang="ru-RU" sz="2400" b="1" i="1" dirty="0">
              <a:solidFill>
                <a:schemeClr val="bg1"/>
              </a:solidFill>
              <a:latin typeface="Book Antiqua" panose="020406020503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36072" y="1246911"/>
            <a:ext cx="1079269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321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</a:t>
            </a:r>
            <a:r>
              <a:rPr lang="ru-RU" sz="2000" i="1" dirty="0" smtClean="0">
                <a:solidFill>
                  <a:srgbClr val="00321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используя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Batang" panose="02030600000101010101" pitchFamily="18" charset="-127"/>
                <a:cs typeface="Segoe UI" panose="020B0502040204020203" pitchFamily="34" charset="0"/>
              </a:rPr>
              <a:t>методические рекомендации (слайд - лекцию)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Batang" panose="02030600000101010101" pitchFamily="18" charset="-127"/>
                <a:cs typeface="Segoe UI" panose="020B0502040204020203" pitchFamily="34" charset="0"/>
              </a:rPr>
              <a:t>по учебной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Batang" panose="02030600000101010101" pitchFamily="18" charset="-127"/>
                <a:cs typeface="Segoe UI" panose="020B0502040204020203" pitchFamily="34" charset="0"/>
              </a:rPr>
              <a:t>практики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Batang" panose="02030600000101010101" pitchFamily="18" charset="-127"/>
                <a:cs typeface="Segoe UI" panose="020B0502040204020203" pitchFamily="34" charset="0"/>
              </a:rPr>
              <a:t>в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Batang" panose="02030600000101010101" pitchFamily="18" charset="-127"/>
                <a:cs typeface="Segoe UI" panose="020B0502040204020203" pitchFamily="34" charset="0"/>
              </a:rPr>
              <a:t>дошкольной образовательной организации (ДОО),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оформите картотеку вопросов для анализа воспитательно – образовательной работы направленную на организацию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</a:rPr>
              <a:t>различных видов деятельности и общения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детей в ДОО;</a:t>
            </a:r>
          </a:p>
          <a:p>
            <a:endParaRPr lang="ru-RU" sz="2000" b="1" i="1" dirty="0" smtClean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r>
              <a:rPr lang="ru-RU" sz="2000" i="1" dirty="0" smtClean="0">
                <a:solidFill>
                  <a:srgbClr val="00321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распечатайте все слайды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</a:rPr>
              <a:t>кроме второго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на листе формата А5;</a:t>
            </a:r>
          </a:p>
          <a:p>
            <a:endParaRPr lang="ru-RU" sz="2000" b="1" i="1" dirty="0" smtClean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r>
              <a:rPr lang="ru-RU" sz="2000" i="1" dirty="0" smtClean="0">
                <a:solidFill>
                  <a:srgbClr val="00321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соедините все листы в единый информационный блок- «Картотеку вопросов» с помощью файлов и скоросшивателя;</a:t>
            </a:r>
          </a:p>
          <a:p>
            <a:endParaRPr lang="ru-RU" sz="2000" b="1" i="1" dirty="0" smtClean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r>
              <a:rPr lang="ru-RU" sz="2000" i="1" dirty="0" smtClean="0">
                <a:solidFill>
                  <a:srgbClr val="00321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</a:rPr>
              <a:t>в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пишите на титульном листе свои ФИО, группу;</a:t>
            </a:r>
          </a:p>
          <a:p>
            <a:endParaRPr lang="ru-RU" sz="2000" b="1" i="1" dirty="0" smtClean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lvl="0"/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      </a:t>
            </a:r>
            <a:r>
              <a:rPr lang="ru-RU" sz="2000" i="1" dirty="0" smtClean="0">
                <a:solidFill>
                  <a:srgbClr val="00321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используйте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</a:rPr>
              <a:t>методические рекомендации в процессе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наблюдения и анализа воспитательно – образовательной работы в ДОО, направленную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</a:rPr>
              <a:t>на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организацию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</a:rPr>
              <a:t>различных видов деятельности и общения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детей дошкольного возраста.</a:t>
            </a:r>
            <a:endParaRPr lang="ru-RU" sz="2000" b="1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endParaRPr lang="ru-RU" sz="2400" b="1" i="1" dirty="0" smtClean="0">
              <a:solidFill>
                <a:srgbClr val="181848"/>
              </a:solidFill>
              <a:latin typeface="Book Antiqua" panose="02040602050305030304" pitchFamily="18" charset="0"/>
            </a:endParaRPr>
          </a:p>
          <a:p>
            <a:r>
              <a:rPr lang="ru-RU" sz="2800" b="1" i="1" dirty="0" smtClean="0">
                <a:solidFill>
                  <a:srgbClr val="181848"/>
                </a:solidFill>
                <a:latin typeface="Book Antiqua" panose="02040602050305030304" pitchFamily="18" charset="0"/>
              </a:rPr>
              <a:t> </a:t>
            </a:r>
          </a:p>
          <a:p>
            <a:endParaRPr lang="ru-RU" sz="2800" b="1" i="1" dirty="0">
              <a:solidFill>
                <a:srgbClr val="181848"/>
              </a:solidFill>
              <a:latin typeface="Book Antiqua" panose="0204060205030503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18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6" y="140677"/>
            <a:ext cx="11943471" cy="6597748"/>
          </a:xfrm>
          <a:prstGeom prst="rect">
            <a:avLst/>
          </a:prstGeom>
          <a:solidFill>
            <a:srgbClr val="003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1692" y="365760"/>
            <a:ext cx="1154957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заключительной части занятия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подводится итог и дается оценка результатам деятельности детей. Итог направлен на оценивание детьми своих возможностей. Для активизации анализа детских работ были использованы вопросы о внешнем виде поделки, о способах оформления. Что получилось? Что не получилось? Какие были трудности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Для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обеспечения активности детей, хорошей работоспособности, поддержания интереса на протяжении всего занятия использовалось: мультимедийная презентация. По итогам проведенного занятия, можно сделать следующие выводы:</a:t>
            </a: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дети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справились с заданием и получили удовлетворение от результата своей деятельности;</a:t>
            </a: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дети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знают приемы и способы работы с пластилином; дети умеют:</a:t>
            </a: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самостоятельно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выбирать вид работы; работать с операционной картой;</a:t>
            </a: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- приводить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порядок рабочее место; оценивать свои работы и работы своих сверстников.</a:t>
            </a:r>
            <a:endParaRPr lang="ru-RU" sz="1600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Наблюдая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положительные результаты уровня развития детей с помощью лепки,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нужно отметить,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данную работу необходимо продолжать.</a:t>
            </a:r>
            <a:endParaRPr lang="ru-RU" sz="1600" i="1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60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6" y="140677"/>
            <a:ext cx="11943471" cy="6597748"/>
          </a:xfrm>
          <a:prstGeom prst="rect">
            <a:avLst/>
          </a:prstGeom>
          <a:solidFill>
            <a:srgbClr val="003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1692" y="393895"/>
            <a:ext cx="114370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i="1" dirty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Примерный анализ организации и проведения </a:t>
            </a:r>
            <a:r>
              <a:rPr lang="ru-RU" sz="2000" b="1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НОД.</a:t>
            </a:r>
          </a:p>
          <a:p>
            <a:pPr lvl="0" algn="ctr"/>
            <a:r>
              <a:rPr lang="ru-RU" sz="2000" b="1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Аппликация по теме: </a:t>
            </a:r>
            <a:r>
              <a:rPr lang="ru-RU" sz="2000" b="1" i="1" dirty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«Ромашки для мамы» </a:t>
            </a:r>
            <a:r>
              <a:rPr lang="ru-RU" sz="1600" i="1" dirty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(в средней группе)</a:t>
            </a:r>
          </a:p>
          <a:p>
            <a:pPr lvl="0" algn="ctr"/>
            <a:endParaRPr lang="ru-RU" sz="2000" b="1" i="1" dirty="0">
              <a:solidFill>
                <a:prstClr val="white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1692" y="1409558"/>
            <a:ext cx="1143703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man Old Style" panose="02050604050505020204" pitchFamily="18" charset="0"/>
                <a:ea typeface="Times New Roman" panose="02020603050405020304" pitchFamily="18" charset="0"/>
              </a:rPr>
              <a:t>      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Конспект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составлен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соответствии с задачами основной общеобразовательной программы, соответствующими данному возрасту детей.</a:t>
            </a:r>
          </a:p>
          <a:p>
            <a:pPr>
              <a:spcAft>
                <a:spcPts val="0"/>
              </a:spcAft>
            </a:pPr>
            <a:r>
              <a:rPr lang="ru-RU" sz="1600" b="1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Форма </a:t>
            </a:r>
            <a:r>
              <a:rPr lang="ru-RU" sz="1600" b="1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организации: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фронтальная, индивидуальная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На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занятии решались следующие </a:t>
            </a:r>
            <a:r>
              <a:rPr lang="ru-RU" sz="1600" b="1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цели и задачи: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продолжать учить детей вырезать округлую форму, закругляя углы у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квадрата; упражнять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резании бумаги по прямой и составлять из вырезанных частей изображение предмета ромашки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 </a:t>
            </a: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В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 части НОД решалась развивающая задача: развивать воображение воспитывать потребность создавать что-то своими руками; во второй части НОД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– образовательная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: закреплять навык наклеивания, знание геометрических фигур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; закреплять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умение работать с клеем чисто и аккуратно и здоровьесберегающие задачи: обеспечивать двигательную активность. детей, использовать здоровьесберегающие технологии (физминутки).</a:t>
            </a:r>
          </a:p>
          <a:p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В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заключительной части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НОД решались воспитательные задачи: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воспитывать у детей интерес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 процессу создания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аппликации, высказывать положительные эмоции (интерес, радость,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восхищение).</a:t>
            </a:r>
          </a:p>
          <a:p>
            <a:endParaRPr lang="ru-RU" sz="1600" i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Для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реализации каждой задачи были подобраны приемы, помогающие решить в интересной и занимательной форме программные задачи. На каждый момент занятия были подобраны наглядные пособия, которые стимулировали и активизировали детей к мыслительной деятельности. Пособия достаточного размера, эстетически оформлены. Их размещение и использование было рациональным, продуманным в учебном пространстве. </a:t>
            </a:r>
            <a:endParaRPr lang="ru-RU" sz="1600" i="1" dirty="0" smtClean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В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ходе занятия предлагались детям разнообразные виды деятельности: познавательная, коммуникативная, </a:t>
            </a: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продуктивная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двигательная.</a:t>
            </a: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endParaRPr lang="ru-RU" sz="1600" i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008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6" y="140677"/>
            <a:ext cx="11943471" cy="6597748"/>
          </a:xfrm>
          <a:prstGeom prst="rect">
            <a:avLst/>
          </a:prstGeom>
          <a:solidFill>
            <a:srgbClr val="003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7624" y="422031"/>
            <a:ext cx="11465169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Структура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занятия: состоит из трёх частей, все они взаимосвязаны одной темой. </a:t>
            </a:r>
            <a:endParaRPr lang="ru-RU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Первая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 занятия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состояла из сюрпризного момента-ребята оказались на поляне ромашек, рассказа вопросов к детям о ромашках, художественного слова)стих о ромашке, рассуждений. Были использованы различные методы и приёмы. – наглядные – для привлечения внимания детей, словесные – вопросы к детям, беседа для активизации, пояснения, повторение, обобщения -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самостоятельного мышления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(художественное слово). </a:t>
            </a:r>
            <a:endParaRPr lang="ru-RU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Вторя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 – основная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было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использовано: проблемные вопросы по изготовлению ромашки, показ, объяснение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самой продуктивной деятельности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При совершенствовании умения создавать в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аппликации сюжетную композицию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ориентироваться на листе особых трудностей дети не испытали, так как это задание было для них не впервые. Но вместе с тем, один ребенок (Ринат) с данным заданием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 справиться не смог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понадобилась помощь воспитателя. В дальнейшем с данным ребенком запланирована индивидуальная работа</a:t>
            </a: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Длительность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 соответствует гигиеническим нормам для детей среднего возраста – 20 минут. Воздушный, тепловой, санитарный режим были соблюдены.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Занятие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динамичное, оно включает приемы, которые предусматривают быструю смену деятельности. Отгадывание загадок сидя на ковре, физминутка. Я считаю, что поставленные программные задачи в ходе занятия были решены </a:t>
            </a:r>
          </a:p>
          <a:p>
            <a:pPr>
              <a:spcAft>
                <a:spcPts val="0"/>
              </a:spcAft>
            </a:pPr>
            <a:endParaRPr lang="ru-RU" sz="1600" i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В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заключительной части НОД решили подарить ромашке мамам, уделили внимание картинке каждого ребенка.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При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анализе НОД с детьми </a:t>
            </a:r>
            <a:r>
              <a:rPr lang="ru-RU" sz="16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обсудила, </a:t>
            </a:r>
            <a:r>
              <a:rPr lang="ru-RU" sz="16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им понравилось, с чем они справились, какое у них эмоциональное состояние после выполнения всех заданий и что они расскажут родителям при встрече.</a:t>
            </a:r>
          </a:p>
          <a:p>
            <a:pPr>
              <a:spcAft>
                <a:spcPts val="0"/>
              </a:spcAft>
            </a:pPr>
            <a:endParaRPr lang="ru-RU" i="1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48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ятиугольник 2"/>
          <p:cNvSpPr/>
          <p:nvPr/>
        </p:nvSpPr>
        <p:spPr>
          <a:xfrm>
            <a:off x="969820" y="374074"/>
            <a:ext cx="9213272" cy="637308"/>
          </a:xfrm>
          <a:prstGeom prst="homePlate">
            <a:avLst/>
          </a:prstGeom>
          <a:solidFill>
            <a:schemeClr val="bg1"/>
          </a:solidFill>
          <a:ln>
            <a:solidFill>
              <a:srgbClr val="181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 smtClean="0">
                <a:solidFill>
                  <a:srgbClr val="181848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для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анализа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содержания центра изобразительного искусства в</a:t>
            </a:r>
            <a:r>
              <a:rPr lang="ru-RU" sz="20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вв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групповой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комнате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ДОО </a:t>
            </a:r>
            <a:endParaRPr lang="ru-RU" sz="2000" b="1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5236" y="1219200"/>
            <a:ext cx="10806546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организации самостоятельной художественно-творческой деятельности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для рисования, лепки, поделок и аппликации.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асположение стола или мольберта в хорошо освещённом, доступном для детей месте.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аличие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дидактического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материала.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аличие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необходимых материалов и инструментов,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оборудования; альбомов – раскрасок.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аличие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образцов (народные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промыслы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наборы игрушек, муляжей для рисования с натуры в соответствии с программой по изобразительной деятельности; 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таблицы, наглядность по различным видам изо и их эстетическая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ценность: репродукции с картин известных художников, фотоиллюстрации с изображением живой и неживой природы, рукотворного мира (архитектурные изображения); диафильмы, презентации, наборы открыток, предметные картинки).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аличие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детской литературы с иллюстрациями классиков книжной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графики, дидактических игр, медиатеки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продуктов художественной деятельности детей в оформлении группы, в игровых действиях, развлечения и т.д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Наличие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методической литературы по художественно – эстетическому воспитанию детей в изобразительной деятельности у воспитателей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группы.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Место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сменных выставок из детских работ, изделий художественных промыслов, совместных работ детей и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родителей.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10.  Оформление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хранение детских работ; педагогическая целесообразность и эстетичность оформления пособий,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размещения игрушек.</a:t>
            </a:r>
          </a:p>
          <a:p>
            <a:pPr marL="342900" lvl="0" indent="-342900">
              <a:buAutoNum type="arabicPeriod" startAt="11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Соответствие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представленных материалов возрасту, СанПину, инновационной программе дошкольного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образования</a:t>
            </a:r>
          </a:p>
          <a:p>
            <a:pPr lvl="0"/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«От рождения до школы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12.    Оформление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группы в целом.</a:t>
            </a:r>
          </a:p>
          <a:p>
            <a:pPr>
              <a:spcAft>
                <a:spcPts val="0"/>
              </a:spcAft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1961" y="4336473"/>
            <a:ext cx="914401" cy="229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802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6" y="140677"/>
            <a:ext cx="11943471" cy="6597748"/>
          </a:xfrm>
          <a:prstGeom prst="rect">
            <a:avLst/>
          </a:prstGeom>
          <a:solidFill>
            <a:srgbClr val="003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79827" y="548640"/>
            <a:ext cx="11479238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Примерный анализ содержания центра изобразительного искусства </a:t>
            </a:r>
            <a:r>
              <a:rPr lang="ru-RU" sz="2000" b="1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средней группе</a:t>
            </a:r>
          </a:p>
          <a:p>
            <a:pPr algn="ctr"/>
            <a:endParaRPr lang="ru-RU" sz="2000" b="1" i="1" dirty="0">
              <a:solidFill>
                <a:prstClr val="white"/>
              </a:solidFill>
              <a:latin typeface="Book Antiqua" panose="0204060205030503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Целью центра </a:t>
            </a:r>
            <a:r>
              <a:rPr lang="ru-RU" b="1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изобразительного искусства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является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формирование творческого потенциала детей, развитие интереса к изодеятельности, формирование эстетического восприятия, воображения, художественно-творческих способностей, самостоятельности, активности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В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средней группе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центр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изобразительного искусства оборудован в соответствии с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требованиями инновационной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программа дошкольного образования «От рождения до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школы»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 методики. </a:t>
            </a:r>
            <a:endParaRPr lang="ru-RU" sz="1600" i="1" dirty="0" smtClean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В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соответствии с возрастными особенностями детей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центр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содержит следующие дидактические единицы: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-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изобразительные материалы и оборудование: гуашь, цветные карандаши, акварель, цветные мелки, фломастеры, кисти (мягкие круглые, плоские клеевые), сангина, угольный и простой (графитный) карандаш, баночки для воды, салфетки, бумага белая и тонированная; цветная бумага разного вида (гофрированная, бархатная и др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.);</a:t>
            </a: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-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ножницы, баночки –непроливайки, баночки для клея,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клеёнки;</a:t>
            </a:r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-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произведения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искусства: книжная графика, народно-прикладное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искусство (дымковские, филимоновские игрушки, городецкая роспись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), репродукции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произведений </a:t>
            </a: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живописи, скульптура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малой формы;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-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шаблоны, трафареты, силуэты, штампы;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-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книги раскрасок;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-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пластилин, глина, тесто, стеки, дощечки для лепки.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-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сыпучий и природный материал</a:t>
            </a: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590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676" y="140677"/>
            <a:ext cx="11943471" cy="6597748"/>
          </a:xfrm>
          <a:prstGeom prst="rect">
            <a:avLst/>
          </a:prstGeom>
          <a:solidFill>
            <a:srgbClr val="0032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64233" y="422031"/>
            <a:ext cx="1136669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-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ящик для творчества с бросовым материалом.</a:t>
            </a:r>
          </a:p>
          <a:p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       -схемы для изготовления поделок.</a:t>
            </a:r>
          </a:p>
          <a:p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       -вырезки из журналов.</a:t>
            </a:r>
          </a:p>
          <a:p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       -полочка красоты, стенд и полочка для детских работ.</a:t>
            </a:r>
          </a:p>
          <a:p>
            <a:endParaRPr lang="ru-RU" sz="1600" i="1" dirty="0" smtClean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В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группе отведено место для изодеятельности так, чтобы было хорошее освещение и соответствовало требованиям СанПиНа. </a:t>
            </a:r>
            <a:endParaRPr lang="ru-RU" sz="1600" i="1" dirty="0" smtClean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endParaRPr lang="ru-RU" sz="1600" i="1" dirty="0">
              <a:solidFill>
                <a:schemeClr val="bg1"/>
              </a:solidFill>
              <a:latin typeface="Book Antiqua" panose="02040602050305030304" pitchFamily="18" charset="0"/>
            </a:endParaRPr>
          </a:p>
          <a:p>
            <a:r>
              <a:rPr lang="ru-RU" sz="1600" i="1" dirty="0" smtClean="0">
                <a:solidFill>
                  <a:schemeClr val="bg1"/>
                </a:solidFill>
                <a:latin typeface="Book Antiqua" panose="02040602050305030304" pitchFamily="18" charset="0"/>
              </a:rPr>
              <a:t>       На </a:t>
            </a:r>
            <a:r>
              <a:rPr lang="ru-RU" sz="1600" i="1" dirty="0">
                <a:solidFill>
                  <a:schemeClr val="bg1"/>
                </a:solidFill>
                <a:latin typeface="Book Antiqua" panose="02040602050305030304" pitchFamily="18" charset="0"/>
              </a:rPr>
              <a:t>нижней полочке находятся стаканчики для воды, с карандашами и фломастерами, с кисточками, краски и гуашь, листы бумаги для рисования. На второй полке ножницы, клей, салфетки для лепки, салфетки из линолеума и пластилин, а также стеки. На верхней полке лежит природный материал и образцы для лепки. Справа от полки на стене висит файл для образца рисования. На столе стоит корзина с различными шаблонами и трафаретами. Слева на столе расположена коробка с разными типами и видами бумаги. В контейнере находятся дидактические игры, альбомы образцов для рисования и лепки, раскраски.</a:t>
            </a:r>
          </a:p>
        </p:txBody>
      </p:sp>
    </p:spTree>
    <p:extLst>
      <p:ext uri="{BB962C8B-B14F-4D97-AF65-F5344CB8AC3E}">
        <p14:creationId xmlns:p14="http://schemas.microsoft.com/office/powerpoint/2010/main" val="351601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315" y="773723"/>
            <a:ext cx="11103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Карта анализа материалов и оборудования для продуктивной деятельности </a:t>
            </a:r>
            <a:r>
              <a:rPr lang="ru-RU" sz="2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 дошкольной образовательной организации (ДОО)</a:t>
            </a:r>
            <a:endParaRPr lang="ru-RU" dirty="0">
              <a:solidFill>
                <a:srgbClr val="003219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749207"/>
              </p:ext>
            </p:extLst>
          </p:nvPr>
        </p:nvGraphicFramePr>
        <p:xfrm>
          <a:off x="827315" y="1843619"/>
          <a:ext cx="11103429" cy="2958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248">
                  <a:extLst>
                    <a:ext uri="{9D8B030D-6E8A-4147-A177-3AD203B41FA5}">
                      <a16:colId xmlns:a16="http://schemas.microsoft.com/office/drawing/2014/main" val="1917530991"/>
                    </a:ext>
                  </a:extLst>
                </a:gridCol>
                <a:gridCol w="1883489">
                  <a:extLst>
                    <a:ext uri="{9D8B030D-6E8A-4147-A177-3AD203B41FA5}">
                      <a16:colId xmlns:a16="http://schemas.microsoft.com/office/drawing/2014/main" val="2732099844"/>
                    </a:ext>
                  </a:extLst>
                </a:gridCol>
                <a:gridCol w="2197768">
                  <a:extLst>
                    <a:ext uri="{9D8B030D-6E8A-4147-A177-3AD203B41FA5}">
                      <a16:colId xmlns:a16="http://schemas.microsoft.com/office/drawing/2014/main" val="3583919345"/>
                    </a:ext>
                  </a:extLst>
                </a:gridCol>
                <a:gridCol w="1964312">
                  <a:extLst>
                    <a:ext uri="{9D8B030D-6E8A-4147-A177-3AD203B41FA5}">
                      <a16:colId xmlns:a16="http://schemas.microsoft.com/office/drawing/2014/main" val="2048220179"/>
                    </a:ext>
                  </a:extLst>
                </a:gridCol>
                <a:gridCol w="2238720">
                  <a:extLst>
                    <a:ext uri="{9D8B030D-6E8A-4147-A177-3AD203B41FA5}">
                      <a16:colId xmlns:a16="http://schemas.microsoft.com/office/drawing/2014/main" val="3796892496"/>
                    </a:ext>
                  </a:extLst>
                </a:gridCol>
                <a:gridCol w="2080892">
                  <a:extLst>
                    <a:ext uri="{9D8B030D-6E8A-4147-A177-3AD203B41FA5}">
                      <a16:colId xmlns:a16="http://schemas.microsoft.com/office/drawing/2014/main" val="3808344277"/>
                    </a:ext>
                  </a:extLst>
                </a:gridCol>
              </a:tblGrid>
              <a:tr h="9405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Book Antiqua" panose="02040602050305030304" pitchFamily="18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Book Antiqua" panose="02040602050305030304" pitchFamily="18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№ п/п</a:t>
                      </a:r>
                    </a:p>
                  </a:txBody>
                  <a:tcPr>
                    <a:solidFill>
                      <a:srgbClr val="00321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Book Antiqua" panose="02040602050305030304" pitchFamily="18" charset="0"/>
                        </a:rPr>
                        <a:t>Требуемое </a:t>
                      </a:r>
                      <a:r>
                        <a:rPr lang="ru-RU" sz="1400" i="1" baseline="0" dirty="0" smtClean="0">
                          <a:latin typeface="Book Antiqua" panose="02040602050305030304" pitchFamily="18" charset="0"/>
                        </a:rPr>
                        <a:t> </a:t>
                      </a:r>
                      <a:r>
                        <a:rPr lang="ru-RU" sz="1400" i="1" dirty="0" smtClean="0">
                          <a:latin typeface="Book Antiqua" panose="02040602050305030304" pitchFamily="18" charset="0"/>
                        </a:rPr>
                        <a:t>(необходимое) по СанПин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321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Book Antiqua" panose="02040602050305030304" pitchFamily="18" charset="0"/>
                        </a:rPr>
                        <a:t>Есть в наличии </a:t>
                      </a:r>
                    </a:p>
                    <a:p>
                      <a:pPr algn="ctr"/>
                      <a:r>
                        <a:rPr lang="ru-RU" sz="1400" i="1" dirty="0" smtClean="0">
                          <a:latin typeface="Book Antiqua" panose="02040602050305030304" pitchFamily="18" charset="0"/>
                        </a:rPr>
                        <a:t>(указывается тип материала и название) </a:t>
                      </a:r>
                    </a:p>
                    <a:p>
                      <a:pPr algn="ctr"/>
                      <a:endParaRPr lang="ru-RU" i="1" dirty="0" smtClean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0032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Функциональное назначение (где и как используется)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321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bg1"/>
                          </a:solidFill>
                          <a:latin typeface="Book Antiqua" panose="02040602050305030304" pitchFamily="18" charset="0"/>
                        </a:rPr>
                        <a:t>Соответствие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chemeClr val="bg1"/>
                          </a:solidFill>
                          <a:latin typeface="Book Antiqua" panose="02040602050305030304" pitchFamily="18" charset="0"/>
                        </a:rPr>
                        <a:t>Программе обучения и воспитания группы </a:t>
                      </a:r>
                    </a:p>
                  </a:txBody>
                  <a:tcPr>
                    <a:solidFill>
                      <a:srgbClr val="0032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Эстетическое оформление и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гигиеническое состояние </a:t>
                      </a:r>
                    </a:p>
                  </a:txBody>
                  <a:tcPr>
                    <a:solidFill>
                      <a:srgbClr val="00321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069674"/>
                  </a:ext>
                </a:extLst>
              </a:tr>
              <a:tr h="3259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Book Antiqua" panose="02040602050305030304" pitchFamily="18" charset="0"/>
                        </a:rPr>
                        <a:t>1.</a:t>
                      </a:r>
                      <a:endParaRPr lang="ru-RU" sz="1600" b="1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ook Antiqua" panose="020406020503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8614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400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596607"/>
                  </a:ext>
                </a:extLst>
              </a:tr>
              <a:tr h="321994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Book Antiqua" panose="02040602050305030304" pitchFamily="18" charset="0"/>
                        </a:rPr>
                        <a:t>2.</a:t>
                      </a:r>
                      <a:endParaRPr lang="ru-RU" sz="1600" b="1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4891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DF2F9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400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477636"/>
                  </a:ext>
                </a:extLst>
              </a:tr>
              <a:tr h="329408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Book Antiqua" panose="02040602050305030304" pitchFamily="18" charset="0"/>
                        </a:rPr>
                        <a:t>3.</a:t>
                      </a:r>
                      <a:endParaRPr lang="ru-RU" sz="1600" b="1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1131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400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657120"/>
                  </a:ext>
                </a:extLst>
              </a:tr>
              <a:tr h="336821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Book Antiqua" panose="02040602050305030304" pitchFamily="18" charset="0"/>
                        </a:rPr>
                        <a:t>4.</a:t>
                      </a:r>
                      <a:endParaRPr lang="ru-RU" sz="1600" b="1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491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DF2F9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400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491108"/>
                  </a:ext>
                </a:extLst>
              </a:tr>
              <a:tr h="344235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Book Antiqua" panose="02040602050305030304" pitchFamily="18" charset="0"/>
                        </a:rPr>
                        <a:t>5.</a:t>
                      </a:r>
                      <a:endParaRPr lang="ru-RU" sz="1600" b="1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68573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149389" y="124691"/>
            <a:ext cx="3781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b="1" i="1" dirty="0" smtClean="0">
                <a:latin typeface="Book Antiqua" panose="02040602050305030304" pitchFamily="18" charset="0"/>
              </a:rPr>
              <a:t>Таблица №</a:t>
            </a:r>
            <a:r>
              <a:rPr lang="ru-RU" sz="1000" b="1" i="1" dirty="0">
                <a:latin typeface="Book Antiqua" panose="02040602050305030304" pitchFamily="18" charset="0"/>
              </a:rPr>
              <a:t>2</a:t>
            </a:r>
            <a:r>
              <a:rPr lang="ru-RU" sz="1000" b="1" i="1" dirty="0" smtClean="0">
                <a:latin typeface="Book Antiqua" panose="02040602050305030304" pitchFamily="18" charset="0"/>
              </a:rPr>
              <a:t>. </a:t>
            </a:r>
            <a:r>
              <a:rPr lang="ru-RU" sz="1000" i="1" dirty="0" smtClean="0">
                <a:latin typeface="Book Antiqua" panose="02040602050305030304" pitchFamily="18" charset="0"/>
              </a:rPr>
              <a:t>Карта анализа материалов </a:t>
            </a:r>
            <a:r>
              <a:rPr lang="ru-RU" sz="1000" i="1" dirty="0">
                <a:latin typeface="Book Antiqua" panose="02040602050305030304" pitchFamily="18" charset="0"/>
              </a:rPr>
              <a:t>и оборудования для игровой деятельности  в возрастных группах детского </a:t>
            </a:r>
            <a:r>
              <a:rPr lang="ru-RU" sz="1000" i="1" dirty="0" smtClean="0">
                <a:latin typeface="Book Antiqua" panose="02040602050305030304" pitchFamily="18" charset="0"/>
              </a:rPr>
              <a:t>сада.</a:t>
            </a:r>
            <a:endParaRPr lang="ru-RU" sz="1000" i="1" dirty="0">
              <a:latin typeface="Book Antiqua" panose="0204060205030503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27314" y="4920166"/>
            <a:ext cx="111034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      Составьте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письменное заключение о соответствии имеющихся материалов и оборудования требованиям программы обучения и воспитания детей данной возрастной группы, его достаточности для реализации образовательной работы, соответствии гигиенического состояния материалов и оборудования СанПин.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     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Структура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</a:rPr>
              <a:t>составления справки: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что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изучалось;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с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какой целью;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что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требуется и что из этого имеется;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преимущественное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функциональное назначение представленного материала и оборудования;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достаточность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и необходимость представленного оборудования и материалов для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эффективной организации игровой деятельности; эстетическое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оформление и гигиеническое состояние;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вывод. </a:t>
            </a:r>
          </a:p>
          <a:p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37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98805" y="1252026"/>
            <a:ext cx="1101500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Какие условия созданы в группе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для использования художественных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произведений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 целью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развития самостоятельной познавательной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деятельности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детей дошкольного возраста?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Наличие литературного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центра (оборудован в хорошо освещенном месте: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книжный стеллаж (низкий, открытый),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стол 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стулья (2); мягкая детская мебель (диванчик, кресло); аудиоцентр с наушниками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для детей). Доступность центра художественной литературы для детей. Каково освещение уголка книги?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Удобно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расположен литературный центр?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чем это проявилось? 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Наличие различных материалов: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детская художественная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литература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(иллюстрированные книги с крупным простым текстом); 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детская познавательная литература (с большим количеством иллюстративного материала); 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несколько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книг одного наименования и автора разных издательств;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иллюстрации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 темам занятий по ознакомлению с окружающим миром и с художественной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литературой; 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портреты писателей, художников иллюстраторов; 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медиатека: диски с аудио записями (сказки, рассказы, стихи), диски с музыкой;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картотека дидактических игр на закрепление сюжетов литературных произведений и своеобразия творчества художников – иллюстраторов;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альбомы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загадок, подборки загадок, потешек, песенок, скороговорок и т.д. Соответствие их содержания возрасту детей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4.     Какую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работу проводит в уголке книги воспитатель с детьми?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5.     Для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чего организован уголок книги? Каково его воспитательное значение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?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6.     Соответствие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представленных материалов возрасту, СанПину, инновационной программе дошкольного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образования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«От рождения до школы». Оцените оформление уголка книги. В чем разница в его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оформлении</a:t>
            </a: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разных возрастных группах? Сравните содержание уголков книги в разных возрастных группах?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7.     Наглядная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информация для родителей по воспитанию у детей интереса к художественной литературе.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tabLst>
                <a:tab pos="457200" algn="l"/>
              </a:tabLst>
            </a:pPr>
            <a:endParaRPr lang="ru-RU" sz="1400" i="1" dirty="0">
              <a:solidFill>
                <a:srgbClr val="003219"/>
              </a:solidFill>
              <a:effectLst/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ятиугольник 3"/>
          <p:cNvSpPr/>
          <p:nvPr/>
        </p:nvSpPr>
        <p:spPr>
          <a:xfrm>
            <a:off x="998806" y="416276"/>
            <a:ext cx="9213272" cy="637308"/>
          </a:xfrm>
          <a:prstGeom prst="homePlate">
            <a:avLst/>
          </a:prstGeom>
          <a:solidFill>
            <a:schemeClr val="bg1"/>
          </a:solidFill>
          <a:ln>
            <a:solidFill>
              <a:srgbClr val="181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 smtClean="0">
                <a:solidFill>
                  <a:srgbClr val="181848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для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анализа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содержания литературного центра в</a:t>
            </a:r>
            <a:r>
              <a:rPr lang="ru-RU" sz="20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вв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групповой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комнате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ДОО </a:t>
            </a:r>
            <a:endParaRPr lang="ru-RU" sz="2000" b="1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5894" y="4951828"/>
            <a:ext cx="2077914" cy="1662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28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ятиугольник 9"/>
          <p:cNvSpPr/>
          <p:nvPr/>
        </p:nvSpPr>
        <p:spPr>
          <a:xfrm rot="10800000">
            <a:off x="3823854" y="242297"/>
            <a:ext cx="8118761" cy="720437"/>
          </a:xfrm>
          <a:prstGeom prst="homePlate">
            <a:avLst/>
          </a:prstGeom>
          <a:solidFill>
            <a:srgbClr val="003219"/>
          </a:solidFill>
          <a:ln w="76200">
            <a:solidFill>
              <a:srgbClr val="E7FFF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239491" y="242296"/>
            <a:ext cx="75922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Инструкция для студента:</a:t>
            </a:r>
          </a:p>
          <a:p>
            <a:pPr lvl="0" algn="r"/>
            <a:r>
              <a:rPr lang="ru-RU" sz="2000" b="1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как написать отчёт по итогам учебной </a:t>
            </a:r>
            <a:r>
              <a:rPr lang="ru-RU" sz="2000" b="1" i="1" dirty="0" smtClean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практики </a:t>
            </a:r>
            <a:r>
              <a:rPr lang="ru-RU" sz="2000" b="1" i="1" dirty="0">
                <a:solidFill>
                  <a:schemeClr val="bg1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ДОО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204" y="3705739"/>
            <a:ext cx="4145105" cy="2761196"/>
          </a:xfrm>
          <a:prstGeom prst="rect">
            <a:avLst/>
          </a:prstGeom>
          <a:ln w="228600" cap="sq" cmpd="thickThin">
            <a:solidFill>
              <a:srgbClr val="E7FFF3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6" name="TextBox 15"/>
          <p:cNvSpPr txBox="1"/>
          <p:nvPr/>
        </p:nvSpPr>
        <p:spPr>
          <a:xfrm>
            <a:off x="791570" y="1132764"/>
            <a:ext cx="11259403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      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Детский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сад,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или дошкольная образовательная организация (ДОО),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по мнению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многих студентов и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преподавателей, считается самым увлекательным и тяжелым для прохождения практики. А все потому, что в этом месте важно уметь заинтересовывать и увлекать за собой маленьких детей, которым нет дела до оценок и общепринятых норм и правил поведения. По этой причине и отчет по практике студента в детском саду является очень трудной самостоятельной работой. Во многом именно она и определяет отношение будущего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воспитателя к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выбранной профессии. Вот почему относиться к ней безалаберно крайне не рекомендуется.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</a:endParaRPr>
          </a:p>
          <a:p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      Но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как же сделать задание правильно? О чем следует писать в отчете, какие темы затрагивать и как их расположить в структуре теста?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22348" y="3010200"/>
            <a:ext cx="6209434" cy="1433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Оформление отчета по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практике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работы. В большинстве работ письменного вида обязательно должны быть титульный лист, оглавление и три основные части — вступительное слово, основная часть практической работы и заключение, список литературы. Отчет по практике также не является исключением. </a:t>
            </a:r>
            <a:endParaRPr lang="ru-RU" sz="1400" i="1" dirty="0">
              <a:solidFill>
                <a:srgbClr val="003219"/>
              </a:solidFill>
              <a:effectLst/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14111" y="4641272"/>
            <a:ext cx="6317672" cy="1929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Структура и пример отчета по учебной практике </a:t>
            </a:r>
            <a:endParaRPr lang="ru-RU" sz="1400" b="1" i="1" dirty="0" smtClean="0">
              <a:solidFill>
                <a:srgbClr val="003219"/>
              </a:solidFill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       Отчет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по ознакомительной практике в детском саду состоит из следующих частей: оглавления; введения (цели и задачи практики, паспорт ДОО, краткая характеристика группы); основной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части (краткий, обобщённый анализ воспитательно – образовательной работы сотрудников ДОО с учётом содержания календарно – тематического плана по практике);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заключения (подведение итогов, анализ достижения целей и выполнения задач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</a:rPr>
              <a:t>).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64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4062" y="406726"/>
            <a:ext cx="11197883" cy="6776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095" marR="62230" indent="-6350" algn="ctr">
              <a:lnSpc>
                <a:spcPct val="107000"/>
              </a:lnSpc>
              <a:spcAft>
                <a:spcPts val="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Схема отчета-самоанализа студента по учебной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практики </a:t>
            </a: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125095" marR="62230" indent="-6350" algn="ctr">
              <a:lnSpc>
                <a:spcPct val="107000"/>
              </a:lnSpc>
              <a:spcAft>
                <a:spcPts val="0"/>
              </a:spcAft>
            </a:pPr>
            <a:endParaRPr lang="ru-RU" sz="1400" b="1" i="1" dirty="0">
              <a:solidFill>
                <a:srgbClr val="181848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ctr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Отчет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 учебной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практики «УП.02.01 Наблюдение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различных</a:t>
            </a:r>
          </a:p>
          <a:p>
            <a:pPr marL="536575" marR="415925" indent="-6350" algn="ctr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видов деятельности и общения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детей»</a:t>
            </a:r>
          </a:p>
          <a:p>
            <a:pPr marL="536575" marR="415925" indent="-6350" algn="ctr">
              <a:lnSpc>
                <a:spcPct val="103000"/>
              </a:lnSpc>
              <a:spcAft>
                <a:spcPts val="70"/>
              </a:spcAft>
            </a:pPr>
            <a:endParaRPr lang="ru-RU" sz="1400" b="1" i="1" dirty="0" smtClean="0">
              <a:solidFill>
                <a:srgbClr val="181848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r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ФИО студента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__________________________________</a:t>
            </a: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r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Группа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123_______________________________________</a:t>
            </a: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r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>
                <a:solidFill>
                  <a:srgbClr val="0032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Специальность</a:t>
            </a:r>
            <a:r>
              <a:rPr lang="ru-RU" sz="1400" i="1" dirty="0">
                <a:solidFill>
                  <a:srgbClr val="0032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>
                <a:solidFill>
                  <a:srgbClr val="00321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</a:t>
            </a:r>
            <a:r>
              <a:rPr lang="ru-RU" sz="1400" i="1" dirty="0">
                <a:solidFill>
                  <a:srgbClr val="0032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</a:t>
            </a:r>
            <a:r>
              <a:rPr lang="ru-RU" sz="1400" i="1" dirty="0" smtClean="0">
                <a:solidFill>
                  <a:srgbClr val="00321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______</a:t>
            </a:r>
            <a:endParaRPr lang="ru-RU" sz="1400" i="1" dirty="0" smtClean="0">
              <a:solidFill>
                <a:srgbClr val="003219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36575" marR="415925" indent="-6350" algn="r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ФИО наставника (воспитателя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)__________________</a:t>
            </a: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r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ФИО руководителя практики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____________________</a:t>
            </a: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r">
              <a:lnSpc>
                <a:spcPct val="103000"/>
              </a:lnSpc>
              <a:spcAft>
                <a:spcPts val="70"/>
              </a:spcAft>
            </a:pP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r">
              <a:lnSpc>
                <a:spcPct val="103000"/>
              </a:lnSpc>
              <a:spcAft>
                <a:spcPts val="70"/>
              </a:spcAft>
            </a:pPr>
            <a:endParaRPr lang="ru-RU" sz="1400" b="1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873125" marR="415925" indent="-342900" algn="just">
              <a:lnSpc>
                <a:spcPct val="103000"/>
              </a:lnSpc>
              <a:spcAft>
                <a:spcPts val="70"/>
              </a:spcAft>
              <a:buAutoNum type="arabicPeriod"/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База и сроки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прохождения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практики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; цели и задачи практики, паспорт ДОО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(название и адрес ДОО, виды групп и их возрастную категорию, миссию и приоритеты детского сада, оснащение здания (кабинет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музыкального руководителя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, инструктора по физической культуре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 т. д.), принцип работы ДОО.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873125" marR="415925" indent="-342900" algn="just">
              <a:lnSpc>
                <a:spcPct val="103000"/>
              </a:lnSpc>
              <a:spcAft>
                <a:spcPts val="70"/>
              </a:spcAft>
              <a:buAutoNum type="arabicPeriod"/>
            </a:pPr>
            <a:endParaRPr lang="ru-RU" sz="1400" i="1" dirty="0" smtClean="0">
              <a:solidFill>
                <a:srgbClr val="181848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r>
              <a:rPr lang="ru-RU" sz="1400" i="1" dirty="0" smtClean="0">
                <a:solidFill>
                  <a:srgbClr val="181848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Введение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: Начать лучше словами: «Практика «УП.02.01 Наблюдение различных видов деятельности и общения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детей» была пройдена на базе …». </a:t>
            </a: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endParaRPr lang="ru-RU" sz="1400" i="1" dirty="0" smtClean="0">
              <a:solidFill>
                <a:srgbClr val="181848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r>
              <a:rPr lang="ru-RU" sz="1400" i="1" dirty="0">
                <a:solidFill>
                  <a:srgbClr val="181848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От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того, насколько правильно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оформлены оглавление, введение и соответствуют ли они требованиям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ГОСТа, зависит степень «придирчивости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» преподавателя /заведующего практики,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а следовательно, и итоговая оценка. Ведь титульный лист, вступление и заключение — те части любой работы, на которые преподаватели обращают наибольшее внимание. Если они выполнены некачественно, преподавателей это насторожит.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итоге вся работа будет просмотрена с особым вниманием и оценена довольно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строго.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Однако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, для того чтобы отчет по практике студента в детском саду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был принят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оценён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 достоинству, важно позаботиться не только о его оформлении, но и о грамотном содержании.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Рассмотрим содержание основной части отчёта.</a:t>
            </a: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endParaRPr lang="ru-RU" sz="1400" i="1" dirty="0">
              <a:solidFill>
                <a:srgbClr val="181848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just">
              <a:lnSpc>
                <a:spcPct val="103000"/>
              </a:lnSpc>
              <a:spcAft>
                <a:spcPts val="70"/>
              </a:spcAft>
            </a:pPr>
            <a:endParaRPr lang="ru-RU" sz="1400" b="1" i="1" dirty="0">
              <a:solidFill>
                <a:srgbClr val="181848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ctr">
              <a:lnSpc>
                <a:spcPct val="103000"/>
              </a:lnSpc>
              <a:spcAft>
                <a:spcPts val="70"/>
              </a:spcAft>
            </a:pPr>
            <a:endParaRPr lang="ru-RU" sz="1400" b="1" i="1" dirty="0">
              <a:solidFill>
                <a:srgbClr val="181848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337" y="406726"/>
            <a:ext cx="1064887" cy="106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72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00545" y="1233055"/>
            <a:ext cx="109589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Используемые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виды дидактических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игр.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В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оспитательно-образовательное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значение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игры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Р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еализация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принципа развивающего обучения в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игре.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С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тепень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освоения детьми содержания и правил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игры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З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анимательность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и новизна содержания; увлеченность детей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игрой.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С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тиль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и тон общения воспитателя с дошкольниками в процессе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игры.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Э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моциональное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состояние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детей.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pPr marL="342900" indent="-342900">
              <a:buFont typeface="+mj-lt"/>
              <a:buAutoNum type="arabicParenR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О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ценка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приемов ознакомления с игрой и руководства ее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ходом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.</a:t>
            </a:r>
          </a:p>
          <a:p>
            <a:pPr marL="342900" indent="-342900">
              <a:buFont typeface="+mj-lt"/>
              <a:buAutoNum type="arabicParenR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В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ерна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ли стратегия и тактика игрового взаимодействия с детьми? </a:t>
            </a:r>
          </a:p>
        </p:txBody>
      </p:sp>
      <p:sp>
        <p:nvSpPr>
          <p:cNvPr id="4" name="Пятиугольник 3"/>
          <p:cNvSpPr/>
          <p:nvPr/>
        </p:nvSpPr>
        <p:spPr>
          <a:xfrm>
            <a:off x="1163782" y="347705"/>
            <a:ext cx="9019309" cy="635967"/>
          </a:xfrm>
          <a:prstGeom prst="homePlate">
            <a:avLst/>
          </a:prstGeom>
          <a:solidFill>
            <a:schemeClr val="bg1"/>
          </a:solidFill>
          <a:ln>
            <a:solidFill>
              <a:srgbClr val="181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 smtClean="0">
                <a:solidFill>
                  <a:srgbClr val="181848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для анализа игровой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в ДОО. Дидактические игры</a:t>
            </a:r>
            <a:endParaRPr lang="ru-RU" sz="20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909" y="4435913"/>
            <a:ext cx="2948934" cy="208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44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51164" y="232012"/>
            <a:ext cx="11404847" cy="5845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6575" marR="415925" indent="-6350" algn="just">
              <a:lnSpc>
                <a:spcPct val="103000"/>
              </a:lnSpc>
              <a:spcAft>
                <a:spcPts val="70"/>
              </a:spcAft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2.	Выполнение плана практики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(выполнен в полном объеме; имелись отклонения от плана, причины отклонений; выполнение работы сверх плана). </a:t>
            </a:r>
          </a:p>
          <a:p>
            <a:pPr marL="536575" marR="415925" indent="-6350" algn="just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3.	Количество посещений НОД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(краткий анализ особенностей системы обучения дошкольников группы) и других видов деятельности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(чтение литературных произведений; дидактические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, сюжетно – ролевые,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строительные, театрализованные игры; музыкально - литературные развлечения, труд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 т.п.). </a:t>
            </a:r>
          </a:p>
          <a:p>
            <a:pPr marL="536575" marR="415925" indent="-6350" algn="just">
              <a:lnSpc>
                <a:spcPct val="103000"/>
              </a:lnSpc>
              <a:spcAft>
                <a:spcPts val="70"/>
              </a:spcAf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</a:t>
            </a:r>
          </a:p>
          <a:p>
            <a:pPr marL="536575" marR="415925" indent="-6350" algn="just">
              <a:lnSpc>
                <a:spcPct val="103000"/>
              </a:lnSpc>
              <a:spcAft>
                <a:spcPts val="70"/>
              </a:spcAf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 Указать в чём заключалось приобретение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первоначального педагогического опыта; формирование практических профессиональных умений и т. п.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Проанализировать методику,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стиль работы воспитателя 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образовательную деятельность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 физической культуре 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описать особенности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детей разных возрастных групп;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т. п.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just">
              <a:lnSpc>
                <a:spcPct val="103000"/>
              </a:lnSpc>
              <a:spcAft>
                <a:spcPts val="70"/>
              </a:spcAft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just">
              <a:lnSpc>
                <a:spcPct val="103000"/>
              </a:lnSpc>
              <a:spcAft>
                <a:spcPts val="70"/>
              </a:spcAft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4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	Возникли ли затруднения в ходе проведения анализа НОД и других мероприятий, какие, почему? </a:t>
            </a:r>
          </a:p>
          <a:p>
            <a:pPr marL="873125" marR="415925" indent="-342900" algn="just">
              <a:lnSpc>
                <a:spcPct val="103000"/>
              </a:lnSpc>
              <a:spcAft>
                <a:spcPts val="70"/>
              </a:spcAft>
              <a:buAutoNum type="arabicPeriod" startAt="5"/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Особенности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общения с педагогами коллектива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ДОО. </a:t>
            </a: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Заключение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Начать следует такими словами: «Во время практики мной были сделаны следующие выводы». После следует провести сравнительный анализ своих наиболее важных ситуаций или действий и их результатов. Например: «Во время наблюдения за воспитателем отметила, что педагог включил в деятельность детей на прогулке подвижные игры. В итоге некоторые воспитанники вспотели».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just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6.	Какие профессиональные умения и навыки Вы приобрели в процессе практики? </a:t>
            </a:r>
          </a:p>
          <a:p>
            <a:pPr marL="536575" marR="415925" indent="-6350" algn="just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7.	Какие задачи по профессиональному самовоспитанию Вы ставите перед собой  на будущее? </a:t>
            </a:r>
          </a:p>
          <a:p>
            <a:pPr marL="873125" marR="415925" indent="-342900" algn="just">
              <a:lnSpc>
                <a:spcPct val="103000"/>
              </a:lnSpc>
              <a:spcAft>
                <a:spcPts val="70"/>
              </a:spcAft>
              <a:buAutoNum type="arabicPeriod" startAt="8"/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Предложения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 улучшению организации и содержания практики. </a:t>
            </a:r>
            <a:endParaRPr lang="ru-RU" sz="1400" b="1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873125" marR="415925" indent="-342900" algn="just">
              <a:lnSpc>
                <a:spcPct val="103000"/>
              </a:lnSpc>
              <a:spcAft>
                <a:spcPts val="70"/>
              </a:spcAft>
              <a:buAutoNum type="arabicPeriod" startAt="8"/>
            </a:pP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Дата составления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отчета_____________                                        Подпись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студента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___________________</a:t>
            </a: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r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___________________</a:t>
            </a: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r">
              <a:lnSpc>
                <a:spcPct val="103000"/>
              </a:lnSpc>
              <a:spcAft>
                <a:spcPts val="70"/>
              </a:spcAft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8290" y="5506408"/>
            <a:ext cx="2063501" cy="13515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39483" y="5795889"/>
            <a:ext cx="87388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181848"/>
                </a:solidFill>
                <a:latin typeface="Book Antiqua" panose="02040602050305030304" pitchFamily="18" charset="0"/>
              </a:rPr>
              <a:t>      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Учебная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практика не предполагает получения студентом профессиональных навыков. Она лишь знакомит его со спецификой профессии. Именно поэтому отчет по учебной практике в детском саду может быть формальным. То есть оформленным в виде реферата и занимать не более пяти страниц.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39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50831" y="1596788"/>
            <a:ext cx="9772846" cy="1953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5095" marR="62230" indent="-6350" algn="ctr">
              <a:lnSpc>
                <a:spcPct val="107000"/>
              </a:lnSpc>
              <a:spcAft>
                <a:spcPts val="0"/>
              </a:spcAft>
            </a:pPr>
            <a:endParaRPr lang="ru-RU" sz="1400" b="1" i="1" dirty="0">
              <a:solidFill>
                <a:srgbClr val="181848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873125" marR="415925" indent="-342900" algn="just">
              <a:lnSpc>
                <a:spcPct val="103000"/>
              </a:lnSpc>
              <a:spcAft>
                <a:spcPts val="70"/>
              </a:spcAft>
              <a:buAutoNum type="arabicPeriod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Дневник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педагогической практики (оформляется по схеме).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873125" marR="415925" indent="-342900" algn="just">
              <a:lnSpc>
                <a:spcPct val="103000"/>
              </a:lnSpc>
              <a:spcAft>
                <a:spcPts val="70"/>
              </a:spcAft>
              <a:buAutoNum type="arabicPeriod" startAt="2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Отчет  по итогам учебной практике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873125" marR="415925" indent="-342900" algn="just">
              <a:lnSpc>
                <a:spcPct val="103000"/>
              </a:lnSpc>
              <a:spcAft>
                <a:spcPts val="70"/>
              </a:spcAft>
              <a:buAutoNum type="arabicPeriod" startAt="3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Аттестационный лист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 студента с отметкой и печатью.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0225" marR="415925" algn="just">
              <a:lnSpc>
                <a:spcPct val="103000"/>
              </a:lnSpc>
              <a:spcAft>
                <a:spcPts val="70"/>
              </a:spcAft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536575" marR="415925" indent="-6350" algn="just">
              <a:lnSpc>
                <a:spcPct val="103000"/>
              </a:lnSpc>
              <a:spcAft>
                <a:spcPts val="70"/>
              </a:spcAft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4.	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Рейтинг листы.</a:t>
            </a: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165" y="2693246"/>
            <a:ext cx="1897039" cy="3811482"/>
          </a:xfrm>
          <a:prstGeom prst="rect">
            <a:avLst/>
          </a:prstGeom>
        </p:spPr>
      </p:pic>
      <p:sp>
        <p:nvSpPr>
          <p:cNvPr id="5" name="Пятиугольник 4"/>
          <p:cNvSpPr/>
          <p:nvPr/>
        </p:nvSpPr>
        <p:spPr>
          <a:xfrm rot="10800000">
            <a:off x="3823854" y="559324"/>
            <a:ext cx="8118761" cy="720437"/>
          </a:xfrm>
          <a:prstGeom prst="homePlate">
            <a:avLst/>
          </a:prstGeom>
          <a:solidFill>
            <a:srgbClr val="003219"/>
          </a:solidFill>
          <a:ln w="762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30806" y="559323"/>
            <a:ext cx="76018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Инструкция для студента</a:t>
            </a:r>
            <a:r>
              <a:rPr lang="ru-RU" sz="2000" b="1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:</a:t>
            </a:r>
          </a:p>
          <a:p>
            <a:pPr lvl="0" algn="r"/>
            <a:r>
              <a:rPr lang="ru-RU" sz="2000" b="1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отчетная </a:t>
            </a:r>
            <a:r>
              <a:rPr lang="ru-RU" sz="2000" b="1" i="1" dirty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документация по </a:t>
            </a:r>
            <a:r>
              <a:rPr lang="ru-RU" sz="2000" b="1" i="1" dirty="0" smtClean="0">
                <a:solidFill>
                  <a:prstClr val="white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учебной практике </a:t>
            </a:r>
            <a:endParaRPr lang="ru-RU" sz="2000" b="1" i="1" dirty="0">
              <a:solidFill>
                <a:prstClr val="white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 algn="r"/>
            <a:endParaRPr lang="ru-RU" sz="2000" b="1" i="1" dirty="0">
              <a:solidFill>
                <a:prstClr val="white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968283" y="4459458"/>
            <a:ext cx="88643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      Подготовка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материалов для отчёта должна осуществляться студентом в процессе выполнения индивидуального плана практики. </a:t>
            </a:r>
          </a:p>
          <a:p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      Защита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отчёта по практике организуется в форме  выступления на итоговой конференции по результатам практики. </a:t>
            </a:r>
          </a:p>
        </p:txBody>
      </p:sp>
    </p:spTree>
    <p:extLst>
      <p:ext uri="{BB962C8B-B14F-4D97-AF65-F5344CB8AC3E}">
        <p14:creationId xmlns:p14="http://schemas.microsoft.com/office/powerpoint/2010/main" val="307153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4636" y="239843"/>
            <a:ext cx="10298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</a:t>
            </a:r>
            <a:r>
              <a:rPr lang="ru-RU" sz="2400" b="1" i="1" dirty="0" smtClean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писок использованных источников</a:t>
            </a:r>
            <a:endParaRPr lang="ru-RU" sz="2400" i="1" dirty="0">
              <a:solidFill>
                <a:srgbClr val="252537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4073" y="817417"/>
            <a:ext cx="11603068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Интернет – издание Профобразование. </a:t>
            </a:r>
            <a:r>
              <a:rPr lang="ru-RU" sz="2000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 Режим доступа: </a:t>
            </a:r>
            <a:r>
              <a:rPr lang="en-US" sz="2000" i="1" u="sng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  <a:hlinkClick r:id="rId2"/>
              </a:rPr>
              <a:t>http</a:t>
            </a:r>
            <a:r>
              <a:rPr lang="ru-RU" sz="2000" i="1" u="sng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  <a:hlinkClick r:id="rId2"/>
              </a:rPr>
              <a:t>://</a:t>
            </a:r>
            <a:r>
              <a:rPr lang="ru-RU" sz="2000" i="1" u="sng" dirty="0" err="1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  <a:hlinkClick r:id="rId2"/>
              </a:rPr>
              <a:t>проф-обр.рф</a:t>
            </a:r>
            <a:endParaRPr lang="ru-RU" sz="2000" i="1" dirty="0">
              <a:solidFill>
                <a:srgbClr val="252537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Педсовет.org. </a:t>
            </a:r>
            <a:r>
              <a:rPr lang="ru-RU" sz="2000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 Режим доступа: </a:t>
            </a:r>
            <a:r>
              <a:rPr lang="ru-RU" sz="2000" i="1" u="sng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  <a:hlinkClick r:id="rId3"/>
              </a:rPr>
              <a:t>http://pedsovet.org</a:t>
            </a:r>
            <a:endParaRPr lang="ru-RU" sz="2000" i="1" dirty="0">
              <a:solidFill>
                <a:srgbClr val="252537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Реализация Федерального закона «Об образовании в Российской Федерации». </a:t>
            </a:r>
            <a:r>
              <a:rPr lang="ru-RU" sz="2000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 Режим доступа: </a:t>
            </a:r>
            <a:r>
              <a:rPr lang="ru-RU" sz="2000" i="1" u="sng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  <a:hlinkClick r:id="rId4"/>
              </a:rPr>
              <a:t>http://273-фз.рф</a:t>
            </a:r>
            <a:endParaRPr lang="ru-RU" sz="2000" i="1" dirty="0">
              <a:solidFill>
                <a:srgbClr val="252537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Сайт для преподавателей средних специальных и начальных профессиональных учебных заведений . </a:t>
            </a:r>
            <a:r>
              <a:rPr lang="ru-RU" sz="2000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 Режим доступа: </a:t>
            </a:r>
            <a:r>
              <a:rPr lang="ru-RU" sz="2000" i="1" u="sng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  <a:hlinkClick r:id="rId5"/>
              </a:rPr>
              <a:t>http://umk-spo.biz</a:t>
            </a:r>
            <a:endParaRPr lang="ru-RU" sz="2000" i="1" dirty="0">
              <a:solidFill>
                <a:srgbClr val="252537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Словарь-справочник современного российского профессионального образования / авт.-сост. В.И.  Блинов  и др. </a:t>
            </a:r>
            <a:r>
              <a:rPr lang="ru-RU" sz="2000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Режим доступа: </a:t>
            </a:r>
            <a:r>
              <a:rPr lang="ru-RU" sz="2000" i="1" u="sng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  <a:hlinkClick r:id="rId6"/>
              </a:rPr>
              <a:t>http://www.firo.ru/?page_id=985</a:t>
            </a:r>
            <a:endParaRPr lang="ru-RU" sz="2000" i="1" dirty="0">
              <a:solidFill>
                <a:srgbClr val="252537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b="1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Федеральный институт развития образования .</a:t>
            </a:r>
            <a:r>
              <a:rPr lang="ru-RU" sz="2000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- Режим доступа: </a:t>
            </a:r>
            <a:r>
              <a:rPr lang="ru-RU" sz="2000" i="1" u="sng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  <a:hlinkClick r:id="rId7"/>
              </a:rPr>
              <a:t>http://www.firo.ru/</a:t>
            </a:r>
            <a:endParaRPr lang="ru-RU" sz="2000" i="1" dirty="0">
              <a:solidFill>
                <a:srgbClr val="252537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900430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solidFill>
                  <a:srgbClr val="252537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050301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520" y="2556274"/>
            <a:ext cx="1948232" cy="34288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21527" y="789709"/>
            <a:ext cx="6664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Понравилась презентация?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221673" y="1385455"/>
            <a:ext cx="11693236" cy="13854"/>
          </a:xfrm>
          <a:prstGeom prst="line">
            <a:avLst/>
          </a:prstGeom>
          <a:ln>
            <a:solidFill>
              <a:srgbClr val="0032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57200" y="1410280"/>
            <a:ext cx="1084810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i="1" dirty="0" smtClean="0">
                <a:solidFill>
                  <a:srgbClr val="18184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i="1" dirty="0" smtClean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Зайди </a:t>
            </a:r>
            <a:r>
              <a:rPr lang="ru-RU" sz="2000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в другие  разделы сайта, чтобы по разделам " Навигации" почитать интересные статьи или посмотреть презентации, дидактические материалы по предметам (педагогика, методика развития детской речи, теоретические основы взаимодействия </a:t>
            </a:r>
            <a:r>
              <a:rPr lang="ru-RU" sz="2000" i="1" dirty="0" smtClean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ДОО </a:t>
            </a:r>
            <a:r>
              <a:rPr lang="ru-RU" sz="2000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и родителей); материал для подготовки к зачётам, контрольным работам, педагогической практике, экзаменам, курсовым и дипломным работам; организации мониторинга в ДОО. </a:t>
            </a:r>
          </a:p>
          <a:p>
            <a:pPr lvl="0"/>
            <a:endParaRPr lang="ru-RU" sz="2000" i="1" dirty="0">
              <a:solidFill>
                <a:srgbClr val="003219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Гольская Оксана Геннадьевна | сайт преподавателя...</a:t>
            </a:r>
            <a:r>
              <a:rPr lang="ru-RU" sz="2000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URL: http: //</a:t>
            </a:r>
            <a:r>
              <a:rPr lang="en-US" sz="2000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nsportal.ru›golskaya-oksana </a:t>
            </a:r>
            <a:endParaRPr lang="ru-RU" sz="2000" i="1" dirty="0">
              <a:solidFill>
                <a:srgbClr val="003219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i="1" dirty="0">
              <a:solidFill>
                <a:srgbClr val="003219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       Буду рада, если информация, размещённая на моём сайте, поможет Вам в работе и учёбе.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61364" y="5985164"/>
            <a:ext cx="5022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itchFamily="18" charset="0"/>
              </a:rPr>
              <a:t>Преподаватель ГПОАУ АО АПК: </a:t>
            </a:r>
          </a:p>
          <a:p>
            <a:pPr lvl="0" algn="r"/>
            <a:r>
              <a:rPr lang="ru-RU" sz="2000" i="1" dirty="0">
                <a:solidFill>
                  <a:srgbClr val="003219"/>
                </a:solidFill>
                <a:latin typeface="Book Antiqua" panose="02040602050305030304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119983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314" y="524801"/>
            <a:ext cx="112203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Карта анализа материалов и оборудования для </a:t>
            </a:r>
            <a:r>
              <a:rPr lang="ru-RU" sz="2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игровой деятельности </a:t>
            </a:r>
          </a:p>
          <a:p>
            <a:pPr algn="ctr"/>
            <a:r>
              <a:rPr lang="ru-RU" sz="2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r>
              <a:rPr lang="ru-RU" sz="2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возрастных группах </a:t>
            </a:r>
            <a:endParaRPr lang="ru-RU" sz="2400" b="1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дошкольной образовательной организации (ДОО)</a:t>
            </a:r>
            <a:endParaRPr lang="ru-RU" dirty="0">
              <a:solidFill>
                <a:srgbClr val="003219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749207"/>
              </p:ext>
            </p:extLst>
          </p:nvPr>
        </p:nvGraphicFramePr>
        <p:xfrm>
          <a:off x="827315" y="1843619"/>
          <a:ext cx="11103429" cy="2958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8248">
                  <a:extLst>
                    <a:ext uri="{9D8B030D-6E8A-4147-A177-3AD203B41FA5}">
                      <a16:colId xmlns:a16="http://schemas.microsoft.com/office/drawing/2014/main" val="1917530991"/>
                    </a:ext>
                  </a:extLst>
                </a:gridCol>
                <a:gridCol w="1883489">
                  <a:extLst>
                    <a:ext uri="{9D8B030D-6E8A-4147-A177-3AD203B41FA5}">
                      <a16:colId xmlns:a16="http://schemas.microsoft.com/office/drawing/2014/main" val="2732099844"/>
                    </a:ext>
                  </a:extLst>
                </a:gridCol>
                <a:gridCol w="2197768">
                  <a:extLst>
                    <a:ext uri="{9D8B030D-6E8A-4147-A177-3AD203B41FA5}">
                      <a16:colId xmlns:a16="http://schemas.microsoft.com/office/drawing/2014/main" val="3583919345"/>
                    </a:ext>
                  </a:extLst>
                </a:gridCol>
                <a:gridCol w="1964312">
                  <a:extLst>
                    <a:ext uri="{9D8B030D-6E8A-4147-A177-3AD203B41FA5}">
                      <a16:colId xmlns:a16="http://schemas.microsoft.com/office/drawing/2014/main" val="2048220179"/>
                    </a:ext>
                  </a:extLst>
                </a:gridCol>
                <a:gridCol w="2238720">
                  <a:extLst>
                    <a:ext uri="{9D8B030D-6E8A-4147-A177-3AD203B41FA5}">
                      <a16:colId xmlns:a16="http://schemas.microsoft.com/office/drawing/2014/main" val="3796892496"/>
                    </a:ext>
                  </a:extLst>
                </a:gridCol>
                <a:gridCol w="2080892">
                  <a:extLst>
                    <a:ext uri="{9D8B030D-6E8A-4147-A177-3AD203B41FA5}">
                      <a16:colId xmlns:a16="http://schemas.microsoft.com/office/drawing/2014/main" val="3808344277"/>
                    </a:ext>
                  </a:extLst>
                </a:gridCol>
              </a:tblGrid>
              <a:tr h="94052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Book Antiqua" panose="02040602050305030304" pitchFamily="18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Book Antiqua" panose="02040602050305030304" pitchFamily="18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№ п/п</a:t>
                      </a:r>
                    </a:p>
                  </a:txBody>
                  <a:tcPr>
                    <a:solidFill>
                      <a:srgbClr val="00321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Book Antiqua" panose="02040602050305030304" pitchFamily="18" charset="0"/>
                        </a:rPr>
                        <a:t>Требуемое </a:t>
                      </a:r>
                      <a:r>
                        <a:rPr lang="ru-RU" sz="1400" i="1" baseline="0" dirty="0" smtClean="0">
                          <a:latin typeface="Book Antiqua" panose="02040602050305030304" pitchFamily="18" charset="0"/>
                        </a:rPr>
                        <a:t> </a:t>
                      </a:r>
                      <a:r>
                        <a:rPr lang="ru-RU" sz="1400" i="1" dirty="0" smtClean="0">
                          <a:latin typeface="Book Antiqua" panose="02040602050305030304" pitchFamily="18" charset="0"/>
                        </a:rPr>
                        <a:t>(необходимое) по СанПин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321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latin typeface="Book Antiqua" panose="02040602050305030304" pitchFamily="18" charset="0"/>
                        </a:rPr>
                        <a:t>Есть в наличии </a:t>
                      </a:r>
                    </a:p>
                    <a:p>
                      <a:pPr algn="ctr"/>
                      <a:r>
                        <a:rPr lang="ru-RU" sz="1400" i="1" dirty="0" smtClean="0">
                          <a:latin typeface="Book Antiqua" panose="02040602050305030304" pitchFamily="18" charset="0"/>
                        </a:rPr>
                        <a:t>(указывается тип материала и название) </a:t>
                      </a:r>
                    </a:p>
                    <a:p>
                      <a:pPr algn="ctr"/>
                      <a:endParaRPr lang="ru-RU" i="1" dirty="0" smtClean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0032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Функциональное назначение (где и как используется)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321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i="1" dirty="0" smtClean="0">
                          <a:solidFill>
                            <a:schemeClr val="bg1"/>
                          </a:solidFill>
                          <a:latin typeface="Book Antiqua" panose="02040602050305030304" pitchFamily="18" charset="0"/>
                        </a:rPr>
                        <a:t>Соответствие </a:t>
                      </a:r>
                    </a:p>
                    <a:p>
                      <a:pPr algn="ctr"/>
                      <a:r>
                        <a:rPr lang="ru-RU" sz="1400" i="1" dirty="0" smtClean="0">
                          <a:solidFill>
                            <a:schemeClr val="bg1"/>
                          </a:solidFill>
                          <a:latin typeface="Book Antiqua" panose="02040602050305030304" pitchFamily="18" charset="0"/>
                        </a:rPr>
                        <a:t>Программе обучения и воспитания группы </a:t>
                      </a:r>
                    </a:p>
                  </a:txBody>
                  <a:tcPr>
                    <a:solidFill>
                      <a:srgbClr val="0032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Эстетическое оформление и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Book Antiqua" panose="02040602050305030304" pitchFamily="18" charset="0"/>
                          <a:ea typeface="+mn-ea"/>
                          <a:cs typeface="+mn-cs"/>
                        </a:rPr>
                        <a:t>гигиеническое состояние </a:t>
                      </a:r>
                    </a:p>
                  </a:txBody>
                  <a:tcPr>
                    <a:solidFill>
                      <a:srgbClr val="00321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7069674"/>
                  </a:ext>
                </a:extLst>
              </a:tr>
              <a:tr h="3259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Book Antiqua" panose="02040602050305030304" pitchFamily="18" charset="0"/>
                        </a:rPr>
                        <a:t>1.</a:t>
                      </a:r>
                      <a:endParaRPr lang="ru-RU" sz="1600" b="1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Book Antiqua" panose="02040602050305030304" pitchFamily="18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DF2F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86147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400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2596607"/>
                  </a:ext>
                </a:extLst>
              </a:tr>
              <a:tr h="321994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Book Antiqua" panose="02040602050305030304" pitchFamily="18" charset="0"/>
                        </a:rPr>
                        <a:t>2.</a:t>
                      </a:r>
                      <a:endParaRPr lang="ru-RU" sz="1600" b="1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548912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DF2F9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400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477636"/>
                  </a:ext>
                </a:extLst>
              </a:tr>
              <a:tr h="329408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Book Antiqua" panose="02040602050305030304" pitchFamily="18" charset="0"/>
                        </a:rPr>
                        <a:t>3.</a:t>
                      </a:r>
                      <a:endParaRPr lang="ru-RU" sz="1600" b="1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311313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400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6657120"/>
                  </a:ext>
                </a:extLst>
              </a:tr>
              <a:tr h="336821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Book Antiqua" panose="02040602050305030304" pitchFamily="18" charset="0"/>
                        </a:rPr>
                        <a:t>4.</a:t>
                      </a:r>
                      <a:endParaRPr lang="ru-RU" sz="1600" b="1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4914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DF2F9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sz="1400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7FFF3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E7FF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491108"/>
                  </a:ext>
                </a:extLst>
              </a:tr>
              <a:tr h="344235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Book Antiqua" panose="02040602050305030304" pitchFamily="18" charset="0"/>
                        </a:rPr>
                        <a:t>5.</a:t>
                      </a:r>
                      <a:endParaRPr lang="ru-RU" sz="1600" b="1" i="1" dirty="0">
                        <a:latin typeface="Book Antiqua" panose="02040602050305030304" pitchFamily="18" charset="0"/>
                      </a:endParaRPr>
                    </a:p>
                  </a:txBody>
                  <a:tcPr>
                    <a:solidFill>
                      <a:srgbClr val="E7FFF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4685737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149389" y="124691"/>
            <a:ext cx="3781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000" b="1" i="1" dirty="0" smtClean="0">
                <a:latin typeface="Book Antiqua" panose="02040602050305030304" pitchFamily="18" charset="0"/>
              </a:rPr>
              <a:t>Таблица №</a:t>
            </a:r>
            <a:r>
              <a:rPr lang="ru-RU" sz="1000" b="1" i="1" dirty="0">
                <a:latin typeface="Book Antiqua" panose="02040602050305030304" pitchFamily="18" charset="0"/>
              </a:rPr>
              <a:t>2</a:t>
            </a:r>
            <a:r>
              <a:rPr lang="ru-RU" sz="1000" b="1" i="1" dirty="0" smtClean="0">
                <a:latin typeface="Book Antiqua" panose="02040602050305030304" pitchFamily="18" charset="0"/>
              </a:rPr>
              <a:t>. </a:t>
            </a:r>
            <a:r>
              <a:rPr lang="ru-RU" sz="1000" i="1" dirty="0" smtClean="0">
                <a:latin typeface="Book Antiqua" panose="02040602050305030304" pitchFamily="18" charset="0"/>
              </a:rPr>
              <a:t>Карта анализа материалов </a:t>
            </a:r>
            <a:r>
              <a:rPr lang="ru-RU" sz="1000" i="1" dirty="0">
                <a:latin typeface="Book Antiqua" panose="02040602050305030304" pitchFamily="18" charset="0"/>
              </a:rPr>
              <a:t>и оборудования для игровой деятельности  в возрастных группах детского </a:t>
            </a:r>
            <a:r>
              <a:rPr lang="ru-RU" sz="1000" i="1" dirty="0" smtClean="0">
                <a:latin typeface="Book Antiqua" panose="02040602050305030304" pitchFamily="18" charset="0"/>
              </a:rPr>
              <a:t>сада.</a:t>
            </a:r>
            <a:endParaRPr lang="ru-RU" sz="1000" i="1" dirty="0">
              <a:latin typeface="Book Antiqua" panose="0204060205030503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27314" y="4920166"/>
            <a:ext cx="1110343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      Составьте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письменное заключение о соответствии имеющихся материалов и оборудования требованиям программы обучения и воспитания детей данной возрастной группы, его достаточности для реализации образовательной работы, соответствии гигиенического состояния материалов и оборудования СанПин.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</a:endParaRPr>
          </a:p>
          <a:p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      </a:t>
            </a: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Структура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</a:rPr>
              <a:t>составления справки: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что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изучалось;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с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какой целью;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что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требуется и что из этого имеется;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преимущественное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функциональное назначение представленного материала и оборудования;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достаточность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и необходимость представленного оборудования и материалов для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эффективной организации игровой деятельности; эстетическое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оформление и гигиеническое состояние;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</a:rPr>
              <a:t>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</a:rPr>
              <a:t>вывод. </a:t>
            </a:r>
          </a:p>
          <a:p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5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825909" y="1136073"/>
            <a:ext cx="10881182" cy="803563"/>
          </a:xfrm>
          <a:prstGeom prst="homePlate">
            <a:avLst/>
          </a:prstGeom>
          <a:solidFill>
            <a:schemeClr val="bg1"/>
          </a:solidFill>
          <a:ln>
            <a:solidFill>
              <a:srgbClr val="181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 smtClean="0">
                <a:solidFill>
                  <a:srgbClr val="181848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для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анализа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организации и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проведения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 – драматизаций (театрализованных представлений) в ДОО </a:t>
            </a:r>
            <a:endParaRPr lang="ru-RU" sz="20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5910" y="180110"/>
            <a:ext cx="10881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Особенности создания условий, организации и проведения театрализованных игр (драматических, режиссерских)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952"/>
          <a:stretch/>
        </p:blipFill>
        <p:spPr>
          <a:xfrm>
            <a:off x="9470986" y="4698609"/>
            <a:ext cx="2721014" cy="21593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254" y="2092036"/>
            <a:ext cx="11057419" cy="40868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3492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ачало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игры. </a:t>
            </a:r>
            <a:endParaRPr lang="ru-RU" sz="1400" i="1" dirty="0" smtClean="0">
              <a:solidFill>
                <a:srgbClr val="00000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marR="3492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одготовка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обстановки для игры: создается ли она специально (ширма, герои-игрушки кукольного театра, маски и т.д.) или дети 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Действуют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полностью в воображаемой ситуации; </a:t>
            </a:r>
          </a:p>
          <a:p>
            <a:pPr marL="342900" marR="3492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Задачи (образовательные, по формированию игровых навыков, воспитательные),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решаемые педагогом в ходе игры-драматизации; </a:t>
            </a:r>
            <a:endParaRPr lang="ru-RU" sz="1400" i="1" dirty="0" smtClean="0">
              <a:solidFill>
                <a:srgbClr val="00000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marR="3492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 какому принципу распределялись роли между детьми, какую роль взяла на себя воспитатель.</a:t>
            </a:r>
            <a:endParaRPr lang="ru-RU" sz="1400" i="1" dirty="0">
              <a:solidFill>
                <a:srgbClr val="00000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marR="3492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спользуемые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воспитателем методы и приемы, помогающие детям точно и выразительно передавать образ героя; </a:t>
            </a:r>
          </a:p>
          <a:p>
            <a:pPr marL="342900" marR="3492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Индивидуальный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подход к детям: как он реализуется. </a:t>
            </a:r>
            <a:endParaRPr lang="ru-RU" sz="1400" i="1" dirty="0" smtClean="0">
              <a:solidFill>
                <a:srgbClr val="00000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marR="3492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Увлеченность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детей 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деятельностью. </a:t>
            </a:r>
          </a:p>
          <a:p>
            <a:pPr marL="342900" marR="3492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ровень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изобразительных умений детей, умение использовать различные невербальные средства для воплощения образа героя (мимика, жесты, пантомимика); выразительность 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речи. </a:t>
            </a:r>
            <a:endParaRPr lang="ru-RU" sz="1400" i="1" dirty="0">
              <a:solidFill>
                <a:srgbClr val="00000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marR="3492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Э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лементы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сотворчества воспитателя и 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детей. </a:t>
            </a:r>
            <a:endParaRPr lang="ru-RU" sz="1400" i="1" dirty="0">
              <a:solidFill>
                <a:srgbClr val="00000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marR="3492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онец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игры. Имела ли игра свое завершение или была прервана, оценка воспитателем 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деятельности детей. </a:t>
            </a:r>
          </a:p>
          <a:p>
            <a:pPr marL="342900" marR="3492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Предлагаемая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последующая работа воспитателя над игрой-драматизацией 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беседа с воспитателем). </a:t>
            </a:r>
          </a:p>
          <a:p>
            <a:pPr marL="342900" marR="25717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Длительность игры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marR="25717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чём заключалось взаимодействие воспитателя с музыкальным руководителем и помощника воспитателя?</a:t>
            </a:r>
          </a:p>
          <a:p>
            <a:pPr marL="342900" marR="25717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какой деятельности перешли дети после 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игры? </a:t>
            </a:r>
          </a:p>
          <a:p>
            <a:pPr marL="342900" marR="257175" indent="-342900" algn="just">
              <a:lnSpc>
                <a:spcPct val="103000"/>
              </a:lnSpc>
              <a:spcAft>
                <a:spcPts val="25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Установите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связь и влияние 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игр - драматизаций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 другие виды деятельности дошкольника </a:t>
            </a: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процессе </a:t>
            </a:r>
            <a:endParaRPr lang="ru-RU" sz="1400" i="1" dirty="0" smtClean="0">
              <a:solidFill>
                <a:srgbClr val="00000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R="257175" algn="just">
              <a:lnSpc>
                <a:spcPct val="103000"/>
              </a:lnSpc>
              <a:spcAft>
                <a:spcPts val="25"/>
              </a:spcAft>
            </a:pPr>
            <a:r>
              <a:rPr lang="ru-RU" sz="1400" i="1" dirty="0" smtClean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беседы </a:t>
            </a:r>
            <a:r>
              <a:rPr lang="ru-RU" sz="1400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 воспитателем и методистом дошкольного учреждения).</a:t>
            </a:r>
            <a:r>
              <a:rPr lang="ru-RU" sz="1400" b="1" i="1" dirty="0">
                <a:solidFill>
                  <a:srgbClr val="000000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endParaRPr lang="ru-RU" sz="1400" i="1" dirty="0">
              <a:solidFill>
                <a:srgbClr val="00000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27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ятиугольник 2"/>
          <p:cNvSpPr/>
          <p:nvPr/>
        </p:nvSpPr>
        <p:spPr>
          <a:xfrm>
            <a:off x="969820" y="374074"/>
            <a:ext cx="9213272" cy="637308"/>
          </a:xfrm>
          <a:prstGeom prst="homePlate">
            <a:avLst/>
          </a:prstGeom>
          <a:solidFill>
            <a:schemeClr val="bg1"/>
          </a:solidFill>
          <a:ln>
            <a:solidFill>
              <a:srgbClr val="181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 smtClean="0">
                <a:solidFill>
                  <a:srgbClr val="181848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для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анализа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содержания центра театрализованных (драматических) игр в</a:t>
            </a:r>
            <a:r>
              <a:rPr lang="ru-RU" sz="2000" b="1" dirty="0" smtClean="0">
                <a:latin typeface="Cambria" panose="020405030504060302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групповой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комнате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ДОО </a:t>
            </a:r>
            <a:endParaRPr lang="ru-RU" sz="2000" b="1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9820" y="1011382"/>
            <a:ext cx="10961625" cy="2952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86995" lvl="0">
              <a:lnSpc>
                <a:spcPts val="1295"/>
              </a:lnSpc>
              <a:spcAft>
                <a:spcPts val="1000"/>
              </a:spcAft>
            </a:pPr>
            <a:endParaRPr lang="ru-RU" sz="1400" i="1" dirty="0" smtClean="0">
              <a:solidFill>
                <a:srgbClr val="00000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marR="86995" lvl="0" indent="-342900">
              <a:lnSpc>
                <a:spcPts val="1295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наличие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условий для решения основных воспитательно-образовательных задач (развитие речевого творчества, индивидуальных литературных способностей детей, упражнение в освоенных речевых формах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)</a:t>
            </a:r>
          </a:p>
          <a:p>
            <a:pPr marL="342900" marR="86995" lvl="0" indent="-342900">
              <a:lnSpc>
                <a:spcPts val="1295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наличие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театров разных видов и их использование (в соответствии с возрастом)</a:t>
            </a:r>
          </a:p>
          <a:p>
            <a:pPr marL="342900" marR="86995" lvl="0" indent="-342900">
              <a:lnSpc>
                <a:spcPts val="1295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наличие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атрибутов для игр-драматизаций, их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использование</a:t>
            </a:r>
          </a:p>
          <a:p>
            <a:pPr marL="342900" marR="86995" lvl="0" indent="-342900">
              <a:lnSpc>
                <a:spcPts val="1295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наличие продуктов творческой речевой деятельности детей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группы</a:t>
            </a:r>
          </a:p>
          <a:p>
            <a:pPr marL="342900" marR="86995" lvl="0" indent="-342900">
              <a:lnSpc>
                <a:spcPts val="1295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наличие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специальных дидактических средств для развития речевого творчества детей (карты Проппа, серии сюжетных картин, игровые поля для игры фантазирования и км.)</a:t>
            </a:r>
          </a:p>
          <a:p>
            <a:pPr marR="86995" lvl="0">
              <a:lnSpc>
                <a:spcPts val="1295"/>
              </a:lnSpc>
              <a:spcAft>
                <a:spcPts val="1000"/>
              </a:spcAft>
            </a:pPr>
            <a:endParaRPr lang="ru-RU" sz="1400" i="1" dirty="0">
              <a:solidFill>
                <a:srgbClr val="00000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R="86995" lvl="0">
              <a:lnSpc>
                <a:spcPts val="1295"/>
              </a:lnSpc>
              <a:spcAft>
                <a:spcPts val="1000"/>
              </a:spcAft>
            </a:pPr>
            <a:endParaRPr lang="ru-RU" sz="1400" i="1" dirty="0">
              <a:solidFill>
                <a:srgbClr val="000000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R="86995" lvl="0">
              <a:lnSpc>
                <a:spcPts val="1295"/>
              </a:lnSpc>
              <a:spcAft>
                <a:spcPts val="1000"/>
              </a:spcAft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982" y="4422685"/>
            <a:ext cx="2787445" cy="230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8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ятиугольник 1"/>
          <p:cNvSpPr/>
          <p:nvPr/>
        </p:nvSpPr>
        <p:spPr>
          <a:xfrm>
            <a:off x="978310" y="340392"/>
            <a:ext cx="9260200" cy="601718"/>
          </a:xfrm>
          <a:prstGeom prst="homePlate">
            <a:avLst/>
          </a:prstGeom>
          <a:solidFill>
            <a:schemeClr val="bg1"/>
          </a:solidFill>
          <a:ln>
            <a:solidFill>
              <a:srgbClr val="1818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i="1" dirty="0" smtClean="0">
                <a:solidFill>
                  <a:srgbClr val="181848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для </a:t>
            </a:r>
            <a:r>
              <a:rPr lang="ru-RU" sz="2000" b="1" i="1" dirty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анализа НОД по продуктивным </a:t>
            </a:r>
            <a:r>
              <a:rPr lang="ru-RU" sz="20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(изобразительным) видам деятельности детей дошкольного возраста  </a:t>
            </a:r>
            <a:endParaRPr lang="ru-RU" sz="2000" i="1" dirty="0">
              <a:solidFill>
                <a:srgbClr val="003219"/>
              </a:solidFill>
              <a:latin typeface="Book Antiqua" panose="0204060205030503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2198" y="1097281"/>
            <a:ext cx="11071274" cy="7137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Тема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НОД, возрастная группа.</a:t>
            </a:r>
          </a:p>
          <a:p>
            <a:pPr lvl="0">
              <a:lnSpc>
                <a:spcPct val="115000"/>
              </a:lnSpc>
            </a:pP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Вид: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занятия-задания; занятия-упражнения; занятия-графическое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рассказывание 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т.д.; предметные; сюжетные; декоративные.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Соответствие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цели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(развитие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зрительного восприятия, ситуативно-образного мышления 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воображения; работа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над выразительностью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художественного образа; обучение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техническим и воспитательным умениям 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навыкам; развитие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восприятия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художественного произведения),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задач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(образовательные …; развивающие…; воспитательные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…)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занятия программным требованиям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 </a:t>
            </a:r>
          </a:p>
          <a:p>
            <a:pPr lvl="0">
              <a:lnSpc>
                <a:spcPct val="115000"/>
              </a:lnSpc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Интеграция образовательных областей:</a:t>
            </a: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Демонстрационный материал:</a:t>
            </a:r>
          </a:p>
          <a:p>
            <a:pPr lvl="0">
              <a:lnSpc>
                <a:spcPct val="115000"/>
              </a:lnSpc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Раздаточный материал: </a:t>
            </a:r>
          </a:p>
          <a:p>
            <a:pPr lvl="0">
              <a:lnSpc>
                <a:spcPct val="115000"/>
              </a:lnSpc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Своеобразие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формы проведения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(традиционная, игровая, социгровая, развивающее – дидактическая, коррекционная).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Создание условий для проведения занятия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Наличие плана – конспекта (технологической карты).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Качество наглядного материала, целесообразность его применения.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Умение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рационально размещать материал в дидактической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зоне: расстановка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столов,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мольбертов (освещённость; удобство и комфорт детей).</a:t>
            </a:r>
          </a:p>
          <a:p>
            <a:pPr marL="342900" lvl="0" indent="-342900">
              <a:lnSpc>
                <a:spcPct val="115000"/>
              </a:lnSpc>
              <a:buFont typeface="+mj-lt"/>
              <a:buAutoNum type="arabicParenR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Дежурство (чёткость распределения обязанностей дежурных, контроль и требования </a:t>
            </a: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воспитателей к детям), самообслуживание.</a:t>
            </a:r>
          </a:p>
          <a:p>
            <a:pPr lvl="0">
              <a:lnSpc>
                <a:spcPct val="115000"/>
              </a:lnSpc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Деятельность </a:t>
            </a:r>
            <a:r>
              <a:rPr lang="ru-RU" sz="1400" b="1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воспитателя во время занятий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5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)   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Внешний вид воспитателя.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одежда (соответствие условиям работы), причёска (аккуратность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);</a:t>
            </a:r>
          </a:p>
          <a:p>
            <a:pPr marL="28575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речевая культура воспитателя: умение выражать свои мысли точно, ясно, лаконично, образно,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интонационно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выразительно, доступно по содержанию и форме;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</a:t>
            </a: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181848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</a:t>
            </a:r>
            <a:endParaRPr lang="ru-RU" sz="1400" i="1" dirty="0">
              <a:solidFill>
                <a:srgbClr val="181848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489" y="4770120"/>
            <a:ext cx="3340609" cy="2087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6096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6265" y="211015"/>
            <a:ext cx="11141612" cy="9194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умение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владеть мимикой, пантомимикой,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жестами;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владение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искусством постановки вопросов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7)   Определяет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содержание и структуру занятия в соответствии с уровнем развития детей и их возрастом, согласно программным требованиям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buAutoNum type="arabicParenR" startAt="8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Знание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воспитателем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программного материала занятия, владение методическими приёмами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buAutoNum type="arabicParenR" startAt="8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Отбирает демонстрационный (поделка или демонстрационный лист формата А3, т.е. в два раза больше чем у детей)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 раздаточный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материал (лист формата А4, объём выданного пластилина для каждого ребёнка должен равняться размеру кулачка, в зависимости возраста детей) и т.п.,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отвечающий дидактическим целям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buAutoNum type="arabicParenR" startAt="8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Проводит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предварительную работу с детьми.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11)    Методика проведения занятия: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мение воспитателя организовывать детей в начале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занятия;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создание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эмоционального настроения детей в начале занятия к будущей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деятельности;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спользование познавательного материала для активизации внимания детей;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оотношение нового и повторного материала;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ормы работы с детьми (коллективные, индивидуальные);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вязь между различными видами искусства (изобразительное искусство и музыка, поэзия);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етодика объяснения нового материала (с опорой на имеющиеся у детей умения и навыки);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качество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объяснений, приёмов изображения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: четкость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, доступность, последовательность,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методическая грамотность;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использование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игровых ситуаций (элементов игры – драматизация, игрушки – персонажи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);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с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оздание для детей возможности проявить инициативу, самостоятельность, творческую активность;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использование разнообразных эффективных методов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приёмов развивающих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воспитывающих ребенка;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о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тношение воспитателя к ошибкам и недочётам в работах детей; как он оказывает помощь детям?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чёт возрастных особенностей детей данной группы;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умение осуществлять индивидуально-дифференцированный подход к детям с учетом их обучаемости, степени продвижения в усвоении программного материала, типологических особенностей и т.д. в процессе самостоятельной деятельности  (поддержка, похвала, прикосновение, поглаживание); умение создавать ситуацию успеха для каждого ребёнка;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b="1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b="1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181848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</a:t>
            </a:r>
            <a:endParaRPr lang="ru-RU" sz="1400" i="1" dirty="0">
              <a:solidFill>
                <a:srgbClr val="181848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07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6265" y="168812"/>
            <a:ext cx="11153336" cy="7843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умение организовать совместную деятельность (объединение детских работ общим сюжетом) по подгруппам;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умение разнообразно использовать информационно – коммуникативные технологии  (ИКТ) в ходе организации занятия;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Book Antiqua" panose="02040602050305030304" pitchFamily="18" charset="0"/>
              <a:buChar char="―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умение выбирать оптимальный темп занятия.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12)    Анализ работ детей на занятии, качество этого занятия. 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  Деятельность детей на занятии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13)    Организация детей: умение подчиняться определённым правилам поведения, самостоятельность, сознательная дисциплина, темп работы.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14)    Активность слухового внимания, сосредоточенность при выполнении заданий.</a:t>
            </a:r>
          </a:p>
          <a:p>
            <a:pPr marL="342900" lvl="0" indent="-342900">
              <a:lnSpc>
                <a:spcPct val="115000"/>
              </a:lnSpc>
              <a:buClr>
                <a:srgbClr val="003219"/>
              </a:buClr>
              <a:buAutoNum type="arabicParenR" startAt="15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Качественный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показатель эффективности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проведённого занятия / оценка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детских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работ: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- умение работать в соответствии с полученными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указаниями, 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- творческий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подход к решению поставленных задач, аккуратность в работе;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- уровень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технических и изобразительных </a:t>
            </a: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умений (знаний)  </a:t>
            </a:r>
            <a:r>
              <a:rPr lang="ru-RU" sz="16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рисовании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r>
              <a:rPr lang="ru-RU" sz="1400" b="1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Младший возраст (2-3 лет)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¾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рисуют только гуашью, густота сметаны, чтобы не капала; использование восковых карандашей; цветные карандаши вводятся без основной нагрузки;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¾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берут только те цвета, которые изучили (карандаши в подставку для карандашей, краску только нужного цвета на палитру), лишнее убирается,  чтобы дети легче запоминали основные (программные) цвета;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¾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формирование технических навыков: примакивание, прямые линии в разных направлениях, прерывистые линии (дождик), решетка, округлые линии; формообразующие движения;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¾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закрашивают округлые предметы круговыми движениями;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¾"/>
            </a:pP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AutoNum type="arabicParenR" startAt="10"/>
            </a:pPr>
            <a:endParaRPr lang="ru-RU" sz="1400" b="1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b="1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</a:pPr>
            <a:r>
              <a:rPr lang="ru-RU" sz="1400" i="1" dirty="0" smtClean="0">
                <a:solidFill>
                  <a:srgbClr val="181848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       </a:t>
            </a:r>
            <a:endParaRPr lang="ru-RU" sz="1400" i="1" dirty="0">
              <a:solidFill>
                <a:srgbClr val="181848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678873" cy="6858000"/>
          </a:xfrm>
          <a:prstGeom prst="rect">
            <a:avLst/>
          </a:prstGeom>
          <a:solidFill>
            <a:srgbClr val="99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5644" y="4983480"/>
            <a:ext cx="1676400" cy="167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6265" y="5379720"/>
            <a:ext cx="946169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¾"/>
            </a:pPr>
            <a:r>
              <a:rPr lang="ru-RU" sz="1400" i="1" dirty="0" smtClean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использование </a:t>
            </a: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в работе с детьми нетрадиционного рисования, чтобы у ребенка создавалась ситуация успеха; </a:t>
            </a: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¾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учатся правилам работы с кистью: держать правильно, набирать краску на ворс, тщательно промывать, на карандаш нажимать с достаточной силой, чтобы был виден след, менять карандаш в зависимости от цвета объекта (соотносить цвет). </a:t>
            </a:r>
            <a:endParaRPr lang="ru-RU" sz="1400" i="1" dirty="0" smtClean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marL="285750" lvl="0" indent="-285750">
              <a:lnSpc>
                <a:spcPct val="115000"/>
              </a:lnSpc>
              <a:buClr>
                <a:srgbClr val="003219"/>
              </a:buClr>
              <a:buFont typeface="Symbol" panose="05050102010706020507" pitchFamily="18" charset="2"/>
              <a:buChar char="¾"/>
            </a:pPr>
            <a:r>
              <a:rPr lang="ru-RU" sz="1400" i="1" dirty="0">
                <a:solidFill>
                  <a:srgbClr val="003219"/>
                </a:solidFill>
                <a:latin typeface="Book Antiqua" panose="02040602050305030304" pitchFamily="18" charset="0"/>
                <a:ea typeface="Times New Roman" panose="02020603050405020304" pitchFamily="18" charset="0"/>
              </a:rPr>
              <a:t>декоративное рисование на полоске, на квадрате. </a:t>
            </a: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endParaRPr lang="ru-RU" sz="1400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Clr>
                <a:srgbClr val="003219"/>
              </a:buClr>
            </a:pPr>
            <a:endParaRPr lang="ru-RU" sz="1600" b="1" i="1" dirty="0">
              <a:solidFill>
                <a:srgbClr val="003219"/>
              </a:solidFill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26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2351</TotalTime>
  <Words>6705</Words>
  <Application>Microsoft Office PowerPoint</Application>
  <PresentationFormat>Широкоэкранный</PresentationFormat>
  <Paragraphs>574</Paragraphs>
  <Slides>33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4" baseType="lpstr">
      <vt:lpstr>Batang</vt:lpstr>
      <vt:lpstr>Arial</vt:lpstr>
      <vt:lpstr>Book Antiqua</vt:lpstr>
      <vt:lpstr>Bookman Old Style</vt:lpstr>
      <vt:lpstr>Calibri</vt:lpstr>
      <vt:lpstr>Calibri Light</vt:lpstr>
      <vt:lpstr>Cambria</vt:lpstr>
      <vt:lpstr>Segoe UI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АПК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организации учебной практики в ДОО. </dc:title>
  <dc:subject>УП.02.01 Наблюдение различных видов деятельности и общения детей.</dc:subject>
  <dc:creator>О.Г. Гольская - преподаватель психолого – педагогических дисциплин, высшей квалификационной категории.</dc:creator>
  <cp:lastModifiedBy>Admin</cp:lastModifiedBy>
  <cp:revision>196</cp:revision>
  <dcterms:created xsi:type="dcterms:W3CDTF">2020-02-04T23:41:35Z</dcterms:created>
  <dcterms:modified xsi:type="dcterms:W3CDTF">2020-05-01T13:25:46Z</dcterms:modified>
</cp:coreProperties>
</file>