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5" r:id="rId3"/>
    <p:sldId id="259" r:id="rId4"/>
    <p:sldId id="264" r:id="rId5"/>
    <p:sldId id="268" r:id="rId6"/>
    <p:sldId id="262" r:id="rId7"/>
    <p:sldId id="263" r:id="rId8"/>
    <p:sldId id="260" r:id="rId9"/>
    <p:sldId id="258" r:id="rId10"/>
    <p:sldId id="272" r:id="rId11"/>
    <p:sldId id="273" r:id="rId12"/>
    <p:sldId id="283" r:id="rId13"/>
    <p:sldId id="28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E76503"/>
    <a:srgbClr val="32B5B8"/>
    <a:srgbClr val="DA104A"/>
    <a:srgbClr val="DE93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9" autoAdjust="0"/>
    <p:restoredTop sz="94660"/>
  </p:normalViewPr>
  <p:slideViewPr>
    <p:cSldViewPr>
      <p:cViewPr varScale="1">
        <p:scale>
          <a:sx n="110" d="100"/>
          <a:sy n="110" d="100"/>
        </p:scale>
        <p:origin x="160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313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986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6830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0827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89704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474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1277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316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975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002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14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53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097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825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163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77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42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568952" cy="288032"/>
          </a:xfrm>
        </p:spPr>
        <p:txBody>
          <a:bodyPr/>
          <a:lstStyle/>
          <a:p>
            <a:r>
              <a:rPr lang="ru-RU" sz="11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1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</a:t>
            </a:r>
            <a:r>
              <a:rPr lang="ru-RU" sz="11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КУ </a:t>
            </a:r>
            <a:r>
              <a:rPr lang="ru-RU" sz="11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</a:t>
            </a:r>
            <a:r>
              <a:rPr lang="ru-RU" sz="1100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Урайский</a:t>
            </a:r>
            <a:r>
              <a:rPr lang="ru-RU" sz="11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специализированный дом ребёнка»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700808"/>
            <a:ext cx="8568952" cy="496855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E76503"/>
                </a:solidFill>
              </a:rPr>
              <a:t>                     </a:t>
            </a:r>
          </a:p>
          <a:p>
            <a:r>
              <a:rPr lang="ru-RU" sz="2400" b="1" dirty="0" smtClean="0">
                <a:solidFill>
                  <a:srgbClr val="E76503"/>
                </a:solidFill>
              </a:rPr>
              <a:t>                                                                                              </a:t>
            </a:r>
          </a:p>
          <a:p>
            <a:endParaRPr lang="ru-RU" sz="2400" b="1" dirty="0">
              <a:solidFill>
                <a:srgbClr val="E76503"/>
              </a:solidFill>
            </a:endParaRPr>
          </a:p>
          <a:p>
            <a:r>
              <a:rPr lang="ru-RU" sz="2400" b="1" dirty="0" smtClean="0">
                <a:solidFill>
                  <a:srgbClr val="E76503"/>
                </a:solidFill>
              </a:rPr>
              <a:t>                                                      </a:t>
            </a:r>
            <a:endParaRPr lang="ru-RU" sz="1600" i="1" dirty="0">
              <a:solidFill>
                <a:srgbClr val="E7650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1772816"/>
            <a:ext cx="54726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E765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dirty="0" smtClean="0">
                <a:solidFill>
                  <a:srgbClr val="E765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Долгосрочный </a:t>
            </a:r>
            <a:r>
              <a:rPr lang="ru-RU" dirty="0">
                <a:solidFill>
                  <a:srgbClr val="E765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Aharoni" panose="02010803020104030203" pitchFamily="2" charset="-79"/>
              </a:rPr>
              <a:t>п</a:t>
            </a:r>
            <a:r>
              <a:rPr lang="ru-RU" dirty="0" smtClean="0">
                <a:solidFill>
                  <a:srgbClr val="E765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Aharoni" panose="02010803020104030203" pitchFamily="2" charset="-79"/>
              </a:rPr>
              <a:t>роект : «</a:t>
            </a:r>
            <a:r>
              <a:rPr lang="ru-RU" dirty="0" err="1" smtClean="0">
                <a:solidFill>
                  <a:srgbClr val="E765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Aharoni" panose="02010803020104030203" pitchFamily="2" charset="-79"/>
              </a:rPr>
              <a:t>Тестопластика</a:t>
            </a:r>
            <a:r>
              <a:rPr lang="ru-RU" dirty="0" smtClean="0">
                <a:solidFill>
                  <a:srgbClr val="E765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Aharoni" panose="02010803020104030203" pitchFamily="2" charset="-79"/>
              </a:rPr>
              <a:t>». </a:t>
            </a:r>
          </a:p>
          <a:p>
            <a:r>
              <a:rPr lang="ru-RU" dirty="0">
                <a:solidFill>
                  <a:srgbClr val="E7650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E7650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</a:p>
          <a:p>
            <a:r>
              <a:rPr lang="ru-RU" sz="1400" b="1" dirty="0" smtClean="0">
                <a:solidFill>
                  <a:srgbClr val="E7650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endParaRPr lang="ru-RU" sz="1400" b="1" dirty="0">
              <a:solidFill>
                <a:srgbClr val="E7650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rgbClr val="E7650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Срок реализации: </a:t>
            </a:r>
            <a:r>
              <a:rPr lang="ru-RU" sz="1400" i="1" dirty="0" smtClean="0">
                <a:solidFill>
                  <a:srgbClr val="E7650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октябрь-март 2018-2019 г.</a:t>
            </a:r>
            <a:endParaRPr lang="ru-RU" sz="1400" i="1" dirty="0">
              <a:solidFill>
                <a:srgbClr val="E7650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E7650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</a:p>
          <a:p>
            <a:endParaRPr lang="ru-RU" sz="1400" dirty="0">
              <a:solidFill>
                <a:srgbClr val="E76503"/>
              </a:solidFill>
            </a:endParaRPr>
          </a:p>
          <a:p>
            <a:endParaRPr lang="ru-RU" sz="1400" dirty="0" smtClean="0">
              <a:solidFill>
                <a:srgbClr val="E76503"/>
              </a:solidFill>
            </a:endParaRPr>
          </a:p>
          <a:p>
            <a:r>
              <a:rPr lang="ru-RU" sz="1400" dirty="0">
                <a:solidFill>
                  <a:srgbClr val="E76503"/>
                </a:solidFill>
              </a:rPr>
              <a:t> </a:t>
            </a:r>
            <a:r>
              <a:rPr lang="ru-RU" sz="1400" dirty="0" smtClean="0">
                <a:solidFill>
                  <a:srgbClr val="E76503"/>
                </a:solidFill>
              </a:rPr>
              <a:t>                                                </a:t>
            </a:r>
          </a:p>
          <a:p>
            <a:endParaRPr lang="ru-RU" sz="1400" b="1" dirty="0">
              <a:solidFill>
                <a:srgbClr val="E76503"/>
              </a:solidFill>
            </a:endParaRPr>
          </a:p>
          <a:p>
            <a:r>
              <a:rPr lang="ru-RU" sz="1400" dirty="0" smtClean="0">
                <a:solidFill>
                  <a:srgbClr val="E7650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</a:t>
            </a:r>
            <a:r>
              <a:rPr lang="ru-RU" sz="1200" b="1" dirty="0" smtClean="0">
                <a:solidFill>
                  <a:srgbClr val="E7650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группы №2:</a:t>
            </a:r>
          </a:p>
          <a:p>
            <a:r>
              <a:rPr lang="ru-RU" sz="1200" dirty="0" smtClean="0">
                <a:solidFill>
                  <a:srgbClr val="E76503"/>
                </a:solidFill>
              </a:rPr>
              <a:t>                                                                   </a:t>
            </a:r>
            <a:r>
              <a:rPr lang="ru-RU" sz="1200" i="1" dirty="0" smtClean="0">
                <a:solidFill>
                  <a:srgbClr val="E76503"/>
                </a:solidFill>
              </a:rPr>
              <a:t>Лысенко А.Ю.</a:t>
            </a:r>
          </a:p>
          <a:p>
            <a:r>
              <a:rPr lang="ru-RU" sz="1200" i="1" dirty="0" smtClean="0">
                <a:solidFill>
                  <a:srgbClr val="E76503"/>
                </a:solidFill>
              </a:rPr>
              <a:t>                                                           </a:t>
            </a:r>
          </a:p>
          <a:p>
            <a:r>
              <a:rPr lang="ru-RU" sz="1200" i="1" dirty="0" smtClean="0">
                <a:solidFill>
                  <a:srgbClr val="CC3300"/>
                </a:solidFill>
              </a:rPr>
              <a:t>   </a:t>
            </a:r>
            <a:endParaRPr lang="ru-RU" sz="1200" i="1" dirty="0">
              <a:solidFill>
                <a:srgbClr val="CC33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30575">
            <a:off x="8059290" y="6025981"/>
            <a:ext cx="501052" cy="5499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793194">
            <a:off x="7852261" y="933722"/>
            <a:ext cx="478641" cy="4880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65531">
            <a:off x="231647" y="255837"/>
            <a:ext cx="397394" cy="379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51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"/>
            <a:ext cx="7125113" cy="332656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rgbClr val="E76503"/>
                </a:solidFill>
              </a:rPr>
              <a:t>             План проведённых игр с тестом:</a:t>
            </a:r>
            <a:endParaRPr lang="ru-RU" sz="1800" b="1" dirty="0">
              <a:solidFill>
                <a:srgbClr val="E76503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8804693"/>
              </p:ext>
            </p:extLst>
          </p:nvPr>
        </p:nvGraphicFramePr>
        <p:xfrm>
          <a:off x="467544" y="620689"/>
          <a:ext cx="8352928" cy="60486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1197"/>
                <a:gridCol w="1862125"/>
                <a:gridCol w="2019029"/>
                <a:gridCol w="1940577"/>
              </a:tblGrid>
              <a:tr h="410847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rgbClr val="E76503"/>
                          </a:solidFill>
                        </a:rPr>
                        <a:t>Месяц</a:t>
                      </a:r>
                      <a:endParaRPr lang="ru-RU" sz="100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rgbClr val="E76503"/>
                          </a:solidFill>
                        </a:rPr>
                        <a:t>Тема</a:t>
                      </a:r>
                      <a:endParaRPr lang="ru-RU" sz="100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rgbClr val="E76503"/>
                          </a:solidFill>
                        </a:rPr>
                        <a:t>Количество занятий</a:t>
                      </a:r>
                      <a:endParaRPr lang="ru-RU" sz="100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rgbClr val="E76503"/>
                          </a:solidFill>
                        </a:rPr>
                        <a:t>Задачи</a:t>
                      </a:r>
                      <a:endParaRPr lang="ru-RU" sz="100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</a:tr>
              <a:tr h="1443648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solidFill>
                            <a:srgbClr val="E76503"/>
                          </a:solidFill>
                        </a:rPr>
                        <a:t>Январь</a:t>
                      </a:r>
                      <a:endParaRPr lang="ru-RU" sz="1000" b="1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ru-RU" sz="800" b="1" dirty="0" smtClean="0">
                          <a:solidFill>
                            <a:srgbClr val="E76503"/>
                          </a:solidFill>
                        </a:rPr>
                        <a:t>Игра: « Украшаем чашечки»</a:t>
                      </a:r>
                    </a:p>
                    <a:p>
                      <a:pPr marL="228600" indent="-228600">
                        <a:buAutoNum type="arabicPeriod"/>
                      </a:pPr>
                      <a:endParaRPr lang="ru-RU" sz="800" b="1" dirty="0" smtClean="0">
                        <a:solidFill>
                          <a:srgbClr val="E76503"/>
                        </a:solidFill>
                      </a:endParaRPr>
                    </a:p>
                    <a:p>
                      <a:pPr marL="228600" indent="-228600">
                        <a:buAutoNum type="arabicPeriod"/>
                      </a:pPr>
                      <a:endParaRPr lang="ru-RU" sz="800" dirty="0" smtClean="0">
                        <a:solidFill>
                          <a:srgbClr val="E76503"/>
                        </a:solidFill>
                      </a:endParaRPr>
                    </a:p>
                    <a:p>
                      <a:pPr marL="228600" indent="-228600">
                        <a:buAutoNum type="arabicPeriod"/>
                      </a:pPr>
                      <a:endParaRPr lang="ru-RU" sz="800" dirty="0" smtClean="0">
                        <a:solidFill>
                          <a:srgbClr val="E76503"/>
                        </a:solidFill>
                      </a:endParaRPr>
                    </a:p>
                    <a:p>
                      <a:pPr marL="228600" indent="-228600">
                        <a:buAutoNum type="arabicPeriod"/>
                      </a:pPr>
                      <a:r>
                        <a:rPr lang="ru-RU" sz="800" b="1" dirty="0" smtClean="0">
                          <a:solidFill>
                            <a:srgbClr val="E76503"/>
                          </a:solidFill>
                        </a:rPr>
                        <a:t>Игра: «Ягодки</a:t>
                      </a:r>
                      <a:r>
                        <a:rPr lang="ru-RU" sz="800" b="1" baseline="0" dirty="0" smtClean="0">
                          <a:solidFill>
                            <a:srgbClr val="E76503"/>
                          </a:solidFill>
                        </a:rPr>
                        <a:t> для синички».</a:t>
                      </a:r>
                    </a:p>
                    <a:p>
                      <a:endParaRPr lang="ru-RU" sz="80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rgbClr val="E76503"/>
                          </a:solidFill>
                        </a:rPr>
                        <a:t>2</a:t>
                      </a:r>
                      <a:endParaRPr lang="ru-RU" sz="100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1.Учить умению выделять указательный пальчик выполняя действие- вдавливание теста.</a:t>
                      </a:r>
                      <a:br>
                        <a:rPr lang="ru-RU" sz="800" dirty="0" smtClean="0">
                          <a:solidFill>
                            <a:srgbClr val="E76503"/>
                          </a:solidFill>
                        </a:rPr>
                      </a:br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 2.Закрепляем умение отщипывать, прикладывать вдавливать указательным пальчиком тесто. Уточнить представление детей о синичке, её частях тела.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dirty="0" smtClean="0">
                        <a:solidFill>
                          <a:srgbClr val="E76503"/>
                        </a:solidFill>
                      </a:endParaRPr>
                    </a:p>
                    <a:p>
                      <a:endParaRPr lang="ru-RU" sz="80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</a:tr>
              <a:tr h="226247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solidFill>
                            <a:srgbClr val="E76503"/>
                          </a:solidFill>
                        </a:rPr>
                        <a:t>Февраль</a:t>
                      </a:r>
                      <a:endParaRPr lang="ru-RU" sz="1000" b="1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E76503"/>
                          </a:solidFill>
                        </a:rPr>
                        <a:t>Игра: «Нарядная</a:t>
                      </a:r>
                      <a:r>
                        <a:rPr lang="ru-RU" sz="800" b="1" baseline="0" dirty="0" smtClean="0">
                          <a:solidFill>
                            <a:srgbClr val="E76503"/>
                          </a:solidFill>
                        </a:rPr>
                        <a:t> матрёшка</a:t>
                      </a:r>
                      <a:r>
                        <a:rPr lang="ru-RU" sz="800" b="1" dirty="0" smtClean="0">
                          <a:solidFill>
                            <a:srgbClr val="E76503"/>
                          </a:solidFill>
                        </a:rPr>
                        <a:t>»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dirty="0" smtClean="0">
                        <a:solidFill>
                          <a:srgbClr val="E76503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dirty="0" smtClean="0">
                        <a:solidFill>
                          <a:srgbClr val="E76503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dirty="0" smtClean="0">
                        <a:solidFill>
                          <a:srgbClr val="E76503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dirty="0" smtClean="0">
                        <a:solidFill>
                          <a:srgbClr val="E76503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dirty="0" smtClean="0">
                        <a:solidFill>
                          <a:srgbClr val="E76503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2. </a:t>
                      </a:r>
                      <a:r>
                        <a:rPr lang="ru-RU" sz="800" b="1" dirty="0" smtClean="0">
                          <a:solidFill>
                            <a:srgbClr val="E76503"/>
                          </a:solidFill>
                        </a:rPr>
                        <a:t>Игра: «Разноцветные шары</a:t>
                      </a:r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»</a:t>
                      </a:r>
                    </a:p>
                    <a:p>
                      <a:endParaRPr lang="ru-RU" sz="80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rgbClr val="E76503"/>
                          </a:solidFill>
                        </a:rPr>
                        <a:t>2</a:t>
                      </a:r>
                      <a:endParaRPr lang="ru-RU" sz="100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1.Продолжать учить выполнять соотносящие действия с тестом по показу: прикладывать, </a:t>
                      </a:r>
                      <a:r>
                        <a:rPr lang="ru-RU" sz="800" dirty="0" err="1" smtClean="0">
                          <a:solidFill>
                            <a:srgbClr val="E76503"/>
                          </a:solidFill>
                        </a:rPr>
                        <a:t>придавливать.Продолжать</a:t>
                      </a:r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 знакомство с красным цветом. Активизировать словарь. Подводить детей к пониманию новых слов. </a:t>
                      </a:r>
                    </a:p>
                    <a:p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2.Развивать зрительную ориентировку на цвет предметов. Учим выполнять действия придавливания трафаретом на тесте. Закрепляем знания о цвете-жёлтый, красный, зелёный.</a:t>
                      </a:r>
                      <a:endParaRPr lang="ru-RU" sz="80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</a:tr>
              <a:tr h="193170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solidFill>
                            <a:srgbClr val="E76503"/>
                          </a:solidFill>
                        </a:rPr>
                        <a:t>Март</a:t>
                      </a:r>
                      <a:endParaRPr lang="ru-RU" sz="1000" b="1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ru-RU" sz="800" b="1" dirty="0" smtClean="0">
                          <a:solidFill>
                            <a:srgbClr val="E76503"/>
                          </a:solidFill>
                        </a:rPr>
                        <a:t>Игра: «Мозаика».</a:t>
                      </a:r>
                    </a:p>
                    <a:p>
                      <a:pPr marL="228600" indent="-228600">
                        <a:buAutoNum type="arabicPeriod"/>
                      </a:pPr>
                      <a:endParaRPr lang="ru-RU" sz="800" dirty="0" smtClean="0">
                        <a:solidFill>
                          <a:srgbClr val="E76503"/>
                        </a:solidFill>
                      </a:endParaRPr>
                    </a:p>
                    <a:p>
                      <a:pPr marL="228600" indent="-228600">
                        <a:buAutoNum type="arabicPeriod"/>
                      </a:pPr>
                      <a:endParaRPr lang="ru-RU" sz="800" dirty="0" smtClean="0">
                        <a:solidFill>
                          <a:srgbClr val="E76503"/>
                        </a:solidFill>
                      </a:endParaRPr>
                    </a:p>
                    <a:p>
                      <a:pPr marL="228600" indent="-228600">
                        <a:buAutoNum type="arabicPeriod"/>
                      </a:pPr>
                      <a:endParaRPr lang="ru-RU" sz="800" dirty="0" smtClean="0">
                        <a:solidFill>
                          <a:srgbClr val="E76503"/>
                        </a:solidFill>
                      </a:endParaRPr>
                    </a:p>
                    <a:p>
                      <a:pPr marL="228600" indent="-228600">
                        <a:buAutoNum type="arabicPeriod"/>
                      </a:pPr>
                      <a:endParaRPr lang="ru-RU" sz="800" dirty="0" smtClean="0">
                        <a:solidFill>
                          <a:srgbClr val="E76503"/>
                        </a:solidFill>
                      </a:endParaRPr>
                    </a:p>
                    <a:p>
                      <a:pPr marL="228600" indent="-228600">
                        <a:buAutoNum type="arabicPeriod"/>
                      </a:pPr>
                      <a:r>
                        <a:rPr lang="ru-RU" sz="800" b="1" dirty="0" smtClean="0">
                          <a:solidFill>
                            <a:srgbClr val="E76503"/>
                          </a:solidFill>
                        </a:rPr>
                        <a:t>Игра:</a:t>
                      </a:r>
                      <a:r>
                        <a:rPr lang="ru-RU" sz="800" b="1" baseline="0" dirty="0" smtClean="0">
                          <a:solidFill>
                            <a:srgbClr val="E76503"/>
                          </a:solidFill>
                        </a:rPr>
                        <a:t> </a:t>
                      </a:r>
                      <a:r>
                        <a:rPr lang="ru-RU" sz="800" b="1" dirty="0" smtClean="0">
                          <a:solidFill>
                            <a:srgbClr val="E76503"/>
                          </a:solidFill>
                        </a:rPr>
                        <a:t>«Кто спрятался?»</a:t>
                      </a:r>
                    </a:p>
                    <a:p>
                      <a:endParaRPr lang="ru-RU" sz="800" b="1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rgbClr val="E76503"/>
                          </a:solidFill>
                        </a:rPr>
                        <a:t>2</a:t>
                      </a:r>
                      <a:endParaRPr lang="ru-RU" sz="100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1.Цель: Формировать умение ориентироваться на цвет предметов по речевой инструкции. Продолжать развивать мелкую моторику </a:t>
                      </a:r>
                      <a:r>
                        <a:rPr lang="ru-RU" sz="800" dirty="0" err="1" smtClean="0">
                          <a:solidFill>
                            <a:srgbClr val="E76503"/>
                          </a:solidFill>
                        </a:rPr>
                        <a:t>рук:брать</a:t>
                      </a:r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 грибочки кончиками большого, указательного и среднего пальцев.</a:t>
                      </a:r>
                    </a:p>
                    <a:p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2.Продолжать формировать пинцетный, щипковый захват мелких предметов пальцами. Продолжаем закреплять знания о цветах (жёлтый, красный, зелёный) Знакомство с синим цветом</a:t>
                      </a:r>
                      <a:endParaRPr lang="ru-RU" sz="80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2949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7435" y="0"/>
            <a:ext cx="7125113" cy="864096"/>
          </a:xfrm>
        </p:spPr>
        <p:txBody>
          <a:bodyPr/>
          <a:lstStyle/>
          <a:p>
            <a:r>
              <a:rPr lang="ru-RU" sz="2000" b="1" dirty="0">
                <a:solidFill>
                  <a:srgbClr val="E765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Полученные  результаты проекта:</a:t>
            </a:r>
            <a:r>
              <a:rPr lang="ru-RU" sz="2000" dirty="0">
                <a:solidFill>
                  <a:srgbClr val="E765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>
                <a:solidFill>
                  <a:srgbClr val="E765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8762" y="786168"/>
            <a:ext cx="8183677" cy="537913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>
              <a:solidFill>
                <a:srgbClr val="E76503"/>
              </a:solidFill>
            </a:endParaRPr>
          </a:p>
          <a:p>
            <a:pPr marL="0" indent="0">
              <a:buNone/>
            </a:pPr>
            <a:r>
              <a:rPr lang="ru-RU" u="sng" dirty="0">
                <a:solidFill>
                  <a:srgbClr val="E76503"/>
                </a:solidFill>
              </a:rPr>
              <a:t>Результаты проекта для:</a:t>
            </a:r>
            <a:endParaRPr lang="ru-RU" dirty="0">
              <a:solidFill>
                <a:srgbClr val="E76503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rgbClr val="E765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Детей:</a:t>
            </a:r>
            <a:r>
              <a:rPr lang="ru-RU" dirty="0">
                <a:solidFill>
                  <a:srgbClr val="E76503"/>
                </a:solidFill>
              </a:rPr>
              <a:t> </a:t>
            </a:r>
            <a:endParaRPr lang="ru-RU" dirty="0" smtClean="0">
              <a:solidFill>
                <a:srgbClr val="E76503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Положительное отношение детей к играм с тестом</a:t>
            </a:r>
            <a:r>
              <a:rPr lang="ru-RU" dirty="0">
                <a:solidFill>
                  <a:srgbClr val="E76503"/>
                </a:solidFill>
              </a:rPr>
              <a:t>. Развитие у детей познава­тельной активности, творческих  способностей</a:t>
            </a:r>
            <a:r>
              <a:rPr lang="ru-RU" dirty="0" smtClean="0">
                <a:solidFill>
                  <a:srgbClr val="E76503"/>
                </a:solidFill>
              </a:rPr>
              <a:t>. </a:t>
            </a:r>
            <a:r>
              <a:rPr lang="ru-RU" dirty="0">
                <a:solidFill>
                  <a:srgbClr val="E76503"/>
                </a:solidFill>
              </a:rPr>
              <a:t>Повышение уровня  развития  речи у детей раннего </a:t>
            </a:r>
            <a:r>
              <a:rPr lang="ru-RU" dirty="0" smtClean="0">
                <a:solidFill>
                  <a:srgbClr val="E76503"/>
                </a:solidFill>
              </a:rPr>
              <a:t>возраста. Дети стали использовать активной речи различные звуки и слова «Да-да», «дай», «на», «ку-ку», «</a:t>
            </a:r>
            <a:r>
              <a:rPr lang="ru-RU" dirty="0" err="1" smtClean="0">
                <a:solidFill>
                  <a:srgbClr val="E76503"/>
                </a:solidFill>
              </a:rPr>
              <a:t>ам-ам</a:t>
            </a:r>
            <a:r>
              <a:rPr lang="ru-RU" dirty="0" smtClean="0">
                <a:solidFill>
                  <a:srgbClr val="E76503"/>
                </a:solidFill>
              </a:rPr>
              <a:t>», «ля-ля»,  «</a:t>
            </a:r>
            <a:r>
              <a:rPr lang="ru-RU" dirty="0" err="1" smtClean="0">
                <a:solidFill>
                  <a:srgbClr val="E76503"/>
                </a:solidFill>
              </a:rPr>
              <a:t>му</a:t>
            </a:r>
            <a:r>
              <a:rPr lang="ru-RU" dirty="0" smtClean="0">
                <a:solidFill>
                  <a:srgbClr val="E76503"/>
                </a:solidFill>
              </a:rPr>
              <a:t>-у-у», «</a:t>
            </a:r>
            <a:r>
              <a:rPr lang="ru-RU" dirty="0" err="1" smtClean="0">
                <a:solidFill>
                  <a:srgbClr val="E76503"/>
                </a:solidFill>
              </a:rPr>
              <a:t>др</a:t>
            </a:r>
            <a:r>
              <a:rPr lang="ru-RU" dirty="0" smtClean="0">
                <a:solidFill>
                  <a:srgbClr val="E76503"/>
                </a:solidFill>
              </a:rPr>
              <a:t>-р-р», «</a:t>
            </a:r>
            <a:r>
              <a:rPr lang="ru-RU" dirty="0" err="1" smtClean="0">
                <a:solidFill>
                  <a:srgbClr val="E76503"/>
                </a:solidFill>
              </a:rPr>
              <a:t>ма-ма</a:t>
            </a:r>
            <a:r>
              <a:rPr lang="ru-RU" dirty="0" smtClean="0">
                <a:solidFill>
                  <a:srgbClr val="E76503"/>
                </a:solidFill>
              </a:rPr>
              <a:t>», «ба-ба», «га-га-га». Понимают значение более 15 слов обозначающих действия, звукоподражания (</a:t>
            </a:r>
            <a:r>
              <a:rPr lang="ru-RU" dirty="0" err="1" smtClean="0">
                <a:solidFill>
                  <a:srgbClr val="E76503"/>
                </a:solidFill>
              </a:rPr>
              <a:t>кач-кач</a:t>
            </a:r>
            <a:r>
              <a:rPr lang="ru-RU" dirty="0" smtClean="0">
                <a:solidFill>
                  <a:srgbClr val="E76503"/>
                </a:solidFill>
              </a:rPr>
              <a:t>, мяу-мяу, бум-бум, тик-так, динь-динь и т.д.), названия игрушек, мебели, одежды, частей тела, знают имена других детей.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Умение детей  взаимодействовать с взрослыми. Развитие мелкой моторики у детей раннего возраста. «Пинцетный захват» между кончиками пальцев или подушечками пальцев. Кисти рук у детей стали более гибкими, что в дальнейшем способствует в играх с игрушками и дидактическим материалом. Дети стали больше двигаться. Малыши самостоятельно выполняют разученные действия (катают машинку, кормят куклу). Переносят разученные действия с одним предметом на другой(баюкает не только куклу, но и матрёшку).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Если на начальном этапе игр с тестом дети боялись брать в руки тесто, то сейчас по долгу играют  с удовольствием, отщипывают, жмут пальчиками, руками.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>
              <a:solidFill>
                <a:srgbClr val="E76503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Воспитателей: </a:t>
            </a:r>
            <a:endParaRPr lang="ru-RU" dirty="0">
              <a:solidFill>
                <a:srgbClr val="E765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 Сближение </a:t>
            </a:r>
            <a:r>
              <a:rPr lang="ru-RU" dirty="0">
                <a:solidFill>
                  <a:srgbClr val="E76503"/>
                </a:solidFill>
              </a:rPr>
              <a:t>с детьми и педагогами </a:t>
            </a:r>
            <a:r>
              <a:rPr lang="ru-RU" dirty="0" smtClean="0">
                <a:solidFill>
                  <a:srgbClr val="E76503"/>
                </a:solidFill>
              </a:rPr>
              <a:t>группы.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 Творческий подход.</a:t>
            </a:r>
            <a:endParaRPr lang="ru-RU" dirty="0">
              <a:solidFill>
                <a:srgbClr val="E76503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 Интерес к </a:t>
            </a:r>
            <a:r>
              <a:rPr lang="ru-RU" dirty="0">
                <a:solidFill>
                  <a:srgbClr val="E76503"/>
                </a:solidFill>
              </a:rPr>
              <a:t>событиям, происходящим </a:t>
            </a:r>
            <a:r>
              <a:rPr lang="ru-RU" dirty="0" smtClean="0">
                <a:solidFill>
                  <a:srgbClr val="E76503"/>
                </a:solidFill>
              </a:rPr>
              <a:t>в окружающем.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Проект  помог разобраться в актуальных вопросах: как развивать речь малыша, что делать чтобы ребёнок рос уверенным в себе и эмоционально отзывчивым.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 Повышение уровня самообразования.</a:t>
            </a:r>
            <a:endParaRPr lang="ru-RU" dirty="0">
              <a:solidFill>
                <a:srgbClr val="E76503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E76503"/>
              </a:solidFill>
            </a:endParaRPr>
          </a:p>
          <a:p>
            <a:endParaRPr lang="ru-RU" dirty="0">
              <a:solidFill>
                <a:srgbClr val="E76503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997041">
            <a:off x="8300380" y="465453"/>
            <a:ext cx="588972" cy="5912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38475">
            <a:off x="1314017" y="5897731"/>
            <a:ext cx="637919" cy="65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11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125113" cy="1267543"/>
          </a:xfrm>
        </p:spPr>
        <p:txBody>
          <a:bodyPr/>
          <a:lstStyle/>
          <a:p>
            <a:r>
              <a:rPr lang="ru-RU" dirty="0" smtClean="0">
                <a:solidFill>
                  <a:srgbClr val="E765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Литература:</a:t>
            </a:r>
            <a:endParaRPr lang="ru-RU" dirty="0">
              <a:solidFill>
                <a:srgbClr val="E765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9"/>
            <a:ext cx="7667011" cy="451803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Е.А</a:t>
            </a:r>
            <a:r>
              <a:rPr lang="ru-RU" dirty="0">
                <a:solidFill>
                  <a:srgbClr val="E76503"/>
                </a:solidFill>
              </a:rPr>
              <a:t>., Глебова И.Ю. Развитие творческого воображения детей в процессе занятий </a:t>
            </a:r>
            <a:r>
              <a:rPr lang="ru-RU" dirty="0" err="1">
                <a:solidFill>
                  <a:srgbClr val="E76503"/>
                </a:solidFill>
              </a:rPr>
              <a:t>тестопластикой</a:t>
            </a:r>
            <a:r>
              <a:rPr lang="ru-RU" dirty="0">
                <a:solidFill>
                  <a:srgbClr val="E76503"/>
                </a:solidFill>
              </a:rPr>
              <a:t>. </a:t>
            </a:r>
            <a:endParaRPr lang="ru-RU" dirty="0" smtClean="0">
              <a:solidFill>
                <a:srgbClr val="E76503"/>
              </a:solidFill>
            </a:endParaRPr>
          </a:p>
          <a:p>
            <a:pPr marL="0" lvl="0" indent="0">
              <a:buNone/>
            </a:pPr>
            <a:r>
              <a:rPr lang="ru-RU" dirty="0">
                <a:solidFill>
                  <a:srgbClr val="E76503"/>
                </a:solidFill>
              </a:rPr>
              <a:t>Комарова Т.С. Детское художественное творчество. Методическое пособие для воспитателей и педагогов. </a:t>
            </a:r>
            <a:r>
              <a:rPr lang="ru-RU" dirty="0" smtClean="0">
                <a:solidFill>
                  <a:srgbClr val="E76503"/>
                </a:solidFill>
              </a:rPr>
              <a:t>–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 </a:t>
            </a:r>
            <a:r>
              <a:rPr lang="ru-RU" dirty="0">
                <a:solidFill>
                  <a:srgbClr val="E76503"/>
                </a:solidFill>
              </a:rPr>
              <a:t>Зимина Н.В. Шедевры из соленого теста. – М.: ООО ТД «Издательство Мир книги», </a:t>
            </a:r>
            <a:r>
              <a:rPr lang="ru-RU" dirty="0" smtClean="0">
                <a:solidFill>
                  <a:srgbClr val="E76503"/>
                </a:solidFill>
              </a:rPr>
              <a:t>2009.</a:t>
            </a:r>
          </a:p>
          <a:p>
            <a:pPr marL="0" indent="0">
              <a:buNone/>
            </a:pPr>
            <a:r>
              <a:rPr lang="ru-RU" dirty="0">
                <a:solidFill>
                  <a:srgbClr val="E76503"/>
                </a:solidFill>
              </a:rPr>
              <a:t>Лыкова И.А. Лепим, фантазируем, играем. Книга для занятий с детьми дошкольного возраста. М.:ТЦ «Сфера», 2000. </a:t>
            </a:r>
          </a:p>
          <a:p>
            <a:pPr marL="0" indent="0">
              <a:buNone/>
            </a:pPr>
            <a:r>
              <a:rPr lang="ru-RU" dirty="0">
                <a:solidFill>
                  <a:srgbClr val="E76503"/>
                </a:solidFill>
              </a:rPr>
              <a:t>Глебова И.Ю., </a:t>
            </a:r>
            <a:r>
              <a:rPr lang="ru-RU" dirty="0" err="1">
                <a:solidFill>
                  <a:srgbClr val="E76503"/>
                </a:solidFill>
              </a:rPr>
              <a:t>Тупичкина</a:t>
            </a:r>
            <a:r>
              <a:rPr lang="ru-RU" dirty="0">
                <a:solidFill>
                  <a:srgbClr val="E76503"/>
                </a:solidFill>
              </a:rPr>
              <a:t> Е.А. Содержание работы кружка «Страна </a:t>
            </a:r>
            <a:r>
              <a:rPr lang="ru-RU" dirty="0" err="1">
                <a:solidFill>
                  <a:srgbClr val="E76503"/>
                </a:solidFill>
              </a:rPr>
              <a:t>Тестопландия</a:t>
            </a:r>
            <a:r>
              <a:rPr lang="ru-RU" dirty="0">
                <a:solidFill>
                  <a:srgbClr val="E76503"/>
                </a:solidFill>
              </a:rPr>
              <a:t>» в условиях </a:t>
            </a:r>
            <a:r>
              <a:rPr lang="ru-RU" dirty="0" err="1">
                <a:solidFill>
                  <a:srgbClr val="E76503"/>
                </a:solidFill>
              </a:rPr>
              <a:t>предшкольной</a:t>
            </a:r>
            <a:r>
              <a:rPr lang="ru-RU" dirty="0">
                <a:solidFill>
                  <a:srgbClr val="E76503"/>
                </a:solidFill>
              </a:rPr>
              <a:t> подготовки. // Практика организации </a:t>
            </a:r>
            <a:r>
              <a:rPr lang="ru-RU" dirty="0" err="1">
                <a:solidFill>
                  <a:srgbClr val="E76503"/>
                </a:solidFill>
              </a:rPr>
              <a:t>предшкольного</a:t>
            </a:r>
            <a:r>
              <a:rPr lang="ru-RU" dirty="0">
                <a:solidFill>
                  <a:srgbClr val="E76503"/>
                </a:solidFill>
              </a:rPr>
              <a:t> образования на всех ступенях образования: сборник научных статей</a:t>
            </a:r>
            <a:r>
              <a:rPr lang="ru-RU" dirty="0" smtClean="0">
                <a:solidFill>
                  <a:srgbClr val="E76503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Картотеки артикуляционной и дыхательной гимнастики, массажа и </a:t>
            </a:r>
            <a:r>
              <a:rPr lang="ru-RU" dirty="0" err="1" smtClean="0">
                <a:solidFill>
                  <a:srgbClr val="E76503"/>
                </a:solidFill>
              </a:rPr>
              <a:t>самомассажа.Л.П</a:t>
            </a:r>
            <a:r>
              <a:rPr lang="ru-RU" dirty="0" smtClean="0">
                <a:solidFill>
                  <a:srgbClr val="E76503"/>
                </a:solidFill>
              </a:rPr>
              <a:t>. Воронина, Н.А. Червякова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Игры и игровые задания для детей раннего возраста с ограниченными возможностями. Под редакцией Е.А. </a:t>
            </a:r>
            <a:r>
              <a:rPr lang="ru-RU" dirty="0" err="1" smtClean="0">
                <a:solidFill>
                  <a:srgbClr val="E76503"/>
                </a:solidFill>
              </a:rPr>
              <a:t>Стребелевой</a:t>
            </a:r>
            <a:r>
              <a:rPr lang="ru-RU" dirty="0" smtClean="0">
                <a:solidFill>
                  <a:srgbClr val="E76503"/>
                </a:solidFill>
              </a:rPr>
              <a:t>, А.В </a:t>
            </a:r>
            <a:r>
              <a:rPr lang="ru-RU" dirty="0" err="1" smtClean="0">
                <a:solidFill>
                  <a:srgbClr val="E76503"/>
                </a:solidFill>
              </a:rPr>
              <a:t>Закрепиной</a:t>
            </a:r>
            <a:r>
              <a:rPr lang="ru-RU" dirty="0" smtClean="0">
                <a:solidFill>
                  <a:srgbClr val="E76503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Жукова Н.С., </a:t>
            </a:r>
            <a:r>
              <a:rPr lang="ru-RU" dirty="0" err="1" smtClean="0">
                <a:solidFill>
                  <a:srgbClr val="E76503"/>
                </a:solidFill>
              </a:rPr>
              <a:t>Мастюкова</a:t>
            </a:r>
            <a:r>
              <a:rPr lang="ru-RU" dirty="0" smtClean="0">
                <a:solidFill>
                  <a:srgbClr val="E76503"/>
                </a:solidFill>
              </a:rPr>
              <a:t> Е.М., Филичева Т.Б. Преодоление задержек речевого развития у дошкольников.</a:t>
            </a:r>
          </a:p>
          <a:p>
            <a:pPr marL="0" indent="0">
              <a:buNone/>
            </a:pPr>
            <a:r>
              <a:rPr lang="ru-RU" dirty="0" err="1" smtClean="0">
                <a:solidFill>
                  <a:srgbClr val="E76503"/>
                </a:solidFill>
              </a:rPr>
              <a:t>Гербова</a:t>
            </a:r>
            <a:r>
              <a:rPr lang="ru-RU" dirty="0" smtClean="0">
                <a:solidFill>
                  <a:srgbClr val="E76503"/>
                </a:solidFill>
              </a:rPr>
              <a:t> В.В., Максакова А.И. Занятия по развитию речи  в первой младшей группе детского сада.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Д.Н. </a:t>
            </a:r>
            <a:r>
              <a:rPr lang="ru-RU" dirty="0" err="1" smtClean="0">
                <a:solidFill>
                  <a:srgbClr val="E76503"/>
                </a:solidFill>
              </a:rPr>
              <a:t>Колдина</a:t>
            </a:r>
            <a:r>
              <a:rPr lang="ru-RU" dirty="0" smtClean="0">
                <a:solidFill>
                  <a:srgbClr val="E76503"/>
                </a:solidFill>
              </a:rPr>
              <a:t> Игры </a:t>
            </a:r>
            <a:r>
              <a:rPr lang="ru-RU" dirty="0">
                <a:solidFill>
                  <a:srgbClr val="E76503"/>
                </a:solidFill>
              </a:rPr>
              <a:t>-</a:t>
            </a:r>
            <a:r>
              <a:rPr lang="ru-RU" dirty="0" smtClean="0">
                <a:solidFill>
                  <a:srgbClr val="E76503"/>
                </a:solidFill>
              </a:rPr>
              <a:t>занятия для речевого развития. Первый год жизни. Мозаика Синтез 2016 г.</a:t>
            </a:r>
            <a:endParaRPr lang="ru-RU" dirty="0">
              <a:solidFill>
                <a:srgbClr val="E76503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Песенки </a:t>
            </a:r>
            <a:r>
              <a:rPr lang="ru-RU" dirty="0" err="1" smtClean="0">
                <a:solidFill>
                  <a:srgbClr val="E76503"/>
                </a:solidFill>
              </a:rPr>
              <a:t>потешки</a:t>
            </a:r>
            <a:r>
              <a:rPr lang="ru-RU" dirty="0" smtClean="0">
                <a:solidFill>
                  <a:srgbClr val="E76503"/>
                </a:solidFill>
              </a:rPr>
              <a:t> для малышей.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Картотека пальчиковых игр для детей раннего возраста.</a:t>
            </a:r>
          </a:p>
          <a:p>
            <a:pPr marL="0" indent="0">
              <a:buNone/>
            </a:pPr>
            <a:endParaRPr lang="ru-RU" dirty="0">
              <a:solidFill>
                <a:srgbClr val="E76503"/>
              </a:solidFill>
            </a:endParaRPr>
          </a:p>
          <a:p>
            <a:pPr marL="0" lv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10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305004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2" y="476672"/>
            <a:ext cx="7125112" cy="53821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rgbClr val="E765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</a:p>
          <a:p>
            <a:pPr marL="0" indent="0">
              <a:buNone/>
            </a:pPr>
            <a:r>
              <a:rPr lang="ru-RU" sz="3200" dirty="0">
                <a:solidFill>
                  <a:srgbClr val="E765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800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</a:t>
            </a:r>
          </a:p>
          <a:p>
            <a:pPr marL="0" indent="0">
              <a:buNone/>
            </a:pPr>
            <a:endParaRPr lang="ru-RU" dirty="0">
              <a:solidFill>
                <a:srgbClr val="E765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dirty="0" smtClean="0">
              <a:solidFill>
                <a:srgbClr val="E765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dirty="0">
                <a:solidFill>
                  <a:srgbClr val="E765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E765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endParaRPr lang="ru-RU" b="1" dirty="0">
              <a:solidFill>
                <a:srgbClr val="E765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355976" y="4677464"/>
            <a:ext cx="4608508" cy="21805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79512" y="116628"/>
            <a:ext cx="5184576" cy="20882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05114" y="2067772"/>
            <a:ext cx="48139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rgbClr val="92D050"/>
                </a:solidFill>
              </a:rPr>
              <a:t>Благодарю за внимание!!!</a:t>
            </a:r>
            <a:endParaRPr lang="ru-RU" sz="4400" i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16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9"/>
            <a:ext cx="7125113" cy="1008112"/>
          </a:xfrm>
        </p:spPr>
        <p:txBody>
          <a:bodyPr/>
          <a:lstStyle/>
          <a:p>
            <a:r>
              <a:rPr lang="ru-RU" dirty="0" smtClean="0">
                <a:solidFill>
                  <a:srgbClr val="E76503"/>
                </a:solidFill>
              </a:rPr>
              <a:t>         </a:t>
            </a:r>
            <a:r>
              <a:rPr lang="ru-RU" sz="2000" b="1" dirty="0" smtClean="0">
                <a:solidFill>
                  <a:srgbClr val="E76503"/>
                </a:solidFill>
              </a:rPr>
              <a:t>Актуальность проекта.</a:t>
            </a:r>
            <a:endParaRPr lang="ru-RU" sz="2000" b="1" dirty="0">
              <a:solidFill>
                <a:srgbClr val="E76503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99592" y="1006402"/>
            <a:ext cx="7200800" cy="51778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err="1">
                <a:solidFill>
                  <a:srgbClr val="E76503"/>
                </a:solidFill>
              </a:rPr>
              <a:t>Тестопластика</a:t>
            </a:r>
            <a:r>
              <a:rPr lang="ru-RU" dirty="0">
                <a:solidFill>
                  <a:srgbClr val="E76503"/>
                </a:solidFill>
              </a:rPr>
              <a:t> – занятие интересное и полезное</a:t>
            </a:r>
            <a:r>
              <a:rPr lang="ru-RU" dirty="0" smtClean="0">
                <a:solidFill>
                  <a:srgbClr val="E76503"/>
                </a:solidFill>
              </a:rPr>
              <a:t>.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Тесто </a:t>
            </a:r>
            <a:r>
              <a:rPr lang="ru-RU" dirty="0">
                <a:solidFill>
                  <a:srgbClr val="E76503"/>
                </a:solidFill>
              </a:rPr>
              <a:t>– это такой материал, который  для детской руки более удобен – он мягкий и для  ребенка представляет больший интерес, чем  пластилин.</a:t>
            </a:r>
          </a:p>
          <a:p>
            <a:pPr marL="0" indent="0">
              <a:buNone/>
            </a:pPr>
            <a:endParaRPr lang="ru-RU" dirty="0">
              <a:solidFill>
                <a:srgbClr val="E76503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Игры </a:t>
            </a:r>
            <a:r>
              <a:rPr lang="ru-RU" dirty="0">
                <a:solidFill>
                  <a:srgbClr val="E76503"/>
                </a:solidFill>
              </a:rPr>
              <a:t>с соленым тестом несут в себе </a:t>
            </a:r>
            <a:r>
              <a:rPr lang="ru-RU" dirty="0" smtClean="0">
                <a:solidFill>
                  <a:srgbClr val="E76503"/>
                </a:solidFill>
              </a:rPr>
              <a:t>большой </a:t>
            </a:r>
            <a:r>
              <a:rPr lang="ru-RU" dirty="0">
                <a:solidFill>
                  <a:srgbClr val="E76503"/>
                </a:solidFill>
              </a:rPr>
              <a:t>потенциал для развития детей раннего возраста и </a:t>
            </a:r>
            <a:r>
              <a:rPr lang="ru-RU" dirty="0" smtClean="0">
                <a:solidFill>
                  <a:srgbClr val="E76503"/>
                </a:solidFill>
              </a:rPr>
              <a:t>адаптации. При </a:t>
            </a:r>
            <a:r>
              <a:rPr lang="ru-RU" dirty="0">
                <a:solidFill>
                  <a:srgbClr val="E76503"/>
                </a:solidFill>
              </a:rPr>
              <a:t>действии с кусочком теста у ребенка гармонизируется эмоциональное состояние, развивается тактильно-</a:t>
            </a:r>
            <a:r>
              <a:rPr lang="ru-RU" dirty="0" err="1">
                <a:solidFill>
                  <a:srgbClr val="E76503"/>
                </a:solidFill>
              </a:rPr>
              <a:t>мнемическая</a:t>
            </a:r>
            <a:r>
              <a:rPr lang="ru-RU" dirty="0">
                <a:solidFill>
                  <a:srgbClr val="E76503"/>
                </a:solidFill>
              </a:rPr>
              <a:t> чувствительность, которая стимулирует центр речи в головном мозге, активизируя речевое развитие в целом. В увлекательной игре на пике эмоций малыш способен усвоить много новых слов и выражений</a:t>
            </a:r>
            <a:r>
              <a:rPr lang="ru-RU" dirty="0" smtClean="0">
                <a:solidFill>
                  <a:srgbClr val="E76503"/>
                </a:solidFill>
              </a:rPr>
              <a:t>.</a:t>
            </a:r>
            <a:r>
              <a:rPr lang="ru-RU" i="1" dirty="0">
                <a:solidFill>
                  <a:srgbClr val="E76503"/>
                </a:solidFill>
              </a:rPr>
              <a:t> </a:t>
            </a:r>
            <a:r>
              <a:rPr lang="ru-RU" dirty="0" smtClean="0">
                <a:solidFill>
                  <a:srgbClr val="E76503"/>
                </a:solidFill>
              </a:rPr>
              <a:t>Благодаря играм с тесом у </a:t>
            </a:r>
            <a:r>
              <a:rPr lang="ru-RU" dirty="0">
                <a:solidFill>
                  <a:srgbClr val="E76503"/>
                </a:solidFill>
              </a:rPr>
              <a:t>ребёнка будет </a:t>
            </a:r>
            <a:r>
              <a:rPr lang="ru-RU" dirty="0" smtClean="0">
                <a:solidFill>
                  <a:srgbClr val="E76503"/>
                </a:solidFill>
              </a:rPr>
              <a:t>хорошо </a:t>
            </a:r>
            <a:r>
              <a:rPr lang="ru-RU" dirty="0">
                <a:solidFill>
                  <a:srgbClr val="E76503"/>
                </a:solidFill>
              </a:rPr>
              <a:t>развита </a:t>
            </a:r>
            <a:r>
              <a:rPr lang="ru-RU" dirty="0" smtClean="0">
                <a:solidFill>
                  <a:srgbClr val="E76503"/>
                </a:solidFill>
              </a:rPr>
              <a:t>моторика</a:t>
            </a:r>
            <a:r>
              <a:rPr lang="ru-RU" dirty="0">
                <a:solidFill>
                  <a:srgbClr val="E76503"/>
                </a:solidFill>
              </a:rPr>
              <a:t>.</a:t>
            </a:r>
            <a:r>
              <a:rPr lang="ru-RU" dirty="0" smtClean="0">
                <a:solidFill>
                  <a:srgbClr val="E76503"/>
                </a:solidFill>
              </a:rPr>
              <a:t> Экспериментирование </a:t>
            </a:r>
            <a:r>
              <a:rPr lang="ru-RU" dirty="0">
                <a:solidFill>
                  <a:srgbClr val="E76503"/>
                </a:solidFill>
              </a:rPr>
              <a:t>с </a:t>
            </a:r>
            <a:r>
              <a:rPr lang="ru-RU" dirty="0" smtClean="0">
                <a:solidFill>
                  <a:srgbClr val="E76503"/>
                </a:solidFill>
              </a:rPr>
              <a:t>тестом и дополнительными </a:t>
            </a:r>
            <a:r>
              <a:rPr lang="ru-RU" dirty="0">
                <a:solidFill>
                  <a:srgbClr val="E76503"/>
                </a:solidFill>
              </a:rPr>
              <a:t>материалами </a:t>
            </a:r>
            <a:r>
              <a:rPr lang="ru-RU" dirty="0" smtClean="0">
                <a:solidFill>
                  <a:srgbClr val="E76503"/>
                </a:solidFill>
              </a:rPr>
              <a:t>-позволяет </a:t>
            </a:r>
            <a:r>
              <a:rPr lang="ru-RU" dirty="0">
                <a:solidFill>
                  <a:srgbClr val="E76503"/>
                </a:solidFill>
              </a:rPr>
              <a:t>обогащать сенсорный опыт детей; формирует представление о форме, свойствах и возможностях пластичных материалов; стимулирует познавательную активность; способствует развитию воображения, абстрактного мышления, творчества.  Сеансы лепки из соленого теста не просто вооружают ребенка умениями и навыками, они позволяют ему почувствовать себя творцом, способным подчинить собственной воле материал и создать из него новый образ</a:t>
            </a:r>
            <a:r>
              <a:rPr lang="ru-RU" dirty="0" smtClean="0">
                <a:solidFill>
                  <a:srgbClr val="E76503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Дети </a:t>
            </a:r>
            <a:r>
              <a:rPr lang="ru-RU" dirty="0">
                <a:solidFill>
                  <a:srgbClr val="E76503"/>
                </a:solidFill>
              </a:rPr>
              <a:t>раннего возраста имеют особенности поведения, которые необходимо учитывать в ходе игрового взаимодействия. Во-первых, малыши не могут долго сосредотачиваться на одном виде деятельности. Во-вторых, уровень развития мелкой моторики делает затруднительной работу по изобразительной деятельности. Кроме того, у детей возникает соблазн попробовать окружающие предметы на вкус, </a:t>
            </a:r>
            <a:r>
              <a:rPr lang="ru-RU" dirty="0" smtClean="0">
                <a:solidFill>
                  <a:srgbClr val="E76503"/>
                </a:solidFill>
              </a:rPr>
              <a:t>бросить. </a:t>
            </a:r>
            <a:r>
              <a:rPr lang="ru-RU" dirty="0">
                <a:solidFill>
                  <a:srgbClr val="E76503"/>
                </a:solidFill>
              </a:rPr>
              <a:t>Учесть эти трудности в проведении игр с детьми раннего возраста позволяет </a:t>
            </a:r>
            <a:r>
              <a:rPr lang="ru-RU" dirty="0" err="1">
                <a:solidFill>
                  <a:srgbClr val="E76503"/>
                </a:solidFill>
              </a:rPr>
              <a:t>тестопластика</a:t>
            </a:r>
            <a:r>
              <a:rPr lang="ru-RU" dirty="0">
                <a:solidFill>
                  <a:srgbClr val="E76503"/>
                </a:solidFill>
              </a:rPr>
              <a:t>. Правильно подготовленное соленое тесто является наиболее безопасным материалом для игр с детьми раннего возраста. Работа с тестом является приятной и  </a:t>
            </a:r>
            <a:r>
              <a:rPr lang="ru-RU" dirty="0" err="1">
                <a:solidFill>
                  <a:srgbClr val="E76503"/>
                </a:solidFill>
              </a:rPr>
              <a:t>нетравматичной</a:t>
            </a:r>
            <a:r>
              <a:rPr lang="ru-RU" dirty="0">
                <a:solidFill>
                  <a:srgbClr val="E76503"/>
                </a:solidFill>
              </a:rPr>
              <a:t>. Его можно попробовать на вкус, растянуть, разорвать на мелкие кусочки, размазать. Эти действия приводят малышей в восторг и вызывают интерес.</a:t>
            </a:r>
          </a:p>
          <a:p>
            <a:pPr marL="0" indent="0">
              <a:buNone/>
            </a:pPr>
            <a:r>
              <a:rPr lang="ru-RU" dirty="0">
                <a:solidFill>
                  <a:srgbClr val="E76503"/>
                </a:solidFill>
              </a:rPr>
              <a:t>Навыки работы с пластичными материалами усваиваются маленькими детьми быстро. Нужно только заинтересовать малышей, показать, как действовать. </a:t>
            </a:r>
          </a:p>
          <a:p>
            <a:pPr marL="0" indent="0">
              <a:buNone/>
            </a:pPr>
            <a:endParaRPr lang="ru-RU" dirty="0">
              <a:solidFill>
                <a:srgbClr val="E76503"/>
              </a:solidFill>
            </a:endParaRPr>
          </a:p>
          <a:p>
            <a:endParaRPr lang="ru-RU" dirty="0">
              <a:solidFill>
                <a:srgbClr val="E76503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179620">
            <a:off x="7768660" y="204356"/>
            <a:ext cx="663462" cy="676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46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188641"/>
            <a:ext cx="6552728" cy="432047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052736"/>
            <a:ext cx="7125112" cy="48060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u="sng" dirty="0">
                <a:solidFill>
                  <a:srgbClr val="E76503"/>
                </a:solidFill>
              </a:rPr>
              <a:t>Участниками проекта </a:t>
            </a:r>
            <a:r>
              <a:rPr lang="ru-RU" u="sng" dirty="0" smtClean="0">
                <a:solidFill>
                  <a:srgbClr val="E76503"/>
                </a:solidFill>
              </a:rPr>
              <a:t>являются:</a:t>
            </a:r>
            <a:r>
              <a:rPr lang="ru-RU" b="1" dirty="0" smtClean="0">
                <a:solidFill>
                  <a:srgbClr val="E76503"/>
                </a:solidFill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Дети </a:t>
            </a:r>
            <a:r>
              <a:rPr lang="ru-RU" dirty="0">
                <a:solidFill>
                  <a:srgbClr val="E76503"/>
                </a:solidFill>
              </a:rPr>
              <a:t>раннего </a:t>
            </a:r>
            <a:r>
              <a:rPr lang="ru-RU" dirty="0" smtClean="0">
                <a:solidFill>
                  <a:srgbClr val="E76503"/>
                </a:solidFill>
              </a:rPr>
              <a:t>возраста (9-12 месяцев)</a:t>
            </a:r>
          </a:p>
          <a:p>
            <a:pPr marL="0" indent="0">
              <a:buNone/>
            </a:pPr>
            <a:r>
              <a:rPr lang="ru-RU" i="1" dirty="0" err="1" smtClean="0">
                <a:solidFill>
                  <a:schemeClr val="accent4">
                    <a:lumMod val="50000"/>
                  </a:schemeClr>
                </a:solidFill>
              </a:rPr>
              <a:t>Джамалов</a:t>
            </a: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 Макар, Каюкова Василиса, Сулейманова </a:t>
            </a:r>
            <a:r>
              <a:rPr lang="ru-RU" i="1" dirty="0" err="1" smtClean="0">
                <a:solidFill>
                  <a:schemeClr val="accent4">
                    <a:lumMod val="50000"/>
                  </a:schemeClr>
                </a:solidFill>
              </a:rPr>
              <a:t>Дарина</a:t>
            </a: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, Бабушкин Коля.</a:t>
            </a:r>
          </a:p>
          <a:p>
            <a:pPr marL="0" indent="0">
              <a:buNone/>
            </a:pPr>
            <a:r>
              <a:rPr lang="ru-RU" dirty="0">
                <a:solidFill>
                  <a:srgbClr val="E76503"/>
                </a:solidFill>
              </a:rPr>
              <a:t>В</a:t>
            </a:r>
            <a:r>
              <a:rPr lang="ru-RU" dirty="0" smtClean="0">
                <a:solidFill>
                  <a:srgbClr val="E76503"/>
                </a:solidFill>
              </a:rPr>
              <a:t>оспитатели группы, учитель-дефектолог.</a:t>
            </a:r>
            <a:endParaRPr lang="ru-RU" dirty="0">
              <a:solidFill>
                <a:srgbClr val="E76503"/>
              </a:solidFill>
            </a:endParaRPr>
          </a:p>
          <a:p>
            <a:pPr marL="0" indent="0">
              <a:buNone/>
            </a:pPr>
            <a:r>
              <a:rPr lang="ru-RU" u="sng" dirty="0">
                <a:solidFill>
                  <a:srgbClr val="E76503"/>
                </a:solidFill>
              </a:rPr>
              <a:t>Цель проекта:</a:t>
            </a:r>
            <a:r>
              <a:rPr lang="ru-RU" dirty="0">
                <a:solidFill>
                  <a:srgbClr val="E76503"/>
                </a:solidFill>
              </a:rPr>
              <a:t>  создать условия для развития речи детей раннего возраста </a:t>
            </a:r>
            <a:r>
              <a:rPr lang="ru-RU" dirty="0" smtClean="0">
                <a:solidFill>
                  <a:srgbClr val="E76503"/>
                </a:solidFill>
              </a:rPr>
              <a:t>посредством развития мелкой моторики.</a:t>
            </a:r>
            <a:endParaRPr lang="ru-RU" dirty="0">
              <a:solidFill>
                <a:srgbClr val="E76503"/>
              </a:solidFill>
            </a:endParaRPr>
          </a:p>
          <a:p>
            <a:pPr marL="0" indent="0">
              <a:buNone/>
            </a:pPr>
            <a:r>
              <a:rPr lang="ru-RU" u="sng" dirty="0">
                <a:solidFill>
                  <a:srgbClr val="E76503"/>
                </a:solidFill>
              </a:rPr>
              <a:t>Задачи</a:t>
            </a:r>
            <a:r>
              <a:rPr lang="ru-RU" u="sng" dirty="0" smtClean="0">
                <a:solidFill>
                  <a:srgbClr val="E76503"/>
                </a:solidFill>
              </a:rPr>
              <a:t>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Познакомить детей с тестом и его свойствами.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Развить  </a:t>
            </a:r>
            <a:r>
              <a:rPr lang="ru-RU" dirty="0">
                <a:solidFill>
                  <a:srgbClr val="E76503"/>
                </a:solidFill>
              </a:rPr>
              <a:t>у  детей раннего возраста мелкую моторику пальцев </a:t>
            </a:r>
            <a:r>
              <a:rPr lang="ru-RU" dirty="0" smtClean="0">
                <a:solidFill>
                  <a:srgbClr val="E76503"/>
                </a:solidFill>
              </a:rPr>
              <a:t>рук.</a:t>
            </a:r>
            <a:endParaRPr lang="ru-RU" dirty="0">
              <a:solidFill>
                <a:srgbClr val="E76503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Стимулировать познавательную и речевую </a:t>
            </a:r>
            <a:r>
              <a:rPr lang="ru-RU" dirty="0">
                <a:solidFill>
                  <a:srgbClr val="E76503"/>
                </a:solidFill>
              </a:rPr>
              <a:t>ак­тивность, творческие способности, </a:t>
            </a:r>
            <a:r>
              <a:rPr lang="ru-RU" dirty="0" smtClean="0">
                <a:solidFill>
                  <a:srgbClr val="E76503"/>
                </a:solidFill>
              </a:rPr>
              <a:t>воображение</a:t>
            </a:r>
            <a:r>
              <a:rPr lang="ru-RU" dirty="0">
                <a:solidFill>
                  <a:srgbClr val="E76503"/>
                </a:solidFill>
              </a:rPr>
              <a:t>, мышление, фантазию.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Развивать  </a:t>
            </a:r>
            <a:r>
              <a:rPr lang="ru-RU" dirty="0">
                <a:solidFill>
                  <a:srgbClr val="E76503"/>
                </a:solidFill>
              </a:rPr>
              <a:t>тактильно </a:t>
            </a:r>
            <a:r>
              <a:rPr lang="ru-RU" dirty="0" err="1">
                <a:solidFill>
                  <a:srgbClr val="E76503"/>
                </a:solidFill>
              </a:rPr>
              <a:t>мнимическую</a:t>
            </a:r>
            <a:r>
              <a:rPr lang="ru-RU" dirty="0">
                <a:solidFill>
                  <a:srgbClr val="E76503"/>
                </a:solidFill>
              </a:rPr>
              <a:t> </a:t>
            </a:r>
            <a:r>
              <a:rPr lang="ru-RU" dirty="0" smtClean="0">
                <a:solidFill>
                  <a:srgbClr val="E76503"/>
                </a:solidFill>
              </a:rPr>
              <a:t>чувствительность которая </a:t>
            </a:r>
            <a:r>
              <a:rPr lang="ru-RU" dirty="0">
                <a:solidFill>
                  <a:srgbClr val="E76503"/>
                </a:solidFill>
              </a:rPr>
              <a:t>стимулирует центр речи в головном мозге.  </a:t>
            </a:r>
            <a:endParaRPr lang="ru-RU" dirty="0" smtClean="0">
              <a:solidFill>
                <a:srgbClr val="E76503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Обогащать </a:t>
            </a:r>
            <a:r>
              <a:rPr lang="ru-RU" dirty="0">
                <a:solidFill>
                  <a:srgbClr val="E76503"/>
                </a:solidFill>
              </a:rPr>
              <a:t>сенсорный опыт детей </a:t>
            </a:r>
            <a:r>
              <a:rPr lang="ru-RU" dirty="0" smtClean="0">
                <a:solidFill>
                  <a:srgbClr val="E76503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Через внедрение </a:t>
            </a:r>
            <a:r>
              <a:rPr lang="ru-RU" dirty="0">
                <a:solidFill>
                  <a:srgbClr val="E76503"/>
                </a:solidFill>
              </a:rPr>
              <a:t>инновационных технологий </a:t>
            </a:r>
            <a:r>
              <a:rPr lang="ru-RU" dirty="0" smtClean="0">
                <a:solidFill>
                  <a:srgbClr val="E76503"/>
                </a:solidFill>
              </a:rPr>
              <a:t>лепки, </a:t>
            </a:r>
            <a:r>
              <a:rPr lang="ru-RU" dirty="0">
                <a:solidFill>
                  <a:srgbClr val="E76503"/>
                </a:solidFill>
              </a:rPr>
              <a:t>формировать у ребёнка изобразительные умения и навыки, используя различные способы, методы и приёмы</a:t>
            </a:r>
            <a:r>
              <a:rPr lang="ru-RU" dirty="0" smtClean="0">
                <a:solidFill>
                  <a:srgbClr val="E76503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Гармонизировать </a:t>
            </a:r>
            <a:r>
              <a:rPr lang="ru-RU" dirty="0">
                <a:solidFill>
                  <a:srgbClr val="E76503"/>
                </a:solidFill>
              </a:rPr>
              <a:t>эмоциональное состояние. </a:t>
            </a:r>
          </a:p>
          <a:p>
            <a:endParaRPr lang="ru-RU" dirty="0">
              <a:solidFill>
                <a:srgbClr val="E76503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07732" flipH="1">
            <a:off x="159856" y="1349525"/>
            <a:ext cx="511683" cy="6574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79087">
            <a:off x="7524328" y="6133214"/>
            <a:ext cx="520333" cy="53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25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667011" cy="50405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           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Методы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и приёмы:</a:t>
            </a:r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052736"/>
            <a:ext cx="7595003" cy="51845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rgbClr val="E76503"/>
                </a:solidFill>
              </a:rPr>
              <a:t>Наглядный </a:t>
            </a:r>
            <a:r>
              <a:rPr lang="ru-RU" dirty="0">
                <a:solidFill>
                  <a:srgbClr val="E76503"/>
                </a:solidFill>
              </a:rPr>
              <a:t>(показ, образцы поделок, иллюстрации);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E76503"/>
                </a:solidFill>
              </a:rPr>
              <a:t>Словесный (беседа, пояснение, вопросы, художественное слово) 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E76503"/>
                </a:solidFill>
              </a:rPr>
              <a:t>Практический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E76503"/>
                </a:solidFill>
              </a:rPr>
              <a:t>                    Технологии:</a:t>
            </a:r>
            <a:endParaRPr lang="ru-RU" dirty="0" smtClean="0">
              <a:solidFill>
                <a:srgbClr val="E76503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rgbClr val="E76503"/>
                </a:solidFill>
              </a:rPr>
              <a:t>Игровое обучение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rgbClr val="E76503"/>
                </a:solidFill>
              </a:rPr>
              <a:t>Принцип </a:t>
            </a:r>
            <a:r>
              <a:rPr lang="ru-RU" dirty="0">
                <a:solidFill>
                  <a:srgbClr val="E76503"/>
                </a:solidFill>
              </a:rPr>
              <a:t>индивидуального подхода.</a:t>
            </a:r>
            <a:br>
              <a:rPr lang="ru-RU" dirty="0">
                <a:solidFill>
                  <a:srgbClr val="E76503"/>
                </a:solidFill>
              </a:rPr>
            </a:br>
            <a:r>
              <a:rPr lang="ru-RU" dirty="0">
                <a:solidFill>
                  <a:srgbClr val="E76503"/>
                </a:solidFill>
              </a:rPr>
              <a:t> </a:t>
            </a:r>
            <a:br>
              <a:rPr lang="ru-RU" dirty="0">
                <a:solidFill>
                  <a:srgbClr val="E76503"/>
                </a:solidFill>
              </a:rPr>
            </a:br>
            <a:r>
              <a:rPr lang="ru-RU" dirty="0" smtClean="0">
                <a:solidFill>
                  <a:srgbClr val="E76503"/>
                </a:solidFill>
              </a:rPr>
              <a:t>             </a:t>
            </a:r>
            <a:r>
              <a:rPr lang="ru-RU" b="1" dirty="0" smtClean="0">
                <a:solidFill>
                  <a:srgbClr val="E76503"/>
                </a:solidFill>
              </a:rPr>
              <a:t>Принципы построения проекта:</a:t>
            </a:r>
            <a:endParaRPr lang="ru-RU" dirty="0">
              <a:solidFill>
                <a:srgbClr val="E76503"/>
              </a:solidFill>
            </a:endParaRP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E76503"/>
                </a:solidFill>
              </a:rPr>
              <a:t>От простого к сложному.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E76503"/>
                </a:solidFill>
              </a:rPr>
              <a:t>Принцип взаимосвязи продуктивной деятельности с другими видами детской активности</a:t>
            </a:r>
            <a:r>
              <a:rPr lang="ru-RU" dirty="0" smtClean="0">
                <a:solidFill>
                  <a:srgbClr val="E76503"/>
                </a:solidFill>
              </a:rPr>
              <a:t>.</a:t>
            </a:r>
            <a:endParaRPr lang="ru-RU" dirty="0">
              <a:solidFill>
                <a:srgbClr val="E76503"/>
              </a:solidFill>
            </a:endParaRP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rgbClr val="E76503"/>
                </a:solidFill>
              </a:rPr>
              <a:t>Системность занятий.</a:t>
            </a:r>
            <a:endParaRPr lang="ru-RU" dirty="0">
              <a:solidFill>
                <a:srgbClr val="E76503"/>
              </a:solidFill>
            </a:endParaRP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E76503"/>
                </a:solidFill>
              </a:rPr>
              <a:t>Цикличности: построение содержания </a:t>
            </a:r>
            <a:r>
              <a:rPr lang="ru-RU" dirty="0" smtClean="0">
                <a:solidFill>
                  <a:srgbClr val="E76503"/>
                </a:solidFill>
              </a:rPr>
              <a:t>занятий </a:t>
            </a:r>
            <a:r>
              <a:rPr lang="ru-RU" dirty="0">
                <a:solidFill>
                  <a:srgbClr val="E76503"/>
                </a:solidFill>
              </a:rPr>
              <a:t>с постепенным </a:t>
            </a:r>
            <a:r>
              <a:rPr lang="ru-RU" dirty="0" smtClean="0">
                <a:solidFill>
                  <a:srgbClr val="E76503"/>
                </a:solidFill>
              </a:rPr>
              <a:t>усложнением.</a:t>
            </a:r>
            <a:endParaRPr lang="ru-RU" dirty="0">
              <a:solidFill>
                <a:srgbClr val="E76503"/>
              </a:solidFill>
            </a:endParaRPr>
          </a:p>
          <a:p>
            <a:pPr lvl="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E76503"/>
                </a:solidFill>
              </a:rPr>
              <a:t>Всесторонность, гармоничность   в содержании знаний, умений, навыков.</a:t>
            </a:r>
          </a:p>
          <a:p>
            <a:pPr>
              <a:buFont typeface="Wingdings" panose="05000000000000000000" pitchFamily="2" charset="2"/>
              <a:buChar char="q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69692">
            <a:off x="8465131" y="2071350"/>
            <a:ext cx="520333" cy="5307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75728" flipH="1">
            <a:off x="303609" y="344337"/>
            <a:ext cx="465609" cy="504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57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1152128"/>
          </a:xfrm>
        </p:spPr>
        <p:txBody>
          <a:bodyPr/>
          <a:lstStyle/>
          <a:p>
            <a:r>
              <a:rPr lang="ru-RU" sz="1800" b="1" i="1" dirty="0">
                <a:solidFill>
                  <a:schemeClr val="tx2">
                    <a:lumMod val="75000"/>
                  </a:schemeClr>
                </a:solidFill>
              </a:rPr>
              <a:t>Работа педагога с детьми раннего возраста проводилась по следующим направлениям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:</a:t>
            </a:r>
            <a:br>
              <a:rPr lang="ru-RU" sz="18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1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124744"/>
            <a:ext cx="7056784" cy="561662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ru-RU" dirty="0">
                <a:solidFill>
                  <a:srgbClr val="E76503"/>
                </a:solidFill>
              </a:rPr>
              <a:t>Р</a:t>
            </a:r>
            <a:r>
              <a:rPr lang="ru-RU" dirty="0" smtClean="0">
                <a:solidFill>
                  <a:srgbClr val="E76503"/>
                </a:solidFill>
              </a:rPr>
              <a:t>азвитие </a:t>
            </a:r>
            <a:r>
              <a:rPr lang="ru-RU" dirty="0">
                <a:solidFill>
                  <a:srgbClr val="E76503"/>
                </a:solidFill>
              </a:rPr>
              <a:t>понимания речи и формирование предпосылок речевого </a:t>
            </a:r>
            <a:r>
              <a:rPr lang="ru-RU" dirty="0" smtClean="0">
                <a:solidFill>
                  <a:srgbClr val="E76503"/>
                </a:solidFill>
              </a:rPr>
              <a:t>мышления;</a:t>
            </a:r>
            <a:endParaRPr lang="ru-RU" dirty="0">
              <a:solidFill>
                <a:srgbClr val="E76503"/>
              </a:solidFill>
            </a:endParaRPr>
          </a:p>
          <a:p>
            <a:pPr lvl="0"/>
            <a:r>
              <a:rPr lang="ru-RU" dirty="0">
                <a:solidFill>
                  <a:srgbClr val="E76503"/>
                </a:solidFill>
              </a:rPr>
              <a:t>Р</a:t>
            </a:r>
            <a:r>
              <a:rPr lang="ru-RU" dirty="0" smtClean="0">
                <a:solidFill>
                  <a:srgbClr val="E76503"/>
                </a:solidFill>
              </a:rPr>
              <a:t>азвитие </a:t>
            </a:r>
            <a:r>
              <a:rPr lang="ru-RU" dirty="0">
                <a:solidFill>
                  <a:srgbClr val="E76503"/>
                </a:solidFill>
              </a:rPr>
              <a:t>активной речи и формирование речевых коммуникативных навыков</a:t>
            </a:r>
            <a:r>
              <a:rPr lang="ru-RU" dirty="0" smtClean="0">
                <a:solidFill>
                  <a:srgbClr val="E76503"/>
                </a:solidFill>
              </a:rPr>
              <a:t>, </a:t>
            </a:r>
            <a:r>
              <a:rPr lang="ru-RU" dirty="0">
                <a:solidFill>
                  <a:srgbClr val="E76503"/>
                </a:solidFill>
              </a:rPr>
              <a:t>развитие тонкой (мелкой) моторики и функциональных возможностей кистей и пальцев </a:t>
            </a:r>
            <a:r>
              <a:rPr lang="ru-RU" dirty="0" smtClean="0">
                <a:solidFill>
                  <a:srgbClr val="E76503"/>
                </a:solidFill>
              </a:rPr>
              <a:t>рук</a:t>
            </a:r>
            <a:r>
              <a:rPr lang="ru-RU" dirty="0">
                <a:solidFill>
                  <a:srgbClr val="E76503"/>
                </a:solidFill>
              </a:rPr>
              <a:t>;</a:t>
            </a:r>
            <a:r>
              <a:rPr lang="ru-RU" dirty="0" smtClean="0">
                <a:solidFill>
                  <a:srgbClr val="E76503"/>
                </a:solidFill>
              </a:rPr>
              <a:t> </a:t>
            </a:r>
            <a:r>
              <a:rPr lang="ru-RU" dirty="0">
                <a:solidFill>
                  <a:srgbClr val="E76503"/>
                </a:solidFill>
              </a:rPr>
              <a:t>Формирование положительных форм общения и эмоционально окрашенного взаимодействия у ребёнка с близкими взрослыми (устанавливают эмоциональный контакт педагога с ребёнком как основу его сотрудничества со взрослым (вызывают у него эмоциональный отклик на присутствие взрослого; формируют потребность в общении со взрослым и др</a:t>
            </a:r>
            <a:r>
              <a:rPr lang="ru-RU" dirty="0" smtClean="0">
                <a:solidFill>
                  <a:srgbClr val="E76503"/>
                </a:solidFill>
              </a:rPr>
              <a:t>.);</a:t>
            </a:r>
            <a:endParaRPr lang="ru-RU" dirty="0">
              <a:solidFill>
                <a:srgbClr val="E76503"/>
              </a:solidFill>
            </a:endParaRPr>
          </a:p>
          <a:p>
            <a:pPr lvl="0"/>
            <a:r>
              <a:rPr lang="ru-RU" dirty="0" smtClean="0">
                <a:solidFill>
                  <a:srgbClr val="E76503"/>
                </a:solidFill>
              </a:rPr>
              <a:t> </a:t>
            </a:r>
            <a:r>
              <a:rPr lang="ru-RU" dirty="0">
                <a:solidFill>
                  <a:srgbClr val="E76503"/>
                </a:solidFill>
              </a:rPr>
              <a:t>Формирование представлений об окружающем предметном мире и адекватных способах действия в нём («Я и окружающий мир») (у малыша формируют адекватное восприятие окружающих предметов </a:t>
            </a:r>
            <a:r>
              <a:rPr lang="ru-RU" dirty="0" smtClean="0">
                <a:solidFill>
                  <a:srgbClr val="E76503"/>
                </a:solidFill>
              </a:rPr>
              <a:t>и явлений: </a:t>
            </a:r>
            <a:r>
              <a:rPr lang="ru-RU" dirty="0">
                <a:solidFill>
                  <a:srgbClr val="E76503"/>
                </a:solidFill>
              </a:rPr>
              <a:t>знакомят с предметами, их словесным обозначением; с их свойствами и назначением; учат способам действия с </a:t>
            </a:r>
            <a:r>
              <a:rPr lang="ru-RU" dirty="0" smtClean="0">
                <a:solidFill>
                  <a:srgbClr val="E76503"/>
                </a:solidFill>
              </a:rPr>
              <a:t>предметами);</a:t>
            </a:r>
            <a:endParaRPr lang="ru-RU" dirty="0">
              <a:solidFill>
                <a:srgbClr val="E76503"/>
              </a:solidFill>
            </a:endParaRPr>
          </a:p>
          <a:p>
            <a:pPr lvl="0"/>
            <a:r>
              <a:rPr lang="ru-RU" dirty="0" smtClean="0">
                <a:solidFill>
                  <a:srgbClr val="E76503"/>
                </a:solidFill>
              </a:rPr>
              <a:t> </a:t>
            </a:r>
            <a:r>
              <a:rPr lang="ru-RU" dirty="0">
                <a:solidFill>
                  <a:srgbClr val="E76503"/>
                </a:solidFill>
              </a:rPr>
              <a:t>Формирование способов усвоения общественного опыта (у ребёнка формируют совместные действия; жесты, подражательные способности; умение выполнять действие по речевой инструкции).</a:t>
            </a:r>
          </a:p>
          <a:p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775756">
            <a:off x="8329831" y="614693"/>
            <a:ext cx="516123" cy="52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57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125113" cy="924475"/>
          </a:xfrm>
        </p:spPr>
        <p:txBody>
          <a:bodyPr/>
          <a:lstStyle/>
          <a:p>
            <a:r>
              <a:rPr lang="ru-RU" b="1" dirty="0" smtClean="0">
                <a:solidFill>
                  <a:srgbClr val="E76503"/>
                </a:solidFill>
              </a:rPr>
              <a:t>       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Ожидаемый результат: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484785"/>
            <a:ext cx="7125112" cy="41764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>
                <a:solidFill>
                  <a:srgbClr val="E76503"/>
                </a:solidFill>
              </a:rPr>
              <a:t>Развитие мелкой моторики у </a:t>
            </a:r>
            <a:r>
              <a:rPr lang="ru-RU" dirty="0" smtClean="0">
                <a:solidFill>
                  <a:srgbClr val="E76503"/>
                </a:solidFill>
              </a:rPr>
              <a:t>детей раннего возраста.</a:t>
            </a:r>
            <a:endParaRPr lang="ru-RU" dirty="0">
              <a:solidFill>
                <a:srgbClr val="E76503"/>
              </a:solidFill>
            </a:endParaRPr>
          </a:p>
          <a:p>
            <a:pPr marL="0" lv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Повышение </a:t>
            </a:r>
            <a:r>
              <a:rPr lang="ru-RU" dirty="0">
                <a:solidFill>
                  <a:srgbClr val="E76503"/>
                </a:solidFill>
              </a:rPr>
              <a:t>уровня  развития  речи у детей раннего </a:t>
            </a:r>
            <a:r>
              <a:rPr lang="ru-RU" dirty="0" smtClean="0">
                <a:solidFill>
                  <a:srgbClr val="E76503"/>
                </a:solidFill>
              </a:rPr>
              <a:t>возраста.</a:t>
            </a:r>
            <a:endParaRPr lang="ru-RU" dirty="0">
              <a:solidFill>
                <a:srgbClr val="E76503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Освоение детьми приёмов  </a:t>
            </a:r>
            <a:r>
              <a:rPr lang="ru-RU" dirty="0">
                <a:solidFill>
                  <a:srgbClr val="E76503"/>
                </a:solidFill>
              </a:rPr>
              <a:t>лепки: скатывание прямыми и круговыми движениями; расплющивание</a:t>
            </a:r>
            <a:r>
              <a:rPr lang="ru-RU" dirty="0" smtClean="0">
                <a:solidFill>
                  <a:srgbClr val="E76503"/>
                </a:solidFill>
              </a:rPr>
              <a:t>, </a:t>
            </a:r>
            <a:r>
              <a:rPr lang="ru-RU" dirty="0" err="1" smtClean="0">
                <a:solidFill>
                  <a:srgbClr val="E76503"/>
                </a:solidFill>
              </a:rPr>
              <a:t>отщипывание</a:t>
            </a:r>
            <a:r>
              <a:rPr lang="ru-RU" dirty="0" smtClean="0">
                <a:solidFill>
                  <a:srgbClr val="E76503"/>
                </a:solidFill>
              </a:rPr>
              <a:t>, </a:t>
            </a:r>
            <a:r>
              <a:rPr lang="ru-RU" dirty="0">
                <a:solidFill>
                  <a:srgbClr val="E76503"/>
                </a:solidFill>
              </a:rPr>
              <a:t>оттягивание, </a:t>
            </a:r>
            <a:r>
              <a:rPr lang="ru-RU" dirty="0" smtClean="0">
                <a:solidFill>
                  <a:srgbClr val="E76503"/>
                </a:solidFill>
              </a:rPr>
              <a:t>сглаживание, прижимание</a:t>
            </a:r>
            <a:r>
              <a:rPr lang="ru-RU" dirty="0">
                <a:solidFill>
                  <a:srgbClr val="E76503"/>
                </a:solidFill>
              </a:rPr>
              <a:t>.</a:t>
            </a:r>
          </a:p>
          <a:p>
            <a:pPr marL="0" lvl="0" indent="0">
              <a:buNone/>
            </a:pPr>
            <a:r>
              <a:rPr lang="ru-RU" dirty="0">
                <a:solidFill>
                  <a:srgbClr val="E76503"/>
                </a:solidFill>
              </a:rPr>
              <a:t>Интеллектуальное развитие </a:t>
            </a:r>
            <a:r>
              <a:rPr lang="ru-RU" dirty="0" smtClean="0">
                <a:solidFill>
                  <a:srgbClr val="E76503"/>
                </a:solidFill>
              </a:rPr>
              <a:t>детей.</a:t>
            </a:r>
            <a:endParaRPr lang="ru-RU" dirty="0">
              <a:solidFill>
                <a:srgbClr val="E76503"/>
              </a:solidFill>
            </a:endParaRPr>
          </a:p>
          <a:p>
            <a:pPr marL="0" lvl="0" indent="0">
              <a:buNone/>
            </a:pPr>
            <a:r>
              <a:rPr lang="ru-RU" dirty="0">
                <a:solidFill>
                  <a:srgbClr val="E76503"/>
                </a:solidFill>
              </a:rPr>
              <a:t>Пополнение предметно-развивающей </a:t>
            </a:r>
            <a:r>
              <a:rPr lang="ru-RU" dirty="0" smtClean="0">
                <a:solidFill>
                  <a:srgbClr val="E76503"/>
                </a:solidFill>
              </a:rPr>
              <a:t>среды.</a:t>
            </a:r>
            <a:endParaRPr lang="ru-RU" dirty="0">
              <a:solidFill>
                <a:srgbClr val="E76503"/>
              </a:solidFill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833794">
            <a:off x="8322475" y="327622"/>
            <a:ext cx="532305" cy="54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292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811027" cy="1339551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</a:t>
            </a:r>
            <a:r>
              <a:rPr lang="ru-RU" sz="2000" b="1" dirty="0" smtClean="0">
                <a:solidFill>
                  <a:srgbClr val="E76503"/>
                </a:solidFill>
              </a:rPr>
              <a:t>Оборудование</a:t>
            </a:r>
            <a:r>
              <a:rPr lang="ru-RU" sz="2000" b="1" dirty="0">
                <a:solidFill>
                  <a:srgbClr val="E76503"/>
                </a:solidFill>
              </a:rPr>
              <a:t>, необходимое для лепки</a:t>
            </a:r>
            <a:r>
              <a:rPr lang="ru-RU" sz="2000" dirty="0">
                <a:solidFill>
                  <a:srgbClr val="E76503"/>
                </a:solidFill>
              </a:rPr>
              <a:t>: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000" dirty="0">
                <a:solidFill>
                  <a:schemeClr val="tx2">
                    <a:lumMod val="50000"/>
                  </a:schemeClr>
                </a:solidFill>
              </a:rPr>
            </a:b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136904" cy="459003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Тесто из растительных материалов, доска</a:t>
            </a:r>
            <a:r>
              <a:rPr lang="ru-RU" dirty="0">
                <a:solidFill>
                  <a:srgbClr val="E76503"/>
                </a:solidFill>
              </a:rPr>
              <a:t>, скалка, салфетки; </a:t>
            </a:r>
            <a:r>
              <a:rPr lang="ru-RU" dirty="0" smtClean="0">
                <a:solidFill>
                  <a:srgbClr val="E76503"/>
                </a:solidFill>
              </a:rPr>
              <a:t> предметы </a:t>
            </a:r>
            <a:r>
              <a:rPr lang="ru-RU" dirty="0">
                <a:solidFill>
                  <a:srgbClr val="E76503"/>
                </a:solidFill>
              </a:rPr>
              <a:t>для нанесения рисунка на поверхность теста (печатки, </a:t>
            </a:r>
            <a:r>
              <a:rPr lang="ru-RU" dirty="0" err="1">
                <a:solidFill>
                  <a:srgbClr val="E76503"/>
                </a:solidFill>
              </a:rPr>
              <a:t>штампики</a:t>
            </a:r>
            <a:r>
              <a:rPr lang="ru-RU" dirty="0">
                <a:solidFill>
                  <a:srgbClr val="E76503"/>
                </a:solidFill>
              </a:rPr>
              <a:t>, </a:t>
            </a:r>
            <a:r>
              <a:rPr lang="ru-RU" dirty="0" smtClean="0">
                <a:solidFill>
                  <a:srgbClr val="E76503"/>
                </a:solidFill>
              </a:rPr>
              <a:t>формочки),деревянные предметы-грибочки, шарики, кубики.</a:t>
            </a:r>
            <a:endParaRPr lang="ru-RU" dirty="0">
              <a:solidFill>
                <a:srgbClr val="E76503"/>
              </a:solidFill>
            </a:endParaRPr>
          </a:p>
          <a:p>
            <a:pPr lvl="0"/>
            <a:r>
              <a:rPr lang="ru-RU" dirty="0">
                <a:solidFill>
                  <a:srgbClr val="E76503"/>
                </a:solidFill>
              </a:rPr>
              <a:t>природный материал </a:t>
            </a:r>
            <a:r>
              <a:rPr lang="ru-RU" dirty="0" smtClean="0">
                <a:solidFill>
                  <a:srgbClr val="E76503"/>
                </a:solidFill>
              </a:rPr>
              <a:t>(макароны, </a:t>
            </a:r>
            <a:r>
              <a:rPr lang="ru-RU" dirty="0" err="1" smtClean="0">
                <a:solidFill>
                  <a:srgbClr val="E76503"/>
                </a:solidFill>
              </a:rPr>
              <a:t>фасоль,орешки</a:t>
            </a:r>
            <a:r>
              <a:rPr lang="ru-RU" dirty="0" smtClean="0">
                <a:solidFill>
                  <a:srgbClr val="E76503"/>
                </a:solidFill>
              </a:rPr>
              <a:t>)</a:t>
            </a:r>
            <a:endParaRPr lang="ru-RU" dirty="0">
              <a:solidFill>
                <a:srgbClr val="E76503"/>
              </a:solidFill>
            </a:endParaRPr>
          </a:p>
          <a:p>
            <a:r>
              <a:rPr lang="ru-RU" dirty="0">
                <a:solidFill>
                  <a:srgbClr val="E76503"/>
                </a:solidFill>
              </a:rPr>
              <a:t>Сеансы </a:t>
            </a:r>
            <a:r>
              <a:rPr lang="ru-RU" dirty="0" err="1">
                <a:solidFill>
                  <a:srgbClr val="E76503"/>
                </a:solidFill>
              </a:rPr>
              <a:t>тестопластики</a:t>
            </a:r>
            <a:r>
              <a:rPr lang="ru-RU" dirty="0">
                <a:solidFill>
                  <a:srgbClr val="E76503"/>
                </a:solidFill>
              </a:rPr>
              <a:t> рекомендуется проводить используя героя-посредника </a:t>
            </a:r>
            <a:r>
              <a:rPr lang="ru-RU" dirty="0" smtClean="0">
                <a:solidFill>
                  <a:srgbClr val="E76503"/>
                </a:solidFill>
              </a:rPr>
              <a:t>(например Зайка, коровка и </a:t>
            </a:r>
            <a:r>
              <a:rPr lang="ru-RU" dirty="0" err="1" smtClean="0">
                <a:solidFill>
                  <a:srgbClr val="E76503"/>
                </a:solidFill>
              </a:rPr>
              <a:t>т.д</a:t>
            </a:r>
            <a:r>
              <a:rPr lang="ru-RU" dirty="0" smtClean="0">
                <a:solidFill>
                  <a:srgbClr val="E76503"/>
                </a:solidFill>
              </a:rPr>
              <a:t>). </a:t>
            </a:r>
            <a:r>
              <a:rPr lang="ru-RU" dirty="0">
                <a:solidFill>
                  <a:srgbClr val="E76503"/>
                </a:solidFill>
              </a:rPr>
              <a:t>С помощью героя-посредника можно ненавязчиво сформировать у детей </a:t>
            </a:r>
            <a:r>
              <a:rPr lang="ru-RU" dirty="0" smtClean="0">
                <a:solidFill>
                  <a:srgbClr val="E76503"/>
                </a:solidFill>
              </a:rPr>
              <a:t>представление.</a:t>
            </a:r>
          </a:p>
          <a:p>
            <a:pPr marL="0" indent="0">
              <a:buNone/>
            </a:pPr>
            <a:r>
              <a:rPr lang="ru-RU" b="1" dirty="0" smtClean="0"/>
              <a:t>                </a:t>
            </a:r>
            <a:r>
              <a:rPr lang="ru-RU" b="1" dirty="0" smtClean="0">
                <a:solidFill>
                  <a:srgbClr val="CC3300"/>
                </a:solidFill>
              </a:rPr>
              <a:t>Поведения </a:t>
            </a:r>
            <a:r>
              <a:rPr lang="ru-RU" b="1" dirty="0">
                <a:solidFill>
                  <a:srgbClr val="CC3300"/>
                </a:solidFill>
              </a:rPr>
              <a:t>в работе с тестом</a:t>
            </a:r>
            <a:r>
              <a:rPr lang="ru-RU" dirty="0" smtClean="0">
                <a:solidFill>
                  <a:srgbClr val="CC3300"/>
                </a:solidFill>
              </a:rPr>
              <a:t>:</a:t>
            </a:r>
          </a:p>
          <a:p>
            <a:pPr lvl="0"/>
            <a:r>
              <a:rPr lang="ru-RU" dirty="0" smtClean="0">
                <a:solidFill>
                  <a:srgbClr val="E76503"/>
                </a:solidFill>
              </a:rPr>
              <a:t>Не нужно есть тесто;</a:t>
            </a:r>
            <a:endParaRPr lang="ru-RU" dirty="0">
              <a:solidFill>
                <a:srgbClr val="E76503"/>
              </a:solidFill>
            </a:endParaRPr>
          </a:p>
          <a:p>
            <a:pPr lvl="0"/>
            <a:r>
              <a:rPr lang="ru-RU" dirty="0" smtClean="0">
                <a:solidFill>
                  <a:srgbClr val="E76503"/>
                </a:solidFill>
              </a:rPr>
              <a:t>После </a:t>
            </a:r>
            <a:r>
              <a:rPr lang="ru-RU" dirty="0">
                <a:solidFill>
                  <a:srgbClr val="E76503"/>
                </a:solidFill>
              </a:rPr>
              <a:t>игры с тестом нужно помыть руки</a:t>
            </a:r>
            <a:r>
              <a:rPr lang="ru-RU" dirty="0" smtClean="0">
                <a:solidFill>
                  <a:srgbClr val="E76503"/>
                </a:solidFill>
              </a:rPr>
              <a:t>.</a:t>
            </a:r>
            <a:endParaRPr lang="ru-RU" dirty="0">
              <a:solidFill>
                <a:srgbClr val="E76503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E76503"/>
                </a:solidFill>
              </a:rPr>
              <a:t> </a:t>
            </a:r>
            <a:endParaRPr lang="ru-RU" dirty="0">
              <a:solidFill>
                <a:srgbClr val="E76503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31028">
            <a:off x="2840015" y="6153414"/>
            <a:ext cx="492069" cy="5019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09173">
            <a:off x="8697995" y="2078613"/>
            <a:ext cx="447612" cy="456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538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4625"/>
            <a:ext cx="6840760" cy="936103"/>
          </a:xfrm>
        </p:spPr>
        <p:txBody>
          <a:bodyPr/>
          <a:lstStyle/>
          <a:p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</a:rPr>
              <a:t>       </a:t>
            </a:r>
            <a:r>
              <a:rPr lang="ru-RU" sz="1800" b="1" i="1" dirty="0" smtClean="0">
                <a:solidFill>
                  <a:srgbClr val="E76503"/>
                </a:solidFill>
              </a:rPr>
              <a:t>Первая встреча малышей с тестом:</a:t>
            </a:r>
            <a:endParaRPr lang="ru-RU" sz="1800" b="1" i="1" dirty="0">
              <a:solidFill>
                <a:srgbClr val="E7650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816" y="1988840"/>
            <a:ext cx="5832648" cy="40324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1600" dirty="0" smtClean="0">
                <a:solidFill>
                  <a:srgbClr val="E76503"/>
                </a:solidFill>
              </a:rPr>
              <a:t>Пусть первая встреча с соленым тестом будет очень короткая по времени. Ведь её задача – разбудить интерес, показать этот материал и процесс превращения его в предмет как чудо.</a:t>
            </a:r>
            <a:r>
              <a:rPr lang="ru-RU" sz="1600" dirty="0">
                <a:solidFill>
                  <a:srgbClr val="E76503"/>
                </a:solidFill>
              </a:rPr>
              <a:t> </a:t>
            </a:r>
            <a:endParaRPr lang="ru-RU" sz="1600" dirty="0" smtClean="0">
              <a:solidFill>
                <a:srgbClr val="E76503"/>
              </a:solidFill>
            </a:endParaRPr>
          </a:p>
          <a:p>
            <a:pPr marL="0" indent="0" fontAlgn="base">
              <a:buNone/>
            </a:pPr>
            <a:r>
              <a:rPr lang="ru-RU" sz="1600" dirty="0" smtClean="0">
                <a:solidFill>
                  <a:srgbClr val="E76503"/>
                </a:solidFill>
              </a:rPr>
              <a:t>Самые </a:t>
            </a:r>
            <a:r>
              <a:rPr lang="ru-RU" sz="1600" dirty="0">
                <a:solidFill>
                  <a:srgbClr val="E76503"/>
                </a:solidFill>
              </a:rPr>
              <a:t>первые занятия должны быть предельно просты. Их можно условно разделить на три основные этапа: сначала вы лепите сами и показываете, как это делается крохе, затем то же делаете его рукой и только потом предлагаете сделать это ему самому. При этом комментируйте все свои действия и вслух произносите названия созданных предметов.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2"/>
            <a:ext cx="2664296" cy="20882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52724">
            <a:off x="2234737" y="5777624"/>
            <a:ext cx="510260" cy="487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3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3"/>
            <a:ext cx="7125113" cy="622328"/>
          </a:xfrm>
        </p:spPr>
        <p:txBody>
          <a:bodyPr/>
          <a:lstStyle/>
          <a:p>
            <a:r>
              <a:rPr lang="ru-RU" sz="2000" b="1" dirty="0" smtClean="0">
                <a:solidFill>
                  <a:srgbClr val="E76503"/>
                </a:solidFill>
              </a:rPr>
              <a:t>         План проведённых игр с тестом:</a:t>
            </a:r>
            <a:endParaRPr lang="ru-RU" sz="2000" b="1" dirty="0">
              <a:solidFill>
                <a:srgbClr val="E76503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3633930"/>
              </p:ext>
            </p:extLst>
          </p:nvPr>
        </p:nvGraphicFramePr>
        <p:xfrm>
          <a:off x="323528" y="738961"/>
          <a:ext cx="8712968" cy="6006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242"/>
                <a:gridCol w="2178242"/>
                <a:gridCol w="2178242"/>
                <a:gridCol w="2178242"/>
              </a:tblGrid>
              <a:tr h="224243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rgbClr val="E76503"/>
                          </a:solidFill>
                        </a:rPr>
                        <a:t>Месяц</a:t>
                      </a:r>
                      <a:endParaRPr lang="ru-RU" sz="90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rgbClr val="E76503"/>
                          </a:solidFill>
                        </a:rPr>
                        <a:t>Тема</a:t>
                      </a:r>
                      <a:endParaRPr lang="ru-RU" sz="90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rgbClr val="E76503"/>
                          </a:solidFill>
                        </a:rPr>
                        <a:t>Количество занятий</a:t>
                      </a:r>
                      <a:endParaRPr lang="ru-RU" sz="90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rgbClr val="E76503"/>
                          </a:solidFill>
                        </a:rPr>
                        <a:t>Задачи</a:t>
                      </a:r>
                      <a:endParaRPr lang="ru-RU" sz="90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</a:tr>
              <a:tr h="1918251"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rgbClr val="E76503"/>
                          </a:solidFill>
                        </a:rPr>
                        <a:t>Октябрь</a:t>
                      </a:r>
                      <a:endParaRPr lang="ru-RU" sz="900" b="1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rgbClr val="E76503"/>
                          </a:solidFill>
                        </a:rPr>
                        <a:t>1.Игра:</a:t>
                      </a:r>
                      <a:r>
                        <a:rPr lang="ru-RU" sz="900" b="1" baseline="0" dirty="0" smtClean="0">
                          <a:solidFill>
                            <a:srgbClr val="E76503"/>
                          </a:solidFill>
                        </a:rPr>
                        <a:t> «Мягкие комочки»;</a:t>
                      </a:r>
                    </a:p>
                    <a:p>
                      <a:endParaRPr lang="ru-RU" sz="900" b="1" baseline="0" dirty="0" smtClean="0">
                        <a:solidFill>
                          <a:srgbClr val="E76503"/>
                        </a:solidFill>
                      </a:endParaRPr>
                    </a:p>
                    <a:p>
                      <a:endParaRPr lang="ru-RU" sz="900" b="1" baseline="0" dirty="0" smtClean="0">
                        <a:solidFill>
                          <a:srgbClr val="E76503"/>
                        </a:solidFill>
                      </a:endParaRPr>
                    </a:p>
                    <a:p>
                      <a:endParaRPr lang="ru-RU" sz="900" b="1" baseline="0" dirty="0" smtClean="0">
                        <a:solidFill>
                          <a:srgbClr val="E76503"/>
                        </a:solidFill>
                      </a:endParaRPr>
                    </a:p>
                    <a:p>
                      <a:endParaRPr lang="ru-RU" sz="900" b="1" baseline="0" dirty="0" smtClean="0">
                        <a:solidFill>
                          <a:srgbClr val="E76503"/>
                        </a:solidFill>
                      </a:endParaRPr>
                    </a:p>
                    <a:p>
                      <a:r>
                        <a:rPr lang="ru-RU" sz="900" b="1" baseline="0" dirty="0" smtClean="0">
                          <a:solidFill>
                            <a:srgbClr val="E76503"/>
                          </a:solidFill>
                        </a:rPr>
                        <a:t>2.Игра: «Угощенье для зайки»</a:t>
                      </a:r>
                    </a:p>
                    <a:p>
                      <a:endParaRPr lang="ru-RU" sz="900" b="1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rgbClr val="E76503"/>
                          </a:solidFill>
                        </a:rPr>
                        <a:t>2</a:t>
                      </a:r>
                      <a:endParaRPr lang="ru-RU" sz="90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1.Развитие</a:t>
                      </a:r>
                      <a:r>
                        <a:rPr lang="ru-RU" sz="800" baseline="0" dirty="0" smtClean="0">
                          <a:solidFill>
                            <a:srgbClr val="E76503"/>
                          </a:solidFill>
                        </a:rPr>
                        <a:t> </a:t>
                      </a:r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мелкой</a:t>
                      </a:r>
                      <a:r>
                        <a:rPr lang="ru-RU" sz="800" baseline="0" dirty="0" smtClean="0">
                          <a:solidFill>
                            <a:srgbClr val="E76503"/>
                          </a:solidFill>
                        </a:rPr>
                        <a:t> </a:t>
                      </a:r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моторики. Повышение сенсорной чувствительности. Расширение запаса слов в активной речи детей.</a:t>
                      </a:r>
                      <a:br>
                        <a:rPr lang="ru-RU" sz="800" dirty="0" smtClean="0">
                          <a:solidFill>
                            <a:srgbClr val="E76503"/>
                          </a:solidFill>
                        </a:rPr>
                      </a:br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2.Формируем навыки лепки, используя способ </a:t>
                      </a:r>
                      <a:r>
                        <a:rPr lang="ru-RU" sz="800" dirty="0" err="1" smtClean="0">
                          <a:solidFill>
                            <a:srgbClr val="E76503"/>
                          </a:solidFill>
                        </a:rPr>
                        <a:t>прещипывания</a:t>
                      </a:r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 пластилина, устанавливая связь между словом и предметом.</a:t>
                      </a:r>
                      <a:br>
                        <a:rPr lang="ru-RU" sz="800" dirty="0" smtClean="0">
                          <a:solidFill>
                            <a:srgbClr val="E76503"/>
                          </a:solidFill>
                        </a:rPr>
                      </a:br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Учить, эмоционально воспринимать содержание </a:t>
                      </a:r>
                      <a:r>
                        <a:rPr lang="ru-RU" sz="800" dirty="0" err="1" smtClean="0">
                          <a:solidFill>
                            <a:srgbClr val="E76503"/>
                          </a:solidFill>
                        </a:rPr>
                        <a:t>потешек</a:t>
                      </a:r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, способствовать развитию активного и пассивного словаря детей.</a:t>
                      </a:r>
                      <a:br>
                        <a:rPr lang="ru-RU" sz="800" dirty="0" smtClean="0">
                          <a:solidFill>
                            <a:srgbClr val="E76503"/>
                          </a:solidFill>
                        </a:rPr>
                      </a:br>
                      <a:endParaRPr lang="ru-RU" sz="80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</a:tr>
              <a:tr h="2095870"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rgbClr val="E76503"/>
                          </a:solidFill>
                        </a:rPr>
                        <a:t>Ноябрь</a:t>
                      </a:r>
                      <a:endParaRPr lang="ru-RU" sz="900" b="1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rgbClr val="E76503"/>
                          </a:solidFill>
                        </a:rPr>
                        <a:t>1. Ира: Горошек для курочки»; </a:t>
                      </a:r>
                    </a:p>
                    <a:p>
                      <a:endParaRPr lang="ru-RU" sz="900" b="1" dirty="0" smtClean="0">
                        <a:solidFill>
                          <a:srgbClr val="E76503"/>
                        </a:solidFill>
                      </a:endParaRPr>
                    </a:p>
                    <a:p>
                      <a:endParaRPr lang="ru-RU" sz="900" b="1" dirty="0" smtClean="0">
                        <a:solidFill>
                          <a:srgbClr val="E76503"/>
                        </a:solidFill>
                      </a:endParaRPr>
                    </a:p>
                    <a:p>
                      <a:endParaRPr lang="ru-RU" sz="900" b="1" dirty="0" smtClean="0">
                        <a:solidFill>
                          <a:srgbClr val="E76503"/>
                        </a:solidFill>
                      </a:endParaRPr>
                    </a:p>
                    <a:p>
                      <a:endParaRPr lang="ru-RU" sz="900" b="1" dirty="0" smtClean="0">
                        <a:solidFill>
                          <a:srgbClr val="E76503"/>
                        </a:solidFill>
                      </a:endParaRPr>
                    </a:p>
                    <a:p>
                      <a:r>
                        <a:rPr lang="ru-RU" sz="900" b="1" dirty="0" smtClean="0">
                          <a:solidFill>
                            <a:srgbClr val="E76503"/>
                          </a:solidFill>
                        </a:rPr>
                        <a:t>2. Игра: «Интересные отпечатки»</a:t>
                      </a:r>
                      <a:endParaRPr lang="ru-RU" sz="900" b="1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rgbClr val="E76503"/>
                          </a:solidFill>
                        </a:rPr>
                        <a:t>2</a:t>
                      </a:r>
                      <a:endParaRPr lang="ru-RU" sz="90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1.С помощью картинок стимулируем познавательную активность. Способствуем развитию воображения , развитию речи и творчества. Формирование творческой активности, художественного вкуса.</a:t>
                      </a:r>
                      <a:br>
                        <a:rPr lang="ru-RU" sz="800" dirty="0" smtClean="0">
                          <a:solidFill>
                            <a:srgbClr val="E76503"/>
                          </a:solidFill>
                        </a:rPr>
                      </a:br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Развитие мелкой моторики. Формирование чувства цвета. </a:t>
                      </a:r>
                    </a:p>
                    <a:p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2 После знакомства с тестом можно переходить к игровым сеансам, в ходе которых малыши познакомятся  с приёмами лепки, постепенно переходя от простого к сложному.</a:t>
                      </a:r>
                      <a:br>
                        <a:rPr lang="ru-RU" sz="800" dirty="0" smtClean="0">
                          <a:solidFill>
                            <a:srgbClr val="E76503"/>
                          </a:solidFill>
                        </a:rPr>
                      </a:br>
                      <a:endParaRPr lang="ru-RU" sz="80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</a:tr>
              <a:tr h="1764043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solidFill>
                            <a:srgbClr val="E76503"/>
                          </a:solidFill>
                        </a:rPr>
                        <a:t>Декабрь</a:t>
                      </a:r>
                      <a:endParaRPr lang="ru-RU" sz="900" b="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ru-RU" sz="900" b="1" dirty="0" smtClean="0">
                          <a:solidFill>
                            <a:srgbClr val="E76503"/>
                          </a:solidFill>
                        </a:rPr>
                        <a:t>Игра: «Петушок».</a:t>
                      </a:r>
                    </a:p>
                    <a:p>
                      <a:pPr marL="0" indent="0">
                        <a:buNone/>
                      </a:pPr>
                      <a:endParaRPr lang="ru-RU" sz="900" b="1" dirty="0" smtClean="0">
                        <a:solidFill>
                          <a:srgbClr val="E76503"/>
                        </a:solidFill>
                      </a:endParaRPr>
                    </a:p>
                    <a:p>
                      <a:pPr marL="0" indent="0">
                        <a:buNone/>
                      </a:pPr>
                      <a:endParaRPr lang="ru-RU" sz="900" b="1" dirty="0" smtClean="0">
                        <a:solidFill>
                          <a:srgbClr val="E76503"/>
                        </a:solidFill>
                      </a:endParaRPr>
                    </a:p>
                    <a:p>
                      <a:pPr marL="0" indent="0">
                        <a:buNone/>
                      </a:pPr>
                      <a:endParaRPr lang="ru-RU" sz="900" b="1" dirty="0" smtClean="0">
                        <a:solidFill>
                          <a:srgbClr val="E76503"/>
                        </a:solidFill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900" b="1" dirty="0" smtClean="0">
                          <a:solidFill>
                            <a:srgbClr val="E76503"/>
                          </a:solidFill>
                        </a:rPr>
                        <a:t>2.Игра:  Пятнистая коровка».</a:t>
                      </a:r>
                      <a:endParaRPr lang="ru-RU" sz="900" b="1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rgbClr val="E76503"/>
                          </a:solidFill>
                        </a:rPr>
                        <a:t>2</a:t>
                      </a:r>
                      <a:endParaRPr lang="ru-RU" sz="90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1.Продолжаем знакомить детей с тестом и его свойствами. Выполнять практические действия методом </a:t>
                      </a:r>
                      <a:r>
                        <a:rPr lang="ru-RU" sz="800" dirty="0" err="1" smtClean="0">
                          <a:solidFill>
                            <a:srgbClr val="E76503"/>
                          </a:solidFill>
                        </a:rPr>
                        <a:t>отщипывания</a:t>
                      </a:r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. Побуждать к активным действиям. </a:t>
                      </a:r>
                    </a:p>
                    <a:p>
                      <a:r>
                        <a:rPr lang="ru-RU" sz="800" dirty="0" smtClean="0">
                          <a:solidFill>
                            <a:srgbClr val="E76503"/>
                          </a:solidFill>
                        </a:rPr>
                        <a:t>2.Продолжать формировать представление ребёнка о домашних животных. Способствовать активной речи детей.  Учим отщипывать, выделять указательный пальчик, вдавливать тесто к поверхности картинки.</a:t>
                      </a:r>
                      <a:br>
                        <a:rPr lang="ru-RU" sz="800" dirty="0" smtClean="0">
                          <a:solidFill>
                            <a:srgbClr val="E76503"/>
                          </a:solidFill>
                        </a:rPr>
                      </a:br>
                      <a:endParaRPr lang="ru-RU" sz="800" dirty="0">
                        <a:solidFill>
                          <a:srgbClr val="E76503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1037803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961</TotalTime>
  <Words>1309</Words>
  <Application>Microsoft Office PowerPoint</Application>
  <PresentationFormat>Экран (4:3)</PresentationFormat>
  <Paragraphs>184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Aharoni</vt:lpstr>
      <vt:lpstr>Arial</vt:lpstr>
      <vt:lpstr>Times New Roman</vt:lpstr>
      <vt:lpstr>Trebuchet MS</vt:lpstr>
      <vt:lpstr>Wingdings</vt:lpstr>
      <vt:lpstr>Wingdings 3</vt:lpstr>
      <vt:lpstr>Грань</vt:lpstr>
      <vt:lpstr>                                           КУ «Урайский специализированный дом ребёнка»</vt:lpstr>
      <vt:lpstr>         Актуальность проекта.</vt:lpstr>
      <vt:lpstr>Презентация PowerPoint</vt:lpstr>
      <vt:lpstr>                Методы и приёмы:</vt:lpstr>
      <vt:lpstr>Работа педагога с детьми раннего возраста проводилась по следующим направлениям: </vt:lpstr>
      <vt:lpstr>        Ожидаемый результат:</vt:lpstr>
      <vt:lpstr>      Оборудование, необходимое для лепки:  </vt:lpstr>
      <vt:lpstr>       Первая встреча малышей с тестом:</vt:lpstr>
      <vt:lpstr>         План проведённых игр с тестом:</vt:lpstr>
      <vt:lpstr>             План проведённых игр с тестом:</vt:lpstr>
      <vt:lpstr>Полученные  результаты проекта: </vt:lpstr>
      <vt:lpstr>Литература: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«Инновационные технологии в развитии мелкой моторики. Пальчиковые игры как средство развития речи».              </dc:title>
  <dc:creator>Admin</dc:creator>
  <cp:lastModifiedBy>Admin</cp:lastModifiedBy>
  <cp:revision>158</cp:revision>
  <dcterms:created xsi:type="dcterms:W3CDTF">2019-02-15T05:40:24Z</dcterms:created>
  <dcterms:modified xsi:type="dcterms:W3CDTF">2020-05-02T12:12:02Z</dcterms:modified>
</cp:coreProperties>
</file>