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9" r:id="rId10"/>
    <p:sldId id="25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>
      <p:cViewPr varScale="1">
        <p:scale>
          <a:sx n="107" d="100"/>
          <a:sy n="107" d="100"/>
        </p:scale>
        <p:origin x="10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/>
              <a:pPr>
                <a:defRPr/>
              </a:pPr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49359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+mj-cs"/>
              </a:rPr>
              <a:t>«Использование технологии </a:t>
            </a:r>
            <a:endParaRPr lang="ru-RU" altLang="ru-RU" sz="28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  <a:cs typeface="+mj-cs"/>
            </a:endParaRPr>
          </a:p>
          <a:p>
            <a:pPr algn="ctr"/>
            <a:r>
              <a:rPr lang="ru-RU" altLang="ru-RU" sz="28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+mj-cs"/>
              </a:rPr>
              <a:t>критического </a:t>
            </a:r>
            <a:r>
              <a:rPr lang="ru-RU" altLang="ru-RU" sz="28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+mj-cs"/>
              </a:rPr>
              <a:t>мышления </a:t>
            </a:r>
            <a:endParaRPr lang="ru-RU" altLang="ru-RU" sz="28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  <a:cs typeface="+mj-cs"/>
            </a:endParaRPr>
          </a:p>
          <a:p>
            <a:pPr algn="ctr"/>
            <a:r>
              <a:rPr lang="ru-RU" altLang="ru-RU" sz="28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+mj-cs"/>
              </a:rPr>
              <a:t>в </a:t>
            </a:r>
            <a:r>
              <a:rPr lang="ru-RU" altLang="ru-RU" sz="28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+mj-cs"/>
              </a:rPr>
              <a:t>начальной </a:t>
            </a:r>
            <a:r>
              <a:rPr lang="ru-RU" altLang="ru-RU" sz="28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+mj-cs"/>
              </a:rPr>
              <a:t>школе как условие </a:t>
            </a:r>
          </a:p>
          <a:p>
            <a:pPr algn="ctr"/>
            <a:r>
              <a:rPr lang="ru-RU" altLang="ru-RU" sz="28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+mj-cs"/>
              </a:rPr>
              <a:t>реализации ФГОС НОО»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2637524"/>
            <a:ext cx="331236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Скажи мне – и я забуду, покажи мне – и я запомню, дай мне сделать и я пойму</a:t>
            </a:r>
          </a:p>
          <a:p>
            <a:pPr lvl="0"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Конфуций</a:t>
            </a:r>
            <a:endParaRPr lang="ru-RU" b="1" i="1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76264" y="5379632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 smtClean="0">
                <a:solidFill>
                  <a:srgbClr val="0070C0"/>
                </a:solidFill>
                <a:latin typeface="Georgia" panose="02040502050405020303" pitchFamily="18" charset="0"/>
                <a:cs typeface="+mn-cs"/>
              </a:rPr>
              <a:t>Олзобоева</a:t>
            </a:r>
            <a:r>
              <a:rPr lang="ru-RU" b="1" i="1" dirty="0" smtClean="0">
                <a:solidFill>
                  <a:srgbClr val="0070C0"/>
                </a:solidFill>
                <a:latin typeface="Georgia" panose="02040502050405020303" pitchFamily="18" charset="0"/>
                <a:cs typeface="+mn-cs"/>
              </a:rPr>
              <a:t> Оксана Борисовна</a:t>
            </a:r>
          </a:p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70C0"/>
                </a:solidFill>
                <a:latin typeface="Georgia" panose="02040502050405020303" pitchFamily="18" charset="0"/>
                <a:cs typeface="+mn-cs"/>
              </a:rPr>
              <a:t>Учитель начальных классов</a:t>
            </a:r>
          </a:p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70C0"/>
                </a:solidFill>
                <a:latin typeface="Georgia" panose="02040502050405020303" pitchFamily="18" charset="0"/>
                <a:cs typeface="+mn-cs"/>
              </a:rPr>
              <a:t>МБОУ «</a:t>
            </a:r>
            <a:r>
              <a:rPr lang="ru-RU" b="1" i="1" dirty="0" err="1" smtClean="0">
                <a:solidFill>
                  <a:srgbClr val="0070C0"/>
                </a:solidFill>
                <a:latin typeface="Georgia" panose="02040502050405020303" pitchFamily="18" charset="0"/>
                <a:cs typeface="+mn-cs"/>
              </a:rPr>
              <a:t>Боргойская</a:t>
            </a:r>
            <a:r>
              <a:rPr lang="ru-RU" b="1" i="1" dirty="0" smtClean="0">
                <a:solidFill>
                  <a:srgbClr val="0070C0"/>
                </a:solidFill>
                <a:latin typeface="Georgia" panose="02040502050405020303" pitchFamily="18" charset="0"/>
                <a:cs typeface="+mn-cs"/>
              </a:rPr>
              <a:t> СОШ»</a:t>
            </a:r>
            <a:endParaRPr lang="ru-RU" b="1" i="1" dirty="0">
              <a:solidFill>
                <a:srgbClr val="0070C0"/>
              </a:solidFill>
              <a:latin typeface="Georgia" panose="02040502050405020303" pitchFamily="18" charset="0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6" y="2177907"/>
            <a:ext cx="4240862" cy="3180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/>
          <a:lstStyle/>
          <a:p>
            <a:pPr lvl="0"/>
            <a:r>
              <a:rPr lang="ru-RU" sz="4000" b="1" dirty="0" smtClean="0">
                <a:solidFill>
                  <a:srgbClr val="0070C0"/>
                </a:solidFill>
                <a:ea typeface="+mn-ea"/>
                <a:cs typeface="Arial" charset="0"/>
              </a:rPr>
              <a:t>Спасибо за внимание!</a:t>
            </a:r>
            <a:endParaRPr lang="ru-RU" sz="1800" dirty="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698477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Актуальность использования ТРКМ на уроках</a:t>
            </a:r>
            <a:endParaRPr lang="ru-RU" b="1" i="1" dirty="0">
              <a:solidFill>
                <a:srgbClr val="FF0000"/>
              </a:solidFill>
              <a:latin typeface="Georgia" panose="02040502050405020303" pitchFamily="18" charset="0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866291"/>
              </p:ext>
            </p:extLst>
          </p:nvPr>
        </p:nvGraphicFramePr>
        <p:xfrm>
          <a:off x="1547663" y="1124743"/>
          <a:ext cx="6768753" cy="5224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6251">
                  <a:extLst>
                    <a:ext uri="{9D8B030D-6E8A-4147-A177-3AD203B41FA5}">
                      <a16:colId xmlns="" xmlns:a16="http://schemas.microsoft.com/office/drawing/2014/main" val="2078737562"/>
                    </a:ext>
                  </a:extLst>
                </a:gridCol>
                <a:gridCol w="2256251">
                  <a:extLst>
                    <a:ext uri="{9D8B030D-6E8A-4147-A177-3AD203B41FA5}">
                      <a16:colId xmlns="" xmlns:a16="http://schemas.microsoft.com/office/drawing/2014/main" val="2398678785"/>
                    </a:ext>
                  </a:extLst>
                </a:gridCol>
                <a:gridCol w="2256251">
                  <a:extLst>
                    <a:ext uri="{9D8B030D-6E8A-4147-A177-3AD203B41FA5}">
                      <a16:colId xmlns="" xmlns:a16="http://schemas.microsoft.com/office/drawing/2014/main" val="2402641136"/>
                    </a:ext>
                  </a:extLst>
                </a:gridCol>
              </a:tblGrid>
              <a:tr h="7388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Традиционная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использованием ТРКМ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81713074"/>
                  </a:ext>
                </a:extLst>
              </a:tr>
              <a:tr h="9499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Целевая установка у учащихся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Получить хорошую отметку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Проявить</a:t>
                      </a:r>
                      <a:r>
                        <a:rPr lang="ru-RU" sz="1600" baseline="0" dirty="0" smtClean="0"/>
                        <a:t> свои способности, открыть что-то новое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3761551"/>
                  </a:ext>
                </a:extLst>
              </a:tr>
              <a:tr h="102691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Организационный</a:t>
                      </a:r>
                      <a:r>
                        <a:rPr lang="ru-RU" sz="1600" baseline="0" dirty="0" smtClean="0"/>
                        <a:t> формы работы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Индивидуальная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Сочетание индивидуальной, парной и групповой работы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46190887"/>
                  </a:ext>
                </a:extLst>
              </a:tr>
              <a:tr h="66847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Источники информации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Как правило – один или два источника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Различные источники из разных областей знания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8814058"/>
                  </a:ext>
                </a:extLst>
              </a:tr>
              <a:tr h="79219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Предметная область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Один учебный предмет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Как правило, содержание </a:t>
                      </a:r>
                      <a:r>
                        <a:rPr lang="ru-RU" sz="1600" dirty="0" err="1" smtClean="0"/>
                        <a:t>полипредметно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59684508"/>
                  </a:ext>
                </a:extLst>
              </a:tr>
              <a:tr h="79219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Характер работы по содержанию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Реферирование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Сочетание теоретических и практических методов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9168732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 и задачи методического семинара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43908"/>
            <a:ext cx="7632848" cy="301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педагогического опыта использования приёмов технологии развития критического мышления на уроках в начальных классах для  формирования УУД обучающихся.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сущность технологии развития критического мышления.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Продемонстрировать из опыта работы примеры конкретных заданий, направленных на развитие критического мышления обучающихся.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результативность использования приёмов технологии развития критического мышления для  формирования УУД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val="111781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5580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возникновения и становления 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 опыта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628800"/>
            <a:ext cx="7344816" cy="4598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Критическое мышление 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это такой тип мышления о любом предмете, содержании или проблеме, в котором ученик  улучшает качество его мышления при помощи умелого использования структур и интеллектуальных стандартов, присущих мышлению. 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критического мышления позволяет: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самостоятельную работу на уроке;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вовлечь каждого ученика в учебный процесс;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обучающихся положительное отношение к интеллектуальной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деятельности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самоорганизации обучающихся;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овладевать рациональными приемами самообразования;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мыслительную деятельность и развивать познавательную активность;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ключевые компетентности лично значимые для обучающихся умения и навыки.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8157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Основная идея технологии развития </a:t>
            </a:r>
            <a:b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критического мышления –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274399"/>
            <a:ext cx="8352928" cy="238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такую атмосферу учения, при которой обучающиеся совместно с  учителем активно работают, сознательно размышляют над процессом обучения, отслеживают, подтверждают, опровергают или расширяют знания, новые идеи, чувства или мнения об окружающем мире.</a:t>
            </a: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ТРКМ –</a:t>
            </a: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трехфазная структура урока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3533499"/>
            <a:ext cx="1475360" cy="64013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971600" y="3501008"/>
            <a:ext cx="194421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ВЫЗОВ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3848" y="4293096"/>
            <a:ext cx="26642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ОСМЫСЛЕНИЕ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5013176"/>
            <a:ext cx="266429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102" y="4242820"/>
            <a:ext cx="3456732" cy="1707028"/>
          </a:xfrm>
          <a:prstGeom prst="rect">
            <a:avLst/>
          </a:prstGeom>
        </p:spPr>
      </p:pic>
      <p:sp>
        <p:nvSpPr>
          <p:cNvPr id="10" name="Выгнутая вверх стрелка 9"/>
          <p:cNvSpPr/>
          <p:nvPr/>
        </p:nvSpPr>
        <p:spPr>
          <a:xfrm rot="825442">
            <a:off x="4672761" y="3766306"/>
            <a:ext cx="3414881" cy="8291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13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Задачи фазы вызова</a:t>
            </a:r>
            <a:br>
              <a:rPr lang="ru-RU" sz="2800" b="1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800" b="1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( пробуждение интереса к предмету)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286763"/>
            <a:ext cx="7560840" cy="5244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Пробудить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интерес к изучаемому материалу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обучающимся самим определить направление в изучении темы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Актуализировать имеющиеся у обучающихся знания и смыслы в связи с изучаемым материалом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фазы реализации смысла –</a:t>
            </a:r>
            <a:b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(осмысление материала во времени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работы над ним)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активно воспринимать изучаемый материал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соотнести старые знания с новыми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фазы рефлексии –</a:t>
            </a:r>
            <a:b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(обобщение материала, подведение итогов)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обучающимся самостоятельно обобщить изучаемый материал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самостоятельно определить направления в дальнейшем изучении материала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</a:pP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6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5422" y="33265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Приёмы ТРКМ, применяемые </a:t>
            </a:r>
            <a:b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различных этапах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урока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31486" y="1988840"/>
            <a:ext cx="7416824" cy="379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prstClr val="black"/>
                </a:solidFill>
                <a:latin typeface="Calibri"/>
                <a:cs typeface="+mn-cs"/>
              </a:rPr>
              <a:t>-«Мозговая атака»</a:t>
            </a:r>
            <a:r>
              <a:rPr lang="ru-RU" sz="1600" dirty="0" smtClean="0">
                <a:solidFill>
                  <a:prstClr val="black"/>
                </a:solidFill>
                <a:latin typeface="Calibri"/>
                <a:cs typeface="+mn-cs"/>
              </a:rPr>
              <a:t>;</a:t>
            </a:r>
            <a:endParaRPr lang="ru-RU" sz="16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-«Составление пословицы»;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-«Кластер»</a:t>
            </a:r>
            <a:r>
              <a:rPr lang="ru-RU" sz="1600" dirty="0">
                <a:solidFill>
                  <a:prstClr val="black"/>
                </a:solidFill>
                <a:latin typeface="Calibri"/>
                <a:cs typeface="+mn-cs"/>
              </a:rPr>
              <a:t>;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</a:t>
            </a:r>
            <a:r>
              <a:rPr lang="ru-RU" sz="1600" b="1" dirty="0" err="1">
                <a:solidFill>
                  <a:prstClr val="black"/>
                </a:solidFill>
                <a:latin typeface="Calibri"/>
                <a:cs typeface="+mn-cs"/>
              </a:rPr>
              <a:t>Синквейн</a:t>
            </a: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»</a:t>
            </a:r>
            <a:r>
              <a:rPr lang="ru-RU" sz="1600" dirty="0">
                <a:solidFill>
                  <a:prstClr val="black"/>
                </a:solidFill>
                <a:latin typeface="Calibri"/>
                <a:cs typeface="+mn-cs"/>
              </a:rPr>
              <a:t>;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-«Зашифрованное слово»</a:t>
            </a:r>
            <a:r>
              <a:rPr lang="ru-RU" sz="1600" dirty="0">
                <a:solidFill>
                  <a:prstClr val="black"/>
                </a:solidFill>
                <a:latin typeface="Calibri"/>
                <a:cs typeface="+mn-cs"/>
              </a:rPr>
              <a:t>;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-«Конструирование»;</a:t>
            </a:r>
            <a:endParaRPr lang="ru-RU" sz="16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-«Исследование пространственных фигур»;</a:t>
            </a:r>
            <a:endParaRPr lang="ru-RU" sz="16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-«Построение плоской фигуры на листе бумаги, а после ее превращение в объемную»; </a:t>
            </a:r>
            <a:endParaRPr lang="ru-RU" sz="16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-«Нахождение подобной фигуры в </a:t>
            </a:r>
            <a:r>
              <a:rPr lang="ru-RU" sz="1600" b="1" dirty="0" err="1" smtClean="0">
                <a:solidFill>
                  <a:prstClr val="black"/>
                </a:solidFill>
                <a:latin typeface="Calibri"/>
                <a:cs typeface="+mn-cs"/>
              </a:rPr>
              <a:t>окружающем</a:t>
            </a:r>
            <a:r>
              <a:rPr lang="ru-RU" sz="1600" b="1" dirty="0" err="1">
                <a:solidFill>
                  <a:prstClr val="black"/>
                </a:solidFill>
                <a:latin typeface="Calibri"/>
                <a:cs typeface="+mn-cs"/>
              </a:rPr>
              <a:t>мире</a:t>
            </a: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»;</a:t>
            </a:r>
            <a:endParaRPr lang="ru-RU" sz="16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-«Сравнение фигур»;</a:t>
            </a:r>
            <a:r>
              <a:rPr lang="ru-RU" sz="16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1600" b="1" dirty="0">
                <a:solidFill>
                  <a:prstClr val="black"/>
                </a:solidFill>
                <a:latin typeface="Calibri"/>
                <a:cs typeface="+mn-cs"/>
              </a:rPr>
              <a:t>-«Верные - неверные утверждения». </a:t>
            </a:r>
            <a:endParaRPr lang="ru-RU" sz="16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endParaRPr lang="ru-RU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60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020153"/>
            <a:ext cx="5760640" cy="2550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17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1.Общероссийский конкурс методических разработок «Лучший урок в начальной школе» Диплом 2 степени</a:t>
            </a:r>
          </a:p>
          <a:p>
            <a:pPr indent="9017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2.Всероссийский «Конкурс конспектов «Компьютер в школе!» Диплом победителя 1 степени</a:t>
            </a:r>
          </a:p>
          <a:p>
            <a:pPr indent="9017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3.1 Всероссийский конкурс «Я работаю по ФГОС» Диплом 3 степени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9017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4. Открытый урок на окружном этапе практико-ориентированного семинара «Современный урок в аспекте реализации задач ФГОС второго поколения»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9017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5. «Ярмарка социально-педагогических инноваций – 2018» диплом 3 степени.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Распространение опыта на различных уровнях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2492896"/>
            <a:ext cx="2808311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45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84" y="764704"/>
            <a:ext cx="2147315" cy="29557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746914"/>
            <a:ext cx="2159009" cy="29718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889" y="739014"/>
            <a:ext cx="2161471" cy="29752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233" y="3845701"/>
            <a:ext cx="2034664" cy="28006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45701"/>
            <a:ext cx="2016224" cy="277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школьный</Template>
  <TotalTime>500</TotalTime>
  <Words>504</Words>
  <Application>Microsoft Office PowerPoint</Application>
  <PresentationFormat>Экран (4:3)</PresentationFormat>
  <Paragraphs>80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Batang</vt:lpstr>
      <vt:lpstr>Calibri</vt:lpstr>
      <vt:lpstr>Georgia</vt:lpstr>
      <vt:lpstr>Times New Roman</vt:lpstr>
      <vt:lpstr>Wingdings</vt:lpstr>
      <vt:lpstr>Фокина Л. П. Шаблон школьный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Александр</cp:lastModifiedBy>
  <cp:revision>33</cp:revision>
  <dcterms:created xsi:type="dcterms:W3CDTF">2019-03-31T18:55:28Z</dcterms:created>
  <dcterms:modified xsi:type="dcterms:W3CDTF">2020-05-03T12:10:46Z</dcterms:modified>
</cp:coreProperties>
</file>