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99" r:id="rId2"/>
    <p:sldId id="298" r:id="rId3"/>
    <p:sldId id="296" r:id="rId4"/>
    <p:sldId id="262" r:id="rId5"/>
    <p:sldId id="300" r:id="rId6"/>
    <p:sldId id="306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267" r:id="rId16"/>
    <p:sldId id="297" r:id="rId17"/>
    <p:sldId id="304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2" autoAdjust="0"/>
    <p:restoredTop sz="86396" autoAdjust="0"/>
  </p:normalViewPr>
  <p:slideViewPr>
    <p:cSldViewPr>
      <p:cViewPr varScale="1">
        <p:scale>
          <a:sx n="64" d="100"/>
          <a:sy n="64" d="100"/>
        </p:scale>
        <p:origin x="17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0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CB40D9B-F63D-4708-8C79-5F5CFC1769A7}" type="datetimeFigureOut">
              <a:rPr lang="en-US"/>
              <a:pPr>
                <a:defRPr/>
              </a:pPr>
              <a:t>4/12/2020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E72C6F2-0054-4A0F-A39C-1B5E2FD437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4238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9841693-B8DE-490A-9A33-612EF1D82128}" type="datetimeFigureOut">
              <a:rPr lang="en-US"/>
              <a:pPr>
                <a:defRPr/>
              </a:pPr>
              <a:t>4/12/2020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  <a:endParaRPr lang="en-US" noProof="0"/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BC9FB49-77F1-4248-BD48-76773ACC02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3660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561044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1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096514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26CCD8-28C6-4118-B19C-7B7702C0616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40771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C1F2EE-D0A1-4E58-8C22-2CCD7DBABF2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002825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6982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576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95668A-F8E5-4F90-BDD7-0D4CC061508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122836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D106C0-BD1C-407D-A2AB-116A8ACD1DD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962038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412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-1588" y="0"/>
            <a:ext cx="9144001" cy="6858000"/>
            <a:chOff x="-1574" y="0"/>
            <a:chExt cx="9144000" cy="6858000"/>
          </a:xfrm>
        </p:grpSpPr>
        <p:pic>
          <p:nvPicPr>
            <p:cNvPr id="5" name="Rectangle 6"/>
            <p:cNvPicPr>
              <a:picLocks noChangeAspect="1"/>
            </p:cNvPicPr>
            <p:nvPr/>
          </p:nvPicPr>
          <p:blipFill>
            <a:blip r:embed="rId2" cstate="print">
              <a:lum bright="-10000"/>
            </a:blip>
            <a:srcRect/>
            <a:stretch>
              <a:fillRect/>
            </a:stretch>
          </p:blipFill>
          <p:spPr bwMode="auto">
            <a:xfrm>
              <a:off x="-1574" y="381000"/>
              <a:ext cx="9144000" cy="60936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10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" name="Rectangle 11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8" name="Straight Connector 14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Shape 20"/>
          <p:cNvSpPr>
            <a:spLocks noGrp="1"/>
          </p:cNvSpPr>
          <p:nvPr>
            <p:ph type="title"/>
          </p:nvPr>
        </p:nvSpPr>
        <p:spPr>
          <a:xfrm>
            <a:off x="704850" y="4495800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49263"/>
            <a:ext cx="8151813" cy="11652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3998913" cy="40370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84713" y="1828800"/>
            <a:ext cx="4000500" cy="40370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567DA-3E19-47B4-ADAA-29A4C353F7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046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836613"/>
            <a:ext cx="6780213" cy="25574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730A4-82A9-4574-9BF3-865D3B3B6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959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939C8-5777-4DD2-8CD4-73FFD76132D3}" type="datetimeFigureOut">
              <a:rPr lang="en-US"/>
              <a:pPr>
                <a:defRPr/>
              </a:pPr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42BB8-5F42-4917-99AE-8B4EACCD47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-1588" y="0"/>
            <a:ext cx="9145588" cy="6858000"/>
            <a:chOff x="-1574" y="0"/>
            <a:chExt cx="9145574" cy="6858000"/>
          </a:xfrm>
        </p:grpSpPr>
        <p:sp>
          <p:nvSpPr>
            <p:cNvPr id="5" name="Rectangle 17"/>
            <p:cNvSpPr/>
            <p:nvPr userDrawn="1"/>
          </p:nvSpPr>
          <p:spPr>
            <a:xfrm>
              <a:off x="0" y="381000"/>
              <a:ext cx="9144000" cy="6096000"/>
            </a:xfrm>
            <a:prstGeom prst="rect">
              <a:avLst/>
            </a:prstGeom>
            <a:gradFill>
              <a:gsLst>
                <a:gs pos="0">
                  <a:schemeClr val="accent1">
                    <a:tint val="40000"/>
                  </a:schemeClr>
                </a:gs>
                <a:gs pos="100000">
                  <a:schemeClr val="accent1">
                    <a:shade val="75000"/>
                  </a:schemeClr>
                </a:gs>
              </a:gsLst>
              <a:path path="circle">
                <a:fillToRect l="100000" t="100000" r="100000" b="100000"/>
              </a:path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" name="Rectangle 9"/>
            <p:cNvSpPr/>
            <p:nvPr userDrawn="1"/>
          </p:nvSpPr>
          <p:spPr>
            <a:xfrm>
              <a:off x="-1574" y="0"/>
              <a:ext cx="9143987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" name="Rectangle 14"/>
            <p:cNvSpPr/>
            <p:nvPr userDrawn="1"/>
          </p:nvSpPr>
          <p:spPr>
            <a:xfrm>
              <a:off x="-1574" y="6553200"/>
              <a:ext cx="9143987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8" name="Straight Connector 15"/>
            <p:cNvCxnSpPr/>
            <p:nvPr/>
          </p:nvCxnSpPr>
          <p:spPr>
            <a:xfrm>
              <a:off x="-1574" y="381000"/>
              <a:ext cx="9143987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6"/>
            <p:cNvCxnSpPr/>
            <p:nvPr/>
          </p:nvCxnSpPr>
          <p:spPr>
            <a:xfrm>
              <a:off x="-1574" y="6477000"/>
              <a:ext cx="9143987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AA297-5A4F-43C4-AB6C-021DC87E7174}" type="datetimeFigureOut">
              <a:rPr lang="en-US"/>
              <a:pPr>
                <a:defRPr/>
              </a:pPr>
              <a:t>4/12/2020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FD17C-4669-46FE-8EAB-A1C1BC9D40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6EE86-A539-4470-8E07-1D2014CE350A}" type="datetimeFigureOut">
              <a:rPr lang="en-US"/>
              <a:pPr>
                <a:defRPr/>
              </a:pPr>
              <a:t>4/12/2020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58217-293E-4F30-9AC5-094CBA5C1F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600B6-956D-4689-8342-80B682BD1AAE}" type="datetimeFigureOut">
              <a:rPr lang="en-US"/>
              <a:pPr>
                <a:defRPr/>
              </a:pPr>
              <a:t>4/12/2020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82CA7-69CD-44DA-8EEE-04175E9CE9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2BFAC-95AA-4FA3-BB85-499905317B3C}" type="datetimeFigureOut">
              <a:rPr lang="en-US"/>
              <a:pPr>
                <a:defRPr/>
              </a:pPr>
              <a:t>4/12/2020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1A86D-FF10-4F52-A3A4-67DE27AA12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600201"/>
            <a:ext cx="3008313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B184D-71F9-4784-B4DA-D2A0DDC8EA01}" type="datetimeFigureOut">
              <a:rPr lang="en-US"/>
              <a:pPr>
                <a:defRPr/>
              </a:pPr>
              <a:t>4/12/2020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C4729-19C0-4FED-B689-4A1B23C238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E1AB8-195E-43A3-AC48-0576ACE36544}" type="datetimeFigureOut">
              <a:rPr lang="en-US"/>
              <a:pPr>
                <a:defRPr/>
              </a:pPr>
              <a:t>4/12/2020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6328F-493A-406F-B54C-2B35F44DE0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"/>
          <p:cNvGrpSpPr>
            <a:grpSpLocks/>
          </p:cNvGrpSpPr>
          <p:nvPr/>
        </p:nvGrpSpPr>
        <p:grpSpPr bwMode="auto">
          <a:xfrm>
            <a:off x="0" y="0"/>
            <a:ext cx="9144000" cy="1506538"/>
            <a:chOff x="0" y="0"/>
            <a:chExt cx="9144000" cy="1506538"/>
          </a:xfrm>
        </p:grpSpPr>
        <p:pic>
          <p:nvPicPr>
            <p:cNvPr id="1032" name="Rectangle 6"/>
            <p:cNvPicPr>
              <a:picLocks noChangeAspect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1"/>
              <a:ext cx="9144000" cy="1419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 userDrawn="1"/>
          </p:nvSpPr>
          <p:spPr>
            <a:xfrm>
              <a:off x="0" y="0"/>
              <a:ext cx="9144000" cy="144780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49000">
                  <a:schemeClr val="accent1">
                    <a:tint val="20000"/>
                    <a:alpha val="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0" y="142875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504950"/>
              <a:ext cx="9144000" cy="1588"/>
            </a:xfrm>
            <a:prstGeom prst="line">
              <a:avLst/>
            </a:prstGeom>
            <a:ln w="15875" cap="flat" cmpd="sng" algn="ctr">
              <a:solidFill>
                <a:schemeClr val="tx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28E8AF-C66C-4BFE-B7DE-F4F2C7E0B297}" type="datetimeFigureOut">
              <a:rPr lang="en-US"/>
              <a:pPr>
                <a:defRPr/>
              </a:pPr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74FC11-1CD6-4D38-8228-A2C7735088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1" r:id="rId2"/>
    <p:sldLayoutId id="2147483679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80" r:id="rId10"/>
    <p:sldLayoutId id="214748368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0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ts val="400"/>
        </a:spcAft>
        <a:buFont typeface="Arial" pitchFamily="34" charset="0"/>
        <a:buChar char="•"/>
        <a:defRPr sz="2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1115616" y="1196752"/>
            <a:ext cx="6781800" cy="2559050"/>
          </a:xfrm>
        </p:spPr>
        <p:txBody>
          <a:bodyPr/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6200" dirty="0" smtClean="0">
                <a:solidFill>
                  <a:schemeClr val="bg1"/>
                </a:solidFill>
              </a:rPr>
              <a:t>Паскаль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778250"/>
            <a:ext cx="6400800" cy="1873250"/>
          </a:xfrm>
        </p:spPr>
        <p:txBody>
          <a:bodyPr anchor="ctr"/>
          <a:lstStyle/>
          <a:p>
            <a:pPr eaLnBrk="1" hangingPunct="1"/>
            <a:r>
              <a:rPr lang="ru-RU" dirty="0" smtClean="0">
                <a:solidFill>
                  <a:schemeClr val="bg1"/>
                </a:solidFill>
              </a:rPr>
              <a:t>Простые программы</a:t>
            </a:r>
          </a:p>
        </p:txBody>
      </p:sp>
    </p:spTree>
    <p:extLst>
      <p:ext uri="{BB962C8B-B14F-4D97-AF65-F5344CB8AC3E}">
        <p14:creationId xmlns:p14="http://schemas.microsoft.com/office/powerpoint/2010/main" val="56897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2"/>
          <p:cNvSpPr>
            <a:spLocks/>
          </p:cNvSpPr>
          <p:nvPr/>
        </p:nvSpPr>
        <p:spPr bwMode="auto">
          <a:xfrm>
            <a:off x="539750" y="188913"/>
            <a:ext cx="814705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altLang="ru-RU" sz="4000" b="1" dirty="0">
                <a:solidFill>
                  <a:schemeClr val="bg1"/>
                </a:solidFill>
                <a:latin typeface="Calibri" panose="020F0502020204030204" pitchFamily="34" charset="0"/>
              </a:rPr>
              <a:t>Первая </a:t>
            </a:r>
            <a:r>
              <a:rPr lang="ru-RU" altLang="ru-RU" sz="40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программа (Найти площадь и длину окружности)</a:t>
            </a:r>
            <a:endParaRPr lang="ru-RU" altLang="ru-RU" sz="40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555751" y="1341205"/>
            <a:ext cx="7429500" cy="365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95000"/>
              </a:lnSpc>
            </a:pPr>
            <a:r>
              <a:rPr lang="ru-RU" altLang="ru-RU" sz="2400" b="1" dirty="0" err="1">
                <a:solidFill>
                  <a:schemeClr val="bg1"/>
                </a:solidFill>
              </a:rPr>
              <a:t>program</a:t>
            </a:r>
            <a:r>
              <a:rPr lang="ru-RU" altLang="ru-RU" sz="2400" dirty="0">
                <a:solidFill>
                  <a:schemeClr val="bg1"/>
                </a:solidFill>
              </a:rPr>
              <a:t> n_1;</a:t>
            </a:r>
          </a:p>
          <a:p>
            <a:pPr algn="l" eaLnBrk="1" hangingPunct="1">
              <a:lnSpc>
                <a:spcPct val="95000"/>
              </a:lnSpc>
            </a:pPr>
            <a:r>
              <a:rPr lang="ru-RU" altLang="ru-RU" sz="2400" b="1" dirty="0">
                <a:solidFill>
                  <a:schemeClr val="bg1"/>
                </a:solidFill>
              </a:rPr>
              <a:t>   </a:t>
            </a:r>
            <a:r>
              <a:rPr lang="ru-RU" altLang="ru-RU" sz="2400" b="1" dirty="0" err="1">
                <a:solidFill>
                  <a:schemeClr val="bg1"/>
                </a:solidFill>
              </a:rPr>
              <a:t>const</a:t>
            </a:r>
            <a:r>
              <a:rPr lang="ru-RU" altLang="ru-RU" sz="2400" dirty="0">
                <a:solidFill>
                  <a:schemeClr val="bg1"/>
                </a:solidFill>
              </a:rPr>
              <a:t> </a:t>
            </a:r>
            <a:r>
              <a:rPr lang="ru-RU" altLang="ru-RU" sz="2400" dirty="0" err="1">
                <a:solidFill>
                  <a:schemeClr val="bg1"/>
                </a:solidFill>
                <a:latin typeface="FangSong" panose="02010609060101010101" pitchFamily="49" charset="-122"/>
              </a:rPr>
              <a:t>pi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=3.14;</a:t>
            </a:r>
          </a:p>
          <a:p>
            <a:pPr algn="l" eaLnBrk="1" hangingPunct="1">
              <a:lnSpc>
                <a:spcPct val="95000"/>
              </a:lnSpc>
            </a:pPr>
            <a:r>
              <a:rPr lang="ru-RU" altLang="ru-RU" sz="2400" b="1" dirty="0">
                <a:solidFill>
                  <a:schemeClr val="bg1"/>
                </a:solidFill>
              </a:rPr>
              <a:t>   </a:t>
            </a:r>
            <a:r>
              <a:rPr lang="ru-RU" altLang="ru-RU" sz="2400" b="1" dirty="0" err="1">
                <a:solidFill>
                  <a:schemeClr val="bg1"/>
                </a:solidFill>
              </a:rPr>
              <a:t>var</a:t>
            </a:r>
            <a:r>
              <a:rPr lang="ru-RU" altLang="ru-RU" sz="2400" dirty="0">
                <a:solidFill>
                  <a:schemeClr val="bg1"/>
                </a:solidFill>
              </a:rPr>
              <a:t> </a:t>
            </a:r>
            <a:r>
              <a:rPr lang="ru-RU" altLang="ru-RU" sz="2800" dirty="0">
                <a:solidFill>
                  <a:schemeClr val="bg1"/>
                </a:solidFill>
                <a:latin typeface="FangSong" panose="02010609060101010101" pitchFamily="49" charset="-122"/>
              </a:rPr>
              <a:t>r, c, s: </a:t>
            </a:r>
            <a:r>
              <a:rPr lang="ru-RU" altLang="ru-RU" sz="2800" dirty="0" err="1">
                <a:solidFill>
                  <a:schemeClr val="bg1"/>
                </a:solidFill>
                <a:latin typeface="FangSong" panose="02010609060101010101" pitchFamily="49" charset="-122"/>
              </a:rPr>
              <a:t>real</a:t>
            </a:r>
            <a:r>
              <a:rPr lang="ru-RU" altLang="ru-RU" sz="2400" dirty="0">
                <a:solidFill>
                  <a:schemeClr val="bg1"/>
                </a:solidFill>
              </a:rPr>
              <a:t>;</a:t>
            </a:r>
          </a:p>
          <a:p>
            <a:pPr algn="l" eaLnBrk="1" hangingPunct="1">
              <a:lnSpc>
                <a:spcPct val="95000"/>
              </a:lnSpc>
            </a:pPr>
            <a:r>
              <a:rPr lang="ru-RU" altLang="ru-RU" sz="2400" b="1" dirty="0" err="1">
                <a:solidFill>
                  <a:schemeClr val="bg1"/>
                </a:solidFill>
              </a:rPr>
              <a:t>begin</a:t>
            </a:r>
            <a:endParaRPr lang="ru-RU" altLang="ru-RU" sz="2400" b="1" dirty="0">
              <a:solidFill>
                <a:schemeClr val="bg1"/>
              </a:solidFill>
            </a:endParaRPr>
          </a:p>
          <a:p>
            <a:pPr algn="l" eaLnBrk="1" hangingPunct="1">
              <a:lnSpc>
                <a:spcPct val="95000"/>
              </a:lnSpc>
            </a:pP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 r:=5.4;</a:t>
            </a:r>
          </a:p>
          <a:p>
            <a:pPr algn="l" eaLnBrk="1" hangingPunct="1">
              <a:lnSpc>
                <a:spcPct val="95000"/>
              </a:lnSpc>
            </a:pP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 c</a:t>
            </a:r>
            <a:r>
              <a:rPr lang="ru-RU" altLang="ru-RU" sz="2000" dirty="0">
                <a:solidFill>
                  <a:schemeClr val="bg1"/>
                </a:solidFill>
              </a:rPr>
              <a:t> 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:=2*</a:t>
            </a:r>
            <a:r>
              <a:rPr lang="ru-RU" altLang="ru-RU" sz="2400" dirty="0" err="1">
                <a:solidFill>
                  <a:schemeClr val="bg1"/>
                </a:solidFill>
                <a:latin typeface="FangSong" panose="02010609060101010101" pitchFamily="49" charset="-122"/>
              </a:rPr>
              <a:t>pi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*r;</a:t>
            </a:r>
          </a:p>
          <a:p>
            <a:pPr algn="l" eaLnBrk="1" hangingPunct="1">
              <a:lnSpc>
                <a:spcPct val="95000"/>
              </a:lnSpc>
            </a:pP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 s:=pi*r*r;</a:t>
            </a:r>
          </a:p>
          <a:p>
            <a:pPr algn="l" eaLnBrk="1" hangingPunct="1">
              <a:lnSpc>
                <a:spcPct val="95000"/>
              </a:lnSpc>
            </a:pP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 </a:t>
            </a:r>
            <a:r>
              <a:rPr lang="ru-RU" altLang="ru-RU" sz="2400" dirty="0" err="1">
                <a:solidFill>
                  <a:schemeClr val="bg1"/>
                </a:solidFill>
                <a:latin typeface="FangSong" panose="02010609060101010101" pitchFamily="49" charset="-122"/>
              </a:rPr>
              <a:t>writeln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('c</a:t>
            </a:r>
            <a:r>
              <a:rPr lang="ru-RU" altLang="ru-RU" sz="2000" dirty="0">
                <a:solidFill>
                  <a:schemeClr val="bg1"/>
                </a:solidFill>
              </a:rPr>
              <a:t> 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=', c :6:4);</a:t>
            </a:r>
          </a:p>
          <a:p>
            <a:pPr algn="l" eaLnBrk="1" hangingPunct="1">
              <a:lnSpc>
                <a:spcPct val="95000"/>
              </a:lnSpc>
            </a:pP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 </a:t>
            </a:r>
            <a:r>
              <a:rPr lang="ru-RU" altLang="ru-RU" sz="2400" dirty="0" err="1">
                <a:solidFill>
                  <a:schemeClr val="bg1"/>
                </a:solidFill>
                <a:latin typeface="FangSong" panose="02010609060101010101" pitchFamily="49" charset="-122"/>
              </a:rPr>
              <a:t>writeln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('s=', s:6:4)</a:t>
            </a:r>
          </a:p>
          <a:p>
            <a:pPr algn="l" eaLnBrk="1" hangingPunct="1">
              <a:lnSpc>
                <a:spcPct val="95000"/>
              </a:lnSpc>
            </a:pPr>
            <a:r>
              <a:rPr lang="ru-RU" altLang="ru-RU" sz="2400" b="1" dirty="0" err="1">
                <a:solidFill>
                  <a:schemeClr val="bg1"/>
                </a:solidFill>
              </a:rPr>
              <a:t>end</a:t>
            </a:r>
            <a:r>
              <a:rPr lang="ru-RU" altLang="ru-RU" sz="24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699917" y="3913207"/>
            <a:ext cx="4500563" cy="436562"/>
          </a:xfrm>
          <a:prstGeom prst="rect">
            <a:avLst/>
          </a:prstGeom>
          <a:noFill/>
          <a:ln w="9525">
            <a:solidFill>
              <a:srgbClr val="005AB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dirty="0">
                <a:solidFill>
                  <a:schemeClr val="bg1"/>
                </a:solidFill>
              </a:rPr>
              <a:t>Результат работы программы:</a:t>
            </a:r>
          </a:p>
        </p:txBody>
      </p:sp>
      <p:graphicFrame>
        <p:nvGraphicFramePr>
          <p:cNvPr id="9221" name="Object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Формула" r:id="rId3" imgW="114151" imgH="215619" progId="Equation.3">
                  <p:embed/>
                </p:oleObj>
              </mc:Choice>
              <mc:Fallback>
                <p:oleObj name="Формула" r:id="rId3" imgW="114151" imgH="21561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2" name="Picture 15" descr="http://le-savchen.ucoz.ru/Caalla/P621086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1366838"/>
            <a:ext cx="3103562" cy="2205037"/>
          </a:xfrm>
          <a:prstGeom prst="rect">
            <a:avLst/>
          </a:prstGeom>
          <a:noFill/>
          <a:ln w="28575">
            <a:solidFill>
              <a:srgbClr val="005AB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4699917" y="4868714"/>
            <a:ext cx="4535488" cy="1906588"/>
            <a:chOff x="4986" y="4046"/>
            <a:chExt cx="2857" cy="1201"/>
          </a:xfrm>
        </p:grpSpPr>
        <p:pic>
          <p:nvPicPr>
            <p:cNvPr id="9224" name="Picture 18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612"/>
            <a:stretch/>
          </p:blipFill>
          <p:spPr bwMode="auto">
            <a:xfrm>
              <a:off x="4986" y="4046"/>
              <a:ext cx="2857" cy="1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9"/>
            <p:cNvSpPr txBox="1">
              <a:spLocks noChangeArrowheads="1"/>
            </p:cNvSpPr>
            <p:nvPr/>
          </p:nvSpPr>
          <p:spPr bwMode="auto">
            <a:xfrm>
              <a:off x="5167" y="4215"/>
              <a:ext cx="2496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eaLnBrk="1" hangingPunct="1"/>
              <a:r>
                <a:rPr lang="en-US" altLang="ru-RU" sz="2000" b="1" dirty="0" smtClean="0">
                  <a:solidFill>
                    <a:srgbClr val="FFFF66"/>
                  </a:solidFill>
                  <a:latin typeface="FangSong" panose="02010609060101010101" pitchFamily="49" charset="-122"/>
                </a:rPr>
                <a:t>c </a:t>
              </a:r>
              <a:r>
                <a:rPr lang="en-US" altLang="ru-RU" sz="2000" b="1" dirty="0">
                  <a:solidFill>
                    <a:srgbClr val="FFFF66"/>
                  </a:solidFill>
                  <a:latin typeface="FangSong" panose="02010609060101010101" pitchFamily="49" charset="-122"/>
                </a:rPr>
                <a:t>=</a:t>
              </a:r>
              <a:r>
                <a:rPr lang="ru-RU" altLang="ru-RU" sz="2000" b="1" dirty="0">
                  <a:solidFill>
                    <a:srgbClr val="FFFF66"/>
                  </a:solidFill>
                  <a:latin typeface="FangSong" panose="02010609060101010101" pitchFamily="49" charset="-122"/>
                </a:rPr>
                <a:t>3</a:t>
              </a:r>
              <a:r>
                <a:rPr lang="en-US" altLang="ru-RU" sz="2000" b="1" dirty="0">
                  <a:solidFill>
                    <a:srgbClr val="FFFF66"/>
                  </a:solidFill>
                  <a:latin typeface="FangSong" panose="02010609060101010101" pitchFamily="49" charset="-122"/>
                </a:rPr>
                <a:t>3.</a:t>
              </a:r>
              <a:r>
                <a:rPr lang="ru-RU" altLang="ru-RU" sz="2000" b="1" dirty="0">
                  <a:solidFill>
                    <a:srgbClr val="FFFF66"/>
                  </a:solidFill>
                  <a:latin typeface="FangSong" panose="02010609060101010101" pitchFamily="49" charset="-122"/>
                </a:rPr>
                <a:t>9120</a:t>
              </a:r>
              <a:endParaRPr lang="en-US" altLang="ru-RU" sz="2000" b="1" dirty="0">
                <a:solidFill>
                  <a:srgbClr val="FFFF66"/>
                </a:solidFill>
                <a:latin typeface="FangSong" panose="02010609060101010101" pitchFamily="49" charset="-122"/>
              </a:endParaRPr>
            </a:p>
            <a:p>
              <a:pPr algn="l" eaLnBrk="1" hangingPunct="1"/>
              <a:r>
                <a:rPr lang="en-US" altLang="ru-RU" sz="2000" b="1" dirty="0">
                  <a:solidFill>
                    <a:srgbClr val="FFFF66"/>
                  </a:solidFill>
                  <a:latin typeface="FangSong" panose="02010609060101010101" pitchFamily="49" charset="-122"/>
                </a:rPr>
                <a:t>s =</a:t>
              </a:r>
              <a:r>
                <a:rPr lang="ru-RU" altLang="ru-RU" sz="2000" b="1" dirty="0">
                  <a:solidFill>
                    <a:srgbClr val="FFFF66"/>
                  </a:solidFill>
                  <a:latin typeface="FangSong" panose="02010609060101010101" pitchFamily="49" charset="-122"/>
                </a:rPr>
                <a:t>91</a:t>
              </a:r>
              <a:r>
                <a:rPr lang="en-US" altLang="ru-RU" sz="2000" b="1" dirty="0">
                  <a:solidFill>
                    <a:srgbClr val="FFFF66"/>
                  </a:solidFill>
                  <a:latin typeface="FangSong" panose="02010609060101010101" pitchFamily="49" charset="-122"/>
                </a:rPr>
                <a:t>.</a:t>
              </a:r>
              <a:r>
                <a:rPr lang="ru-RU" altLang="ru-RU" sz="2000" b="1" dirty="0">
                  <a:solidFill>
                    <a:srgbClr val="FFFF66"/>
                  </a:solidFill>
                  <a:latin typeface="FangSong" panose="02010609060101010101" pitchFamily="49" charset="-122"/>
                </a:rPr>
                <a:t>5624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444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utoUpdateAnimBg="0"/>
      <p:bldP spid="20485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857250" y="4143375"/>
            <a:ext cx="5929313" cy="16430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38" y="1428750"/>
            <a:ext cx="8286750" cy="14287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10244" name="Заголовок 2"/>
          <p:cNvSpPr>
            <a:spLocks/>
          </p:cNvSpPr>
          <p:nvPr/>
        </p:nvSpPr>
        <p:spPr bwMode="auto">
          <a:xfrm>
            <a:off x="755650" y="188913"/>
            <a:ext cx="7931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altLang="ru-RU" sz="4000" b="1">
                <a:solidFill>
                  <a:schemeClr val="tx2"/>
                </a:solidFill>
                <a:latin typeface="Calibri" panose="020F0502020204030204" pitchFamily="34" charset="0"/>
              </a:rPr>
              <a:t>Ввод данных с клавиатуры 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39750" y="1700213"/>
            <a:ext cx="8353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361950" algn="just"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  <a:cs typeface="Arial" charset="0"/>
              </a:rPr>
              <a:t>r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  <a:cs typeface="Arial" charset="0"/>
              </a:rPr>
              <a:t>ead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  <a:cs typeface="Arial" charset="0"/>
              </a:rPr>
              <a:t> </a:t>
            </a:r>
            <a:r>
              <a:rPr lang="en-US" sz="2200" dirty="0">
                <a:solidFill>
                  <a:schemeClr val="bg1"/>
                </a:solidFill>
                <a:latin typeface="Arial" charset="0"/>
                <a:cs typeface="Arial" charset="0"/>
              </a:rPr>
              <a:t>(&lt;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имя переменной1</a:t>
            </a:r>
            <a:r>
              <a:rPr lang="en-US" sz="2200" dirty="0">
                <a:solidFill>
                  <a:schemeClr val="bg1"/>
                </a:solidFill>
                <a:latin typeface="Arial" charset="0"/>
                <a:cs typeface="Arial" charset="0"/>
              </a:rPr>
              <a:t>&gt;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, …, </a:t>
            </a:r>
            <a:r>
              <a:rPr lang="en-US" sz="2200" dirty="0">
                <a:solidFill>
                  <a:schemeClr val="bg1"/>
                </a:solidFill>
                <a:latin typeface="Arial" charset="0"/>
                <a:cs typeface="Arial" charset="0"/>
              </a:rPr>
              <a:t>&lt;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имя переменной N</a:t>
            </a:r>
            <a:r>
              <a:rPr lang="en-US" sz="2200" dirty="0">
                <a:solidFill>
                  <a:schemeClr val="bg1"/>
                </a:solidFill>
                <a:latin typeface="Arial" charset="0"/>
                <a:cs typeface="Arial" charset="0"/>
              </a:rPr>
              <a:t>&gt;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 )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611188" y="836613"/>
            <a:ext cx="83534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20000"/>
              </a:spcBef>
            </a:pPr>
            <a:r>
              <a:rPr lang="ru-RU" altLang="ru-RU" sz="2200" dirty="0">
                <a:solidFill>
                  <a:schemeClr val="bg1"/>
                </a:solidFill>
              </a:rPr>
              <a:t>Ввод в оперативную память значений переменных :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428625" y="2928938"/>
            <a:ext cx="8353425" cy="337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12800" indent="-4492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20000"/>
              </a:spcBef>
            </a:pPr>
            <a:r>
              <a:rPr lang="ru-RU" altLang="ru-RU" sz="2200" dirty="0">
                <a:solidFill>
                  <a:schemeClr val="bg1"/>
                </a:solidFill>
              </a:rPr>
              <a:t>Выполнение оператора </a:t>
            </a:r>
            <a:r>
              <a:rPr lang="ru-RU" altLang="ru-RU" sz="2400" b="1" dirty="0" err="1">
                <a:solidFill>
                  <a:schemeClr val="bg1"/>
                </a:solidFill>
                <a:latin typeface="FangSong" panose="02010609060101010101" pitchFamily="49" charset="-122"/>
              </a:rPr>
              <a:t>read</a:t>
            </a:r>
            <a:r>
              <a:rPr lang="ru-RU" altLang="ru-RU" sz="2400" b="1" dirty="0">
                <a:solidFill>
                  <a:schemeClr val="bg1"/>
                </a:solidFill>
                <a:latin typeface="FangSong" panose="02010609060101010101" pitchFamily="49" charset="-122"/>
              </a:rPr>
              <a:t>:</a:t>
            </a:r>
          </a:p>
          <a:p>
            <a:pPr algn="just" eaLnBrk="1" hangingPunct="1">
              <a:spcBef>
                <a:spcPct val="20000"/>
              </a:spcBef>
              <a:buFontTx/>
              <a:buAutoNum type="arabicParenR"/>
            </a:pPr>
            <a:r>
              <a:rPr lang="ru-RU" altLang="ru-RU" sz="2200" dirty="0">
                <a:solidFill>
                  <a:schemeClr val="bg1"/>
                </a:solidFill>
              </a:rPr>
              <a:t>компьютер переходит в режим ожидания данных:</a:t>
            </a:r>
          </a:p>
          <a:p>
            <a:pPr algn="just" eaLnBrk="1" hangingPunct="1">
              <a:spcBef>
                <a:spcPct val="20000"/>
              </a:spcBef>
              <a:buFontTx/>
              <a:buAutoNum type="arabicParenR"/>
            </a:pPr>
            <a:r>
              <a:rPr lang="ru-RU" altLang="ru-RU" sz="2200" dirty="0">
                <a:solidFill>
                  <a:schemeClr val="bg1"/>
                </a:solidFill>
              </a:rPr>
              <a:t>пользователь вводит данные с клавиатуры:</a:t>
            </a:r>
          </a:p>
          <a:p>
            <a:pPr lvl="1" algn="l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schemeClr val="bg1"/>
                </a:solidFill>
              </a:rPr>
              <a:t>несколько значений переменных</a:t>
            </a:r>
            <a:br>
              <a:rPr lang="ru-RU" altLang="ru-RU" sz="2000" dirty="0">
                <a:solidFill>
                  <a:schemeClr val="bg1"/>
                </a:solidFill>
              </a:rPr>
            </a:br>
            <a:r>
              <a:rPr lang="ru-RU" altLang="ru-RU" sz="2000" dirty="0">
                <a:solidFill>
                  <a:schemeClr val="bg1"/>
                </a:solidFill>
              </a:rPr>
              <a:t>числовых типов могут вводиться </a:t>
            </a:r>
            <a:br>
              <a:rPr lang="ru-RU" altLang="ru-RU" sz="2000" dirty="0">
                <a:solidFill>
                  <a:schemeClr val="bg1"/>
                </a:solidFill>
              </a:rPr>
            </a:br>
            <a:r>
              <a:rPr lang="ru-RU" altLang="ru-RU" sz="2000" dirty="0">
                <a:solidFill>
                  <a:schemeClr val="bg1"/>
                </a:solidFill>
              </a:rPr>
              <a:t>через пробел или через запятую;</a:t>
            </a:r>
          </a:p>
          <a:p>
            <a:pPr lvl="1" algn="l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schemeClr val="bg1"/>
                </a:solidFill>
              </a:rPr>
              <a:t>при вводе символьных переменных </a:t>
            </a:r>
            <a:br>
              <a:rPr lang="ru-RU" altLang="ru-RU" sz="2000" dirty="0">
                <a:solidFill>
                  <a:schemeClr val="bg1"/>
                </a:solidFill>
              </a:rPr>
            </a:br>
            <a:r>
              <a:rPr lang="ru-RU" altLang="ru-RU" sz="2000" dirty="0">
                <a:solidFill>
                  <a:schemeClr val="bg1"/>
                </a:solidFill>
              </a:rPr>
              <a:t>пробел и запятую ставить их нельзя;</a:t>
            </a:r>
          </a:p>
          <a:p>
            <a:pPr algn="just" eaLnBrk="1" hangingPunct="1">
              <a:spcBef>
                <a:spcPct val="20000"/>
              </a:spcBef>
              <a:buFontTx/>
              <a:buAutoNum type="arabicParenR"/>
            </a:pPr>
            <a:r>
              <a:rPr lang="ru-RU" altLang="ru-RU" sz="2200" dirty="0">
                <a:solidFill>
                  <a:schemeClr val="bg1"/>
                </a:solidFill>
              </a:rPr>
              <a:t>пользователь нажимает клавишу </a:t>
            </a:r>
            <a:r>
              <a:rPr lang="ru-RU" altLang="ru-RU" sz="2400" b="1" dirty="0" err="1">
                <a:solidFill>
                  <a:schemeClr val="bg1"/>
                </a:solidFill>
                <a:latin typeface="FangSong" panose="02010609060101010101" pitchFamily="49" charset="-122"/>
              </a:rPr>
              <a:t>Enter</a:t>
            </a:r>
            <a:r>
              <a:rPr lang="ru-RU" altLang="ru-RU" sz="22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95288" y="2349500"/>
            <a:ext cx="83534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200">
                <a:solidFill>
                  <a:schemeClr val="bg1"/>
                </a:solidFill>
              </a:rPr>
              <a:t>список ввода</a:t>
            </a:r>
          </a:p>
        </p:txBody>
      </p:sp>
      <p:sp>
        <p:nvSpPr>
          <p:cNvPr id="26638" name="AutoShape 14"/>
          <p:cNvSpPr>
            <a:spLocks/>
          </p:cNvSpPr>
          <p:nvPr/>
        </p:nvSpPr>
        <p:spPr bwMode="auto">
          <a:xfrm rot="-5400000">
            <a:off x="4679950" y="-711200"/>
            <a:ext cx="360363" cy="5903913"/>
          </a:xfrm>
          <a:prstGeom prst="leftBrace">
            <a:avLst>
              <a:gd name="adj1" fmla="val 13652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solidFill>
                <a:schemeClr val="bg1"/>
              </a:solidFill>
            </a:endParaRPr>
          </a:p>
        </p:txBody>
      </p:sp>
      <p:pic>
        <p:nvPicPr>
          <p:cNvPr id="10250" name="Picture 16" descr="Reading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4214813"/>
            <a:ext cx="1631950" cy="1643062"/>
          </a:xfrm>
          <a:prstGeom prst="rect">
            <a:avLst/>
          </a:prstGeom>
          <a:noFill/>
          <a:ln w="9525">
            <a:solidFill>
              <a:srgbClr val="005AB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11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utoUpdateAnimBg="0"/>
      <p:bldP spid="26631" grpId="0" autoUpdateAnimBg="0"/>
      <p:bldP spid="26632" grpId="0" autoUpdateAnimBg="0"/>
      <p:bldP spid="26634" grpId="0" autoUpdateAnimBg="0"/>
      <p:bldP spid="26638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2"/>
          <p:cNvSpPr>
            <a:spLocks/>
          </p:cNvSpPr>
          <p:nvPr/>
        </p:nvSpPr>
        <p:spPr bwMode="auto">
          <a:xfrm>
            <a:off x="755650" y="188913"/>
            <a:ext cx="7931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altLang="ru-RU" sz="4000" b="1">
                <a:solidFill>
                  <a:schemeClr val="tx2"/>
                </a:solidFill>
                <a:latin typeface="Calibri" panose="020F0502020204030204" pitchFamily="34" charset="0"/>
              </a:rPr>
              <a:t>Ввод данных с клавиатуры </a:t>
            </a: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539750" y="1844675"/>
            <a:ext cx="835342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10000"/>
              </a:spcBef>
            </a:pPr>
            <a:r>
              <a:rPr lang="ru-RU" altLang="ru-RU" sz="2400" b="1" dirty="0" err="1">
                <a:solidFill>
                  <a:schemeClr val="bg1"/>
                </a:solidFill>
                <a:latin typeface="FangSong" panose="02010609060101010101" pitchFamily="49" charset="-122"/>
              </a:rPr>
              <a:t>var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i, j: </a:t>
            </a:r>
            <a:r>
              <a:rPr lang="ru-RU" altLang="ru-RU" sz="2400" b="1" dirty="0" err="1">
                <a:solidFill>
                  <a:schemeClr val="bg1"/>
                </a:solidFill>
                <a:latin typeface="FangSong" panose="02010609060101010101" pitchFamily="49" charset="-122"/>
              </a:rPr>
              <a:t>integer</a:t>
            </a:r>
            <a:r>
              <a:rPr lang="ru-RU" altLang="ru-RU" sz="2400" dirty="0" err="1">
                <a:solidFill>
                  <a:schemeClr val="bg1"/>
                </a:solidFill>
                <a:latin typeface="FangSong" panose="02010609060101010101" pitchFamily="49" charset="-122"/>
              </a:rPr>
              <a:t>;x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: </a:t>
            </a:r>
            <a:r>
              <a:rPr lang="ru-RU" altLang="ru-RU" sz="2400" b="1" dirty="0" err="1">
                <a:solidFill>
                  <a:schemeClr val="bg1"/>
                </a:solidFill>
                <a:latin typeface="FangSong" panose="02010609060101010101" pitchFamily="49" charset="-122"/>
              </a:rPr>
              <a:t>real</a:t>
            </a:r>
            <a:r>
              <a:rPr lang="ru-RU" altLang="ru-RU" sz="2400" dirty="0" err="1">
                <a:solidFill>
                  <a:schemeClr val="bg1"/>
                </a:solidFill>
                <a:latin typeface="FangSong" panose="02010609060101010101" pitchFamily="49" charset="-122"/>
              </a:rPr>
              <a:t>;a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: </a:t>
            </a:r>
            <a:r>
              <a:rPr lang="ru-RU" altLang="ru-RU" sz="2400" b="1" dirty="0" err="1">
                <a:solidFill>
                  <a:schemeClr val="bg1"/>
                </a:solidFill>
                <a:latin typeface="FangSong" panose="02010609060101010101" pitchFamily="49" charset="-122"/>
              </a:rPr>
              <a:t>char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;</a:t>
            </a:r>
          </a:p>
          <a:p>
            <a:pPr algn="l" eaLnBrk="1" hangingPunct="1">
              <a:spcBef>
                <a:spcPct val="10000"/>
              </a:spcBef>
            </a:pPr>
            <a:r>
              <a:rPr lang="ru-RU" altLang="ru-RU" sz="2400" dirty="0" err="1">
                <a:solidFill>
                  <a:schemeClr val="bg1"/>
                </a:solidFill>
                <a:latin typeface="FangSong" panose="02010609060101010101" pitchFamily="49" charset="-122"/>
              </a:rPr>
              <a:t>read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(i, j, x, a)</a:t>
            </a:r>
            <a:r>
              <a:rPr lang="ru-RU" altLang="ru-RU" sz="2400" b="1" dirty="0">
                <a:solidFill>
                  <a:schemeClr val="bg1"/>
                </a:solidFill>
                <a:latin typeface="FangSong" panose="02010609060101010101" pitchFamily="49" charset="-122"/>
              </a:rPr>
              <a:t>;</a:t>
            </a:r>
            <a:endParaRPr lang="ru-RU" altLang="ru-RU" sz="2400" dirty="0">
              <a:solidFill>
                <a:schemeClr val="bg1"/>
              </a:solidFill>
              <a:latin typeface="FangSong" panose="02010609060101010101" pitchFamily="49" charset="-122"/>
            </a:endParaRP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500063" y="4929188"/>
            <a:ext cx="83534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10000"/>
              </a:spcBef>
            </a:pPr>
            <a:r>
              <a:rPr lang="ru-RU" altLang="ru-RU" sz="2200" dirty="0">
                <a:solidFill>
                  <a:schemeClr val="bg1"/>
                </a:solidFill>
              </a:rPr>
              <a:t>После выполнения оператора </a:t>
            </a:r>
            <a:r>
              <a:rPr lang="ru-RU" altLang="ru-RU" sz="2400" b="1" dirty="0" err="1">
                <a:solidFill>
                  <a:schemeClr val="bg1"/>
                </a:solidFill>
                <a:latin typeface="FangSong" panose="02010609060101010101" pitchFamily="49" charset="-122"/>
              </a:rPr>
              <a:t>readln</a:t>
            </a:r>
            <a:r>
              <a:rPr lang="ru-RU" altLang="ru-RU" sz="2200" dirty="0">
                <a:solidFill>
                  <a:schemeClr val="bg1"/>
                </a:solidFill>
              </a:rPr>
              <a:t> курсор переходит на новую строку.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1428750" y="2786063"/>
            <a:ext cx="6643688" cy="1920875"/>
          </a:xfrm>
          <a:prstGeom prst="rect">
            <a:avLst/>
          </a:prstGeom>
          <a:noFill/>
          <a:ln w="9525">
            <a:solidFill>
              <a:schemeClr val="tx2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10000"/>
              </a:spcBef>
              <a:defRPr/>
            </a:pP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варианты организации входного потока:</a:t>
            </a:r>
          </a:p>
          <a:p>
            <a:pPr algn="l">
              <a:spcBef>
                <a:spcPct val="10000"/>
              </a:spcBef>
              <a:defRPr/>
            </a:pP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1  0  2.5  А&lt;</a:t>
            </a:r>
            <a:r>
              <a:rPr lang="ru-RU" sz="2200" b="1" dirty="0" err="1">
                <a:solidFill>
                  <a:schemeClr val="bg1"/>
                </a:solidFill>
                <a:latin typeface="Arial" charset="0"/>
                <a:cs typeface="Arial" charset="0"/>
              </a:rPr>
              <a:t>Enter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&gt;   1,0   &lt;</a:t>
            </a:r>
            <a:r>
              <a:rPr lang="ru-RU" sz="2200" b="1" dirty="0" err="1">
                <a:solidFill>
                  <a:schemeClr val="bg1"/>
                </a:solidFill>
                <a:latin typeface="Arial" charset="0"/>
                <a:cs typeface="Arial" charset="0"/>
              </a:rPr>
              <a:t>Enter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&gt;     1&lt;</a:t>
            </a:r>
            <a:r>
              <a:rPr lang="ru-RU" sz="2200" b="1" dirty="0" err="1">
                <a:solidFill>
                  <a:schemeClr val="bg1"/>
                </a:solidFill>
                <a:latin typeface="Arial" charset="0"/>
                <a:cs typeface="Arial" charset="0"/>
              </a:rPr>
              <a:t>Enter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&gt;</a:t>
            </a:r>
          </a:p>
          <a:p>
            <a:pPr algn="l">
              <a:spcBef>
                <a:spcPct val="10000"/>
              </a:spcBef>
              <a:defRPr/>
            </a:pP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		          2.5, А&lt;</a:t>
            </a:r>
            <a:r>
              <a:rPr lang="ru-RU" sz="2200" b="1" dirty="0" err="1">
                <a:solidFill>
                  <a:schemeClr val="bg1"/>
                </a:solidFill>
                <a:latin typeface="Arial" charset="0"/>
                <a:cs typeface="Arial" charset="0"/>
              </a:rPr>
              <a:t>Enter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&gt;    0&lt;</a:t>
            </a:r>
            <a:r>
              <a:rPr lang="ru-RU" sz="2200" b="1" dirty="0" err="1">
                <a:solidFill>
                  <a:schemeClr val="bg1"/>
                </a:solidFill>
                <a:latin typeface="Arial" charset="0"/>
                <a:cs typeface="Arial" charset="0"/>
              </a:rPr>
              <a:t>Ente</a:t>
            </a:r>
            <a:r>
              <a:rPr lang="ru-RU" sz="2200" dirty="0" err="1">
                <a:solidFill>
                  <a:schemeClr val="bg1"/>
                </a:solidFill>
                <a:latin typeface="Arial" charset="0"/>
                <a:cs typeface="Arial" charset="0"/>
              </a:rPr>
              <a:t>r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&gt;</a:t>
            </a:r>
          </a:p>
          <a:p>
            <a:pPr algn="l">
              <a:spcBef>
                <a:spcPct val="10000"/>
              </a:spcBef>
              <a:defRPr/>
            </a:pP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			                         2.5&lt;</a:t>
            </a:r>
            <a:r>
              <a:rPr lang="ru-RU" sz="2200" b="1" dirty="0" err="1">
                <a:solidFill>
                  <a:schemeClr val="bg1"/>
                </a:solidFill>
                <a:latin typeface="Arial" charset="0"/>
                <a:cs typeface="Arial" charset="0"/>
              </a:rPr>
              <a:t>Enter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&gt;</a:t>
            </a:r>
          </a:p>
          <a:p>
            <a:pPr algn="l">
              <a:spcBef>
                <a:spcPct val="10000"/>
              </a:spcBef>
              <a:defRPr/>
            </a:pP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				             </a:t>
            </a:r>
            <a:r>
              <a:rPr lang="ru-RU" sz="2200" b="1" dirty="0">
                <a:solidFill>
                  <a:schemeClr val="bg1"/>
                </a:solidFill>
                <a:latin typeface="Arial" charset="0"/>
                <a:cs typeface="Arial" charset="0"/>
              </a:rPr>
              <a:t>А&lt;</a:t>
            </a:r>
            <a:r>
              <a:rPr lang="ru-RU" sz="2200" b="1" dirty="0" err="1">
                <a:solidFill>
                  <a:schemeClr val="bg1"/>
                </a:solidFill>
                <a:latin typeface="Arial" charset="0"/>
                <a:cs typeface="Arial" charset="0"/>
              </a:rPr>
              <a:t>Enter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&gt;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719138" y="714375"/>
            <a:ext cx="83534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20000"/>
              </a:spcBef>
            </a:pPr>
            <a:r>
              <a:rPr lang="ru-RU" altLang="ru-RU" sz="2200" b="1" i="1" dirty="0">
                <a:solidFill>
                  <a:schemeClr val="bg1"/>
                </a:solidFill>
              </a:rPr>
              <a:t>Типы</a:t>
            </a:r>
            <a:r>
              <a:rPr lang="ru-RU" altLang="ru-RU" sz="2200" dirty="0">
                <a:solidFill>
                  <a:schemeClr val="bg1"/>
                </a:solidFill>
              </a:rPr>
              <a:t> </a:t>
            </a:r>
            <a:r>
              <a:rPr lang="ru-RU" altLang="ru-RU" sz="2200" b="1" i="1" dirty="0">
                <a:solidFill>
                  <a:schemeClr val="bg1"/>
                </a:solidFill>
              </a:rPr>
              <a:t>вводимых значений </a:t>
            </a:r>
            <a:r>
              <a:rPr lang="ru-RU" altLang="ru-RU" sz="2200" dirty="0">
                <a:solidFill>
                  <a:schemeClr val="bg1"/>
                </a:solidFill>
              </a:rPr>
              <a:t>должны </a:t>
            </a:r>
            <a:r>
              <a:rPr lang="ru-RU" altLang="ru-RU" sz="2200" b="1" i="1" dirty="0">
                <a:solidFill>
                  <a:schemeClr val="bg1"/>
                </a:solidFill>
              </a:rPr>
              <a:t>соответствовать</a:t>
            </a:r>
            <a:r>
              <a:rPr lang="ru-RU" altLang="ru-RU" sz="2200" dirty="0">
                <a:solidFill>
                  <a:schemeClr val="bg1"/>
                </a:solidFill>
              </a:rPr>
              <a:t> </a:t>
            </a:r>
            <a:br>
              <a:rPr lang="ru-RU" altLang="ru-RU" sz="2200" dirty="0">
                <a:solidFill>
                  <a:schemeClr val="bg1"/>
                </a:solidFill>
              </a:rPr>
            </a:br>
            <a:r>
              <a:rPr lang="ru-RU" altLang="ru-RU" sz="2200" b="1" i="1" dirty="0">
                <a:solidFill>
                  <a:schemeClr val="bg1"/>
                </a:solidFill>
              </a:rPr>
              <a:t>типам переменных</a:t>
            </a:r>
            <a:r>
              <a:rPr lang="ru-RU" altLang="ru-RU" sz="2200" dirty="0">
                <a:solidFill>
                  <a:schemeClr val="bg1"/>
                </a:solidFill>
              </a:rPr>
              <a:t>, указанных в разделе описания переменных.</a:t>
            </a:r>
          </a:p>
        </p:txBody>
      </p:sp>
      <p:sp>
        <p:nvSpPr>
          <p:cNvPr id="11273" name="TextBox 9"/>
          <p:cNvSpPr txBox="1">
            <a:spLocks noChangeArrowheads="1"/>
          </p:cNvSpPr>
          <p:nvPr/>
        </p:nvSpPr>
        <p:spPr bwMode="auto">
          <a:xfrm>
            <a:off x="357188" y="714375"/>
            <a:ext cx="35718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600" b="1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71513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8" grpId="0"/>
      <p:bldP spid="27658" grpId="1"/>
      <p:bldP spid="27659" grpId="0"/>
      <p:bldP spid="27659" grpId="1"/>
      <p:bldP spid="27660" grpId="0" animBg="1"/>
      <p:bldP spid="27660" grpId="1" animBg="1"/>
      <p:bldP spid="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2"/>
          <p:cNvSpPr>
            <a:spLocks/>
          </p:cNvSpPr>
          <p:nvPr/>
        </p:nvSpPr>
        <p:spPr bwMode="auto">
          <a:xfrm>
            <a:off x="755650" y="188913"/>
            <a:ext cx="7931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altLang="ru-RU" sz="4000" b="1">
                <a:solidFill>
                  <a:schemeClr val="tx2"/>
                </a:solidFill>
                <a:latin typeface="Calibri" panose="020F0502020204030204" pitchFamily="34" charset="0"/>
              </a:rPr>
              <a:t>Улучшенная программа</a:t>
            </a: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317580" y="636746"/>
            <a:ext cx="8675687" cy="493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10000"/>
              </a:spcBef>
            </a:pPr>
            <a:r>
              <a:rPr lang="ru-RU" altLang="ru-RU" sz="2400" b="1" dirty="0" err="1">
                <a:solidFill>
                  <a:schemeClr val="bg1"/>
                </a:solidFill>
                <a:latin typeface="FangSong" panose="02010609060101010101" pitchFamily="49" charset="-122"/>
              </a:rPr>
              <a:t>program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n_1;</a:t>
            </a:r>
          </a:p>
          <a:p>
            <a:pPr algn="l" eaLnBrk="1" hangingPunct="1">
              <a:spcBef>
                <a:spcPct val="10000"/>
              </a:spcBef>
            </a:pPr>
            <a:r>
              <a:rPr lang="ru-RU" altLang="ru-RU" sz="2400" b="1" dirty="0">
                <a:solidFill>
                  <a:schemeClr val="bg1"/>
                </a:solidFill>
                <a:latin typeface="FangSong" panose="02010609060101010101" pitchFamily="49" charset="-122"/>
              </a:rPr>
              <a:t>  </a:t>
            </a:r>
            <a:r>
              <a:rPr lang="ru-RU" altLang="ru-RU" sz="2400" b="1" dirty="0" err="1">
                <a:solidFill>
                  <a:schemeClr val="bg1"/>
                </a:solidFill>
                <a:latin typeface="FangSong" panose="02010609060101010101" pitchFamily="49" charset="-122"/>
              </a:rPr>
              <a:t>const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</a:t>
            </a:r>
            <a:r>
              <a:rPr lang="ru-RU" altLang="ru-RU" sz="2400" dirty="0" err="1">
                <a:solidFill>
                  <a:schemeClr val="bg1"/>
                </a:solidFill>
                <a:latin typeface="FangSong" panose="02010609060101010101" pitchFamily="49" charset="-122"/>
              </a:rPr>
              <a:t>pi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=3.14;</a:t>
            </a:r>
          </a:p>
          <a:p>
            <a:pPr algn="l" eaLnBrk="1" hangingPunct="1">
              <a:spcBef>
                <a:spcPct val="10000"/>
              </a:spcBef>
            </a:pPr>
            <a:r>
              <a:rPr lang="ru-RU" altLang="ru-RU" sz="2400" b="1" dirty="0">
                <a:solidFill>
                  <a:schemeClr val="bg1"/>
                </a:solidFill>
                <a:latin typeface="FangSong" panose="02010609060101010101" pitchFamily="49" charset="-122"/>
              </a:rPr>
              <a:t>  </a:t>
            </a:r>
            <a:r>
              <a:rPr lang="ru-RU" altLang="ru-RU" sz="2400" b="1" dirty="0" err="1">
                <a:solidFill>
                  <a:schemeClr val="bg1"/>
                </a:solidFill>
                <a:latin typeface="FangSong" panose="02010609060101010101" pitchFamily="49" charset="-122"/>
              </a:rPr>
              <a:t>var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r, c, s: </a:t>
            </a:r>
            <a:r>
              <a:rPr lang="ru-RU" altLang="ru-RU" sz="2400" dirty="0" err="1">
                <a:solidFill>
                  <a:schemeClr val="bg1"/>
                </a:solidFill>
                <a:latin typeface="FangSong" panose="02010609060101010101" pitchFamily="49" charset="-122"/>
              </a:rPr>
              <a:t>real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;</a:t>
            </a:r>
          </a:p>
          <a:p>
            <a:pPr algn="l" eaLnBrk="1" hangingPunct="1">
              <a:spcBef>
                <a:spcPct val="10000"/>
              </a:spcBef>
            </a:pPr>
            <a:r>
              <a:rPr lang="ru-RU" altLang="ru-RU" sz="2400" b="1" dirty="0" err="1">
                <a:solidFill>
                  <a:schemeClr val="bg1"/>
                </a:solidFill>
                <a:latin typeface="FangSong" panose="02010609060101010101" pitchFamily="49" charset="-122"/>
              </a:rPr>
              <a:t>begin</a:t>
            </a:r>
            <a:endParaRPr lang="ru-RU" altLang="ru-RU" sz="2400" b="1" dirty="0">
              <a:solidFill>
                <a:schemeClr val="bg1"/>
              </a:solidFill>
              <a:latin typeface="FangSong" panose="02010609060101010101" pitchFamily="49" charset="-122"/>
            </a:endParaRPr>
          </a:p>
          <a:p>
            <a:pPr algn="l" eaLnBrk="1" hangingPunct="1">
              <a:spcBef>
                <a:spcPct val="10000"/>
              </a:spcBef>
            </a:pP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 </a:t>
            </a:r>
            <a:r>
              <a:rPr lang="ru-RU" altLang="ru-RU" sz="2400" dirty="0" err="1">
                <a:solidFill>
                  <a:schemeClr val="bg1"/>
                </a:solidFill>
                <a:latin typeface="FangSong" panose="02010609060101010101" pitchFamily="49" charset="-122"/>
              </a:rPr>
              <a:t>writeln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(</a:t>
            </a:r>
            <a:r>
              <a:rPr lang="ru-RU" altLang="ru-RU" sz="2200" dirty="0">
                <a:solidFill>
                  <a:schemeClr val="bg1"/>
                </a:solidFill>
              </a:rPr>
              <a:t>'Вычисление длины окружности и площади круга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');</a:t>
            </a:r>
          </a:p>
          <a:p>
            <a:pPr algn="l" eaLnBrk="1" hangingPunct="1">
              <a:spcBef>
                <a:spcPct val="10000"/>
              </a:spcBef>
            </a:pP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 </a:t>
            </a:r>
            <a:r>
              <a:rPr lang="ru-RU" altLang="ru-RU" sz="2400" dirty="0" err="1">
                <a:solidFill>
                  <a:schemeClr val="bg1"/>
                </a:solidFill>
                <a:latin typeface="FangSong" panose="02010609060101010101" pitchFamily="49" charset="-122"/>
              </a:rPr>
              <a:t>write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('</a:t>
            </a:r>
            <a:r>
              <a:rPr lang="ru-RU" altLang="ru-RU" sz="2200" dirty="0">
                <a:solidFill>
                  <a:schemeClr val="bg1"/>
                </a:solidFill>
                <a:latin typeface="FangSong" panose="02010609060101010101" pitchFamily="49" charset="-122"/>
              </a:rPr>
              <a:t>Введите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r&gt;&gt;');</a:t>
            </a:r>
          </a:p>
          <a:p>
            <a:pPr algn="l" eaLnBrk="1" hangingPunct="1">
              <a:spcBef>
                <a:spcPct val="10000"/>
              </a:spcBef>
            </a:pP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 </a:t>
            </a:r>
            <a:r>
              <a:rPr lang="ru-RU" altLang="ru-RU" sz="2400" dirty="0" err="1">
                <a:solidFill>
                  <a:schemeClr val="bg1"/>
                </a:solidFill>
                <a:latin typeface="FangSong" panose="02010609060101010101" pitchFamily="49" charset="-122"/>
              </a:rPr>
              <a:t>readln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(r);</a:t>
            </a:r>
          </a:p>
          <a:p>
            <a:pPr algn="l" eaLnBrk="1" hangingPunct="1">
              <a:spcBef>
                <a:spcPct val="10000"/>
              </a:spcBef>
            </a:pP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 c:=2*pi*r;</a:t>
            </a:r>
          </a:p>
          <a:p>
            <a:pPr algn="l" eaLnBrk="1" hangingPunct="1">
              <a:spcBef>
                <a:spcPct val="10000"/>
              </a:spcBef>
            </a:pP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 s:=pi*r*r;</a:t>
            </a:r>
          </a:p>
          <a:p>
            <a:pPr algn="l" eaLnBrk="1" hangingPunct="1">
              <a:spcBef>
                <a:spcPct val="10000"/>
              </a:spcBef>
            </a:pP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 </a:t>
            </a:r>
            <a:r>
              <a:rPr lang="ru-RU" altLang="ru-RU" sz="2400" dirty="0" err="1">
                <a:solidFill>
                  <a:schemeClr val="bg1"/>
                </a:solidFill>
                <a:latin typeface="FangSong" panose="02010609060101010101" pitchFamily="49" charset="-122"/>
              </a:rPr>
              <a:t>writeln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('c</a:t>
            </a:r>
            <a:r>
              <a:rPr lang="ru-RU" altLang="ru-RU" dirty="0">
                <a:solidFill>
                  <a:schemeClr val="bg1"/>
                </a:solidFill>
              </a:rPr>
              <a:t> 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=', с:6:4);</a:t>
            </a:r>
          </a:p>
          <a:p>
            <a:pPr algn="l" eaLnBrk="1" hangingPunct="1">
              <a:spcBef>
                <a:spcPct val="10000"/>
              </a:spcBef>
            </a:pP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 </a:t>
            </a:r>
            <a:r>
              <a:rPr lang="ru-RU" altLang="ru-RU" sz="2400" dirty="0" err="1">
                <a:solidFill>
                  <a:schemeClr val="bg1"/>
                </a:solidFill>
                <a:latin typeface="FangSong" panose="02010609060101010101" pitchFamily="49" charset="-122"/>
              </a:rPr>
              <a:t>writeln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 ('s=', s:6:4)</a:t>
            </a:r>
          </a:p>
          <a:p>
            <a:pPr algn="l" eaLnBrk="1" hangingPunct="1">
              <a:spcBef>
                <a:spcPct val="10000"/>
              </a:spcBef>
            </a:pPr>
            <a:r>
              <a:rPr lang="ru-RU" altLang="ru-RU" sz="2400" b="1" dirty="0" err="1">
                <a:solidFill>
                  <a:schemeClr val="bg1"/>
                </a:solidFill>
                <a:latin typeface="FangSong" panose="02010609060101010101" pitchFamily="49" charset="-122"/>
              </a:rPr>
              <a:t>end</a:t>
            </a:r>
            <a:r>
              <a:rPr lang="ru-RU" altLang="ru-RU" sz="2400" dirty="0">
                <a:solidFill>
                  <a:schemeClr val="bg1"/>
                </a:solidFill>
                <a:latin typeface="FangSong" panose="02010609060101010101" pitchFamily="49" charset="-122"/>
              </a:rPr>
              <a:t>.</a:t>
            </a:r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4357688" y="3789363"/>
            <a:ext cx="4535487" cy="436562"/>
          </a:xfrm>
          <a:prstGeom prst="rect">
            <a:avLst/>
          </a:prstGeom>
          <a:noFill/>
          <a:ln w="9525">
            <a:solidFill>
              <a:srgbClr val="005AB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dirty="0">
                <a:solidFill>
                  <a:schemeClr val="bg1"/>
                </a:solidFill>
              </a:rPr>
              <a:t>Результат работы программы:</a:t>
            </a:r>
          </a:p>
        </p:txBody>
      </p:sp>
      <p:grpSp>
        <p:nvGrpSpPr>
          <p:cNvPr id="12293" name="Group 11"/>
          <p:cNvGrpSpPr>
            <a:grpSpLocks/>
          </p:cNvGrpSpPr>
          <p:nvPr/>
        </p:nvGrpSpPr>
        <p:grpSpPr bwMode="auto">
          <a:xfrm>
            <a:off x="4356101" y="4724402"/>
            <a:ext cx="4654551" cy="1990725"/>
            <a:chOff x="4604" y="3464"/>
            <a:chExt cx="2932" cy="1254"/>
          </a:xfrm>
        </p:grpSpPr>
        <p:pic>
          <p:nvPicPr>
            <p:cNvPr id="12294" name="Picture 9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668"/>
            <a:stretch/>
          </p:blipFill>
          <p:spPr bwMode="auto">
            <a:xfrm>
              <a:off x="4604" y="3464"/>
              <a:ext cx="2881" cy="1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5" name="Text Box 10"/>
            <p:cNvSpPr txBox="1">
              <a:spLocks noChangeArrowheads="1"/>
            </p:cNvSpPr>
            <p:nvPr/>
          </p:nvSpPr>
          <p:spPr bwMode="auto">
            <a:xfrm>
              <a:off x="4739" y="3682"/>
              <a:ext cx="2797" cy="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eaLnBrk="1" hangingPunct="1"/>
              <a:r>
                <a:rPr lang="ru-RU" altLang="ru-RU" sz="1400" b="1" dirty="0" smtClean="0">
                  <a:solidFill>
                    <a:srgbClr val="FFFF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Вычисление </a:t>
              </a:r>
              <a:r>
                <a:rPr lang="ru-RU" altLang="ru-RU" sz="1400" b="1" dirty="0">
                  <a:solidFill>
                    <a:srgbClr val="FFFF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длины окружности и площади круга</a:t>
              </a:r>
            </a:p>
            <a:p>
              <a:pPr algn="l" eaLnBrk="1" hangingPunct="1"/>
              <a:r>
                <a:rPr lang="ru-RU" altLang="ru-RU" sz="1400" b="1" dirty="0">
                  <a:solidFill>
                    <a:srgbClr val="FFFF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Введите</a:t>
              </a:r>
              <a:r>
                <a:rPr lang="ru-RU" altLang="ru-RU" sz="1400" b="1" dirty="0">
                  <a:solidFill>
                    <a:srgbClr val="FFFF66"/>
                  </a:solidFill>
                  <a:latin typeface="FangSong" panose="02010609060101010101" pitchFamily="49" charset="-122"/>
                </a:rPr>
                <a:t> </a:t>
              </a:r>
              <a:r>
                <a:rPr lang="en-US" altLang="ru-RU" sz="1400" b="1" dirty="0">
                  <a:solidFill>
                    <a:srgbClr val="FFFF66"/>
                  </a:solidFill>
                  <a:latin typeface="FangSong" panose="02010609060101010101" pitchFamily="49" charset="-122"/>
                </a:rPr>
                <a:t>r&gt;&gt; 8.5</a:t>
              </a:r>
            </a:p>
            <a:p>
              <a:pPr algn="l" eaLnBrk="1" hangingPunct="1"/>
              <a:r>
                <a:rPr lang="en-US" altLang="ru-RU" sz="1400" b="1" dirty="0">
                  <a:solidFill>
                    <a:srgbClr val="FFFF66"/>
                  </a:solidFill>
                  <a:latin typeface="FangSong" panose="02010609060101010101" pitchFamily="49" charset="-122"/>
                </a:rPr>
                <a:t>c =53.3800</a:t>
              </a:r>
            </a:p>
            <a:p>
              <a:pPr algn="l" eaLnBrk="1" hangingPunct="1"/>
              <a:r>
                <a:rPr lang="en-US" altLang="ru-RU" sz="1400" b="1" dirty="0">
                  <a:solidFill>
                    <a:srgbClr val="FFFF66"/>
                  </a:solidFill>
                  <a:latin typeface="FangSong" panose="02010609060101010101" pitchFamily="49" charset="-122"/>
                </a:rPr>
                <a:t>s =226.8650</a:t>
              </a:r>
              <a:endParaRPr lang="ru-RU" altLang="ru-RU" sz="1400" b="1" dirty="0">
                <a:solidFill>
                  <a:srgbClr val="FFFF66"/>
                </a:solidFill>
                <a:latin typeface="FangSong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722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i="1">
                <a:solidFill>
                  <a:srgbClr val="990033"/>
                </a:solidFill>
              </a:rPr>
              <a:t>Пример: периметр прямоугольника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>
            <a:normAutofit/>
          </a:bodyPr>
          <a:lstStyle/>
          <a:p>
            <a:pPr indent="-341313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b="1" i="1" dirty="0" err="1">
                <a:solidFill>
                  <a:schemeClr val="bg1"/>
                </a:solidFill>
              </a:rPr>
              <a:t>program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dirty="0" err="1">
                <a:solidFill>
                  <a:schemeClr val="bg1"/>
                </a:solidFill>
              </a:rPr>
              <a:t>perimetr</a:t>
            </a:r>
            <a:r>
              <a:rPr lang="ru-RU" sz="2400" dirty="0">
                <a:solidFill>
                  <a:schemeClr val="bg1"/>
                </a:solidFill>
              </a:rPr>
              <a:t>;	</a:t>
            </a:r>
            <a:r>
              <a:rPr lang="en-US" sz="2400" dirty="0">
                <a:solidFill>
                  <a:schemeClr val="bg1"/>
                </a:solidFill>
              </a:rPr>
              <a:t>    		  {</a:t>
            </a:r>
            <a:r>
              <a:rPr lang="ru-RU" sz="2400" dirty="0">
                <a:solidFill>
                  <a:schemeClr val="bg1"/>
                </a:solidFill>
              </a:rPr>
              <a:t>заголовок программы</a:t>
            </a:r>
            <a:r>
              <a:rPr lang="en-US" sz="2400" dirty="0">
                <a:solidFill>
                  <a:schemeClr val="bg1"/>
                </a:solidFill>
              </a:rPr>
              <a:t>}</a:t>
            </a:r>
          </a:p>
          <a:p>
            <a:pPr indent="-341313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b="1" i="1" dirty="0" err="1" smtClean="0">
                <a:solidFill>
                  <a:schemeClr val="bg1"/>
                </a:solidFill>
              </a:rPr>
              <a:t>var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>
                <a:solidFill>
                  <a:schemeClr val="bg1"/>
                </a:solidFill>
              </a:rPr>
              <a:t>a,b:integer</a:t>
            </a:r>
            <a:r>
              <a:rPr lang="ru-RU" sz="2400" dirty="0">
                <a:solidFill>
                  <a:schemeClr val="bg1"/>
                </a:solidFill>
              </a:rPr>
              <a:t>;	</a:t>
            </a:r>
            <a:r>
              <a:rPr lang="en-US" sz="2400" dirty="0">
                <a:solidFill>
                  <a:schemeClr val="bg1"/>
                </a:solidFill>
              </a:rPr>
              <a:t>	       {</a:t>
            </a:r>
            <a:r>
              <a:rPr lang="ru-RU" sz="2400" dirty="0">
                <a:solidFill>
                  <a:schemeClr val="bg1"/>
                </a:solidFill>
              </a:rPr>
              <a:t>объявление переменных</a:t>
            </a:r>
            <a:r>
              <a:rPr lang="en-US" sz="2400" dirty="0">
                <a:solidFill>
                  <a:schemeClr val="bg1"/>
                </a:solidFill>
              </a:rPr>
              <a:t>}</a:t>
            </a:r>
          </a:p>
          <a:p>
            <a:pPr indent="-341313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>
                <a:solidFill>
                  <a:schemeClr val="bg1"/>
                </a:solidFill>
              </a:rPr>
              <a:t>    P:integer;</a:t>
            </a:r>
          </a:p>
          <a:p>
            <a:pPr indent="-341313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b="1" i="1" dirty="0" err="1">
                <a:solidFill>
                  <a:schemeClr val="bg1"/>
                </a:solidFill>
              </a:rPr>
              <a:t>Begin</a:t>
            </a:r>
            <a:r>
              <a:rPr lang="en-US" sz="2400" dirty="0">
                <a:solidFill>
                  <a:schemeClr val="bg1"/>
                </a:solidFill>
              </a:rPr>
              <a:t>					      {</a:t>
            </a:r>
            <a:r>
              <a:rPr lang="ru-RU" sz="2400" dirty="0">
                <a:solidFill>
                  <a:schemeClr val="bg1"/>
                </a:solidFill>
              </a:rPr>
              <a:t>начало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программы</a:t>
            </a:r>
            <a:r>
              <a:rPr lang="en-US" sz="2400" dirty="0">
                <a:solidFill>
                  <a:schemeClr val="bg1"/>
                </a:solidFill>
              </a:rPr>
              <a:t>}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</a:p>
          <a:p>
            <a:pPr indent="-341313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>
                <a:solidFill>
                  <a:schemeClr val="bg1"/>
                </a:solidFill>
              </a:rPr>
              <a:t>	</a:t>
            </a:r>
            <a:r>
              <a:rPr lang="ru-RU" sz="2400" dirty="0" smtClean="0">
                <a:solidFill>
                  <a:schemeClr val="bg1"/>
                </a:solidFill>
              </a:rPr>
              <a:t> a</a:t>
            </a:r>
            <a:r>
              <a:rPr lang="ru-RU" sz="2400" dirty="0">
                <a:solidFill>
                  <a:schemeClr val="bg1"/>
                </a:solidFill>
              </a:rPr>
              <a:t>:=12;	</a:t>
            </a:r>
            <a:r>
              <a:rPr lang="en-US" sz="2400" dirty="0">
                <a:solidFill>
                  <a:schemeClr val="bg1"/>
                </a:solidFill>
              </a:rPr>
              <a:t>  {</a:t>
            </a:r>
            <a:r>
              <a:rPr lang="ru-RU" sz="2400" dirty="0">
                <a:solidFill>
                  <a:schemeClr val="bg1"/>
                </a:solidFill>
              </a:rPr>
              <a:t>присваиваем переменной </a:t>
            </a:r>
            <a:r>
              <a:rPr lang="ru-RU" sz="2400" b="1" dirty="0">
                <a:solidFill>
                  <a:schemeClr val="bg1"/>
                </a:solidFill>
              </a:rPr>
              <a:t>а</a:t>
            </a:r>
            <a:r>
              <a:rPr lang="ru-RU" sz="2400" dirty="0">
                <a:solidFill>
                  <a:schemeClr val="bg1"/>
                </a:solidFill>
              </a:rPr>
              <a:t> значение 12</a:t>
            </a:r>
            <a:r>
              <a:rPr lang="en-US" sz="2400" dirty="0">
                <a:solidFill>
                  <a:schemeClr val="bg1"/>
                </a:solidFill>
              </a:rPr>
              <a:t>}</a:t>
            </a:r>
          </a:p>
          <a:p>
            <a:pPr indent="-341313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>
                <a:solidFill>
                  <a:schemeClr val="bg1"/>
                </a:solidFill>
              </a:rPr>
              <a:t>     b:=7;	</a:t>
            </a:r>
            <a:r>
              <a:rPr lang="en-US" sz="2400" dirty="0">
                <a:solidFill>
                  <a:schemeClr val="bg1"/>
                </a:solidFill>
              </a:rPr>
              <a:t>    {</a:t>
            </a:r>
            <a:r>
              <a:rPr lang="ru-RU" sz="2400" dirty="0">
                <a:solidFill>
                  <a:schemeClr val="bg1"/>
                </a:solidFill>
              </a:rPr>
              <a:t>присваиваем переменной </a:t>
            </a:r>
            <a:r>
              <a:rPr lang="en-US" sz="2400" b="1" dirty="0">
                <a:solidFill>
                  <a:schemeClr val="bg1"/>
                </a:solidFill>
              </a:rPr>
              <a:t>b</a:t>
            </a:r>
            <a:r>
              <a:rPr lang="ru-RU" sz="2400" dirty="0">
                <a:solidFill>
                  <a:schemeClr val="bg1"/>
                </a:solidFill>
              </a:rPr>
              <a:t> значение 7</a:t>
            </a:r>
            <a:r>
              <a:rPr lang="en-US" sz="2400" dirty="0">
                <a:solidFill>
                  <a:schemeClr val="bg1"/>
                </a:solidFill>
              </a:rPr>
              <a:t>}</a:t>
            </a:r>
          </a:p>
          <a:p>
            <a:pPr indent="-341313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>
                <a:solidFill>
                  <a:schemeClr val="bg1"/>
                </a:solidFill>
              </a:rPr>
              <a:t>     P:=2*(a+b);</a:t>
            </a:r>
            <a:r>
              <a:rPr lang="en-US" sz="2400" dirty="0">
                <a:solidFill>
                  <a:schemeClr val="bg1"/>
                </a:solidFill>
              </a:rPr>
              <a:t>       {</a:t>
            </a:r>
            <a:r>
              <a:rPr lang="ru-RU" sz="2400" dirty="0">
                <a:solidFill>
                  <a:schemeClr val="bg1"/>
                </a:solidFill>
              </a:rPr>
              <a:t>значение выражения присваиваем </a:t>
            </a:r>
            <a:r>
              <a:rPr lang="en-US" sz="2400" dirty="0">
                <a:solidFill>
                  <a:schemeClr val="bg1"/>
                </a:solidFill>
              </a:rPr>
              <a:t>P}</a:t>
            </a:r>
          </a:p>
          <a:p>
            <a:pPr indent="-341313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>
                <a:solidFill>
                  <a:schemeClr val="bg1"/>
                </a:solidFill>
              </a:rPr>
              <a:t>     </a:t>
            </a:r>
            <a:r>
              <a:rPr lang="ru-RU" sz="2400" b="1" i="1" dirty="0" err="1">
                <a:solidFill>
                  <a:schemeClr val="bg1"/>
                </a:solidFill>
              </a:rPr>
              <a:t>write</a:t>
            </a:r>
            <a:r>
              <a:rPr lang="ru-RU" sz="2400" dirty="0">
                <a:solidFill>
                  <a:schemeClr val="bg1"/>
                </a:solidFill>
              </a:rPr>
              <a:t>('P = ',P);</a:t>
            </a:r>
            <a:r>
              <a:rPr lang="en-US" sz="2400" dirty="0">
                <a:solidFill>
                  <a:schemeClr val="bg1"/>
                </a:solidFill>
              </a:rPr>
              <a:t>	         {</a:t>
            </a:r>
            <a:r>
              <a:rPr lang="ru-RU" sz="2400" dirty="0">
                <a:solidFill>
                  <a:schemeClr val="bg1"/>
                </a:solidFill>
              </a:rPr>
              <a:t>выводим на экран значение </a:t>
            </a:r>
            <a:r>
              <a:rPr lang="en-US" sz="2400" dirty="0">
                <a:solidFill>
                  <a:schemeClr val="bg1"/>
                </a:solidFill>
              </a:rPr>
              <a:t>P}</a:t>
            </a:r>
          </a:p>
          <a:p>
            <a:pPr indent="-341313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b="1" i="1" dirty="0" err="1">
                <a:solidFill>
                  <a:schemeClr val="bg1"/>
                </a:solidFill>
              </a:rPr>
              <a:t>end</a:t>
            </a:r>
            <a:r>
              <a:rPr lang="ru-RU" sz="2400" dirty="0">
                <a:solidFill>
                  <a:schemeClr val="bg1"/>
                </a:solidFill>
              </a:rPr>
              <a:t>.</a:t>
            </a:r>
            <a:r>
              <a:rPr lang="en-US" sz="2400" dirty="0">
                <a:solidFill>
                  <a:schemeClr val="bg1"/>
                </a:solidFill>
              </a:rPr>
              <a:t>					</a:t>
            </a:r>
            <a:r>
              <a:rPr lang="en-US" sz="2400" dirty="0"/>
              <a:t>        </a:t>
            </a:r>
            <a:r>
              <a:rPr lang="en-US" sz="2400" dirty="0">
                <a:solidFill>
                  <a:schemeClr val="bg1"/>
                </a:solidFill>
              </a:rPr>
              <a:t>{</a:t>
            </a:r>
            <a:r>
              <a:rPr lang="ru-RU" sz="2400" dirty="0">
                <a:solidFill>
                  <a:schemeClr val="bg1"/>
                </a:solidFill>
              </a:rPr>
              <a:t>конец программы</a:t>
            </a:r>
            <a:r>
              <a:rPr lang="en-US" sz="2400" dirty="0">
                <a:solidFill>
                  <a:schemeClr val="bg1"/>
                </a:solidFill>
              </a:rPr>
              <a:t>}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1725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</a:rPr>
              <a:t>Пример программы на языке Паскаль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500063" y="1785938"/>
            <a:ext cx="8229600" cy="4525962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buFont typeface="Arial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Program  z1 ;</a:t>
            </a:r>
            <a:endParaRPr lang="ru-RU" dirty="0" smtClean="0">
              <a:solidFill>
                <a:schemeClr val="bg1"/>
              </a:solidFill>
            </a:endParaRPr>
          </a:p>
          <a:p>
            <a:pPr eaLnBrk="1" fontAlgn="auto" hangingPunct="1">
              <a:buFont typeface="Arial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{ </a:t>
            </a:r>
            <a:r>
              <a:rPr lang="ru-RU" dirty="0" smtClean="0">
                <a:solidFill>
                  <a:schemeClr val="bg1"/>
                </a:solidFill>
              </a:rPr>
              <a:t>Программа для вычисления площади прямоугольника по заданным сторонам</a:t>
            </a:r>
            <a:r>
              <a:rPr lang="en-US" dirty="0" smtClean="0">
                <a:solidFill>
                  <a:schemeClr val="bg1"/>
                </a:solidFill>
              </a:rPr>
              <a:t>}</a:t>
            </a:r>
          </a:p>
          <a:p>
            <a:pPr eaLnBrk="1" fontAlgn="auto" hangingPunct="1">
              <a:buFont typeface="Arial"/>
              <a:buNone/>
              <a:defRPr/>
            </a:pPr>
            <a:r>
              <a:rPr lang="en-US" dirty="0" err="1" smtClean="0">
                <a:solidFill>
                  <a:schemeClr val="bg1"/>
                </a:solidFill>
              </a:rPr>
              <a:t>Var</a:t>
            </a:r>
            <a:endParaRPr lang="en-US" dirty="0" smtClean="0">
              <a:solidFill>
                <a:schemeClr val="bg1"/>
              </a:solidFill>
            </a:endParaRPr>
          </a:p>
          <a:p>
            <a:pPr eaLnBrk="1" fontAlgn="auto" hangingPunct="1">
              <a:buFont typeface="Arial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		</a:t>
            </a:r>
            <a:r>
              <a:rPr lang="en-US" dirty="0" err="1" smtClean="0">
                <a:solidFill>
                  <a:schemeClr val="bg1"/>
                </a:solidFill>
              </a:rPr>
              <a:t>a,b,s</a:t>
            </a:r>
            <a:r>
              <a:rPr lang="en-US" dirty="0" smtClean="0">
                <a:solidFill>
                  <a:schemeClr val="bg1"/>
                </a:solidFill>
              </a:rPr>
              <a:t> : integer;</a:t>
            </a:r>
          </a:p>
          <a:p>
            <a:pPr eaLnBrk="1" fontAlgn="auto" hangingPunct="1">
              <a:buFont typeface="Arial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Begin </a:t>
            </a:r>
          </a:p>
          <a:p>
            <a:pPr eaLnBrk="1" fontAlgn="auto" hangingPunct="1">
              <a:buFont typeface="Arial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		</a:t>
            </a:r>
            <a:r>
              <a:rPr lang="en-US" dirty="0" err="1" smtClean="0">
                <a:solidFill>
                  <a:schemeClr val="bg1"/>
                </a:solidFill>
              </a:rPr>
              <a:t>writeln</a:t>
            </a:r>
            <a:r>
              <a:rPr lang="en-US" dirty="0" smtClean="0">
                <a:solidFill>
                  <a:schemeClr val="bg1"/>
                </a:solidFill>
              </a:rPr>
              <a:t> (‘</a:t>
            </a:r>
            <a:r>
              <a:rPr lang="ru-RU" dirty="0" smtClean="0">
                <a:solidFill>
                  <a:schemeClr val="bg1"/>
                </a:solidFill>
              </a:rPr>
              <a:t>Введите стороны А и </a:t>
            </a:r>
            <a:r>
              <a:rPr lang="en-US" dirty="0" smtClean="0">
                <a:solidFill>
                  <a:schemeClr val="bg1"/>
                </a:solidFill>
              </a:rPr>
              <a:t>B’);</a:t>
            </a:r>
          </a:p>
          <a:p>
            <a:pPr eaLnBrk="1" fontAlgn="auto" hangingPunct="1"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		read (a); </a:t>
            </a:r>
            <a:r>
              <a:rPr lang="en-US" dirty="0">
                <a:solidFill>
                  <a:schemeClr val="bg1"/>
                </a:solidFill>
              </a:rPr>
              <a:t>read </a:t>
            </a:r>
            <a:r>
              <a:rPr lang="en-US" dirty="0" smtClean="0">
                <a:solidFill>
                  <a:schemeClr val="bg1"/>
                </a:solidFill>
              </a:rPr>
              <a:t>(b</a:t>
            </a:r>
            <a:r>
              <a:rPr lang="en-US" dirty="0">
                <a:solidFill>
                  <a:schemeClr val="bg1"/>
                </a:solidFill>
              </a:rPr>
              <a:t>);</a:t>
            </a:r>
          </a:p>
          <a:p>
            <a:pPr eaLnBrk="1" fontAlgn="auto" hangingPunct="1">
              <a:buFont typeface="Arial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		s:=a*b;</a:t>
            </a:r>
          </a:p>
          <a:p>
            <a:pPr eaLnBrk="1" fontAlgn="auto" hangingPunct="1">
              <a:buFont typeface="Arial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		write (‘S=‘,s,’ </a:t>
            </a:r>
            <a:r>
              <a:rPr lang="ru-RU" dirty="0" smtClean="0">
                <a:solidFill>
                  <a:schemeClr val="bg1"/>
                </a:solidFill>
              </a:rPr>
              <a:t>кв.см.</a:t>
            </a:r>
            <a:r>
              <a:rPr lang="en-US" dirty="0" smtClean="0">
                <a:solidFill>
                  <a:schemeClr val="bg1"/>
                </a:solidFill>
              </a:rPr>
              <a:t>’)</a:t>
            </a:r>
          </a:p>
          <a:p>
            <a:pPr eaLnBrk="1" fontAlgn="auto" hangingPunct="1">
              <a:buFont typeface="Arial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End.</a:t>
            </a:r>
          </a:p>
          <a:p>
            <a:pPr eaLnBrk="1" fontAlgn="auto" hangingPunct="1">
              <a:buFont typeface="Arial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</a:rPr>
              <a:t>Комментарии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188" y="1571625"/>
            <a:ext cx="8472487" cy="5043488"/>
          </a:xfrm>
        </p:spPr>
        <p:txBody>
          <a:bodyPr>
            <a:normAutofit fontScale="92500" lnSpcReduction="10000"/>
          </a:bodyPr>
          <a:lstStyle/>
          <a:p>
            <a:pPr marL="514350" indent="-514350" eaLnBrk="1" fontAlgn="auto" hangingPunct="1">
              <a:buFont typeface="Arial"/>
              <a:buAutoNum type="arabicParenR"/>
              <a:defRPr/>
            </a:pPr>
            <a:endParaRPr lang="en-US" sz="2400" dirty="0" smtClean="0"/>
          </a:p>
          <a:p>
            <a:pPr eaLnBrk="1" fontAlgn="auto" hangingPunct="1">
              <a:buFont typeface="Arial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Комментарий</a:t>
            </a:r>
            <a:r>
              <a:rPr lang="ru-RU" sz="2400" dirty="0" smtClean="0">
                <a:solidFill>
                  <a:schemeClr val="bg1"/>
                </a:solidFill>
              </a:rPr>
              <a:t> - это строка (или несколько строк) из произвольных символов, заключенная в фигурные скобки:</a:t>
            </a:r>
          </a:p>
          <a:p>
            <a:pPr eaLnBrk="1" fontAlgn="auto" hangingPunct="1">
              <a:buFont typeface="Arial"/>
              <a:buNone/>
              <a:defRPr/>
            </a:pPr>
            <a:endParaRPr lang="ru-RU" sz="2400" dirty="0" smtClean="0">
              <a:solidFill>
                <a:schemeClr val="bg1"/>
              </a:solidFill>
            </a:endParaRPr>
          </a:p>
          <a:p>
            <a:pPr algn="ctr" eaLnBrk="1" fontAlgn="auto" hangingPunct="1">
              <a:buFont typeface="Arial"/>
              <a:buNone/>
              <a:defRPr/>
            </a:pPr>
            <a:r>
              <a:rPr lang="ru-RU" sz="2400" i="1" dirty="0" smtClean="0">
                <a:solidFill>
                  <a:schemeClr val="bg1"/>
                </a:solidFill>
              </a:rPr>
              <a:t>{ комментарий }</a:t>
            </a:r>
          </a:p>
          <a:p>
            <a:pPr eaLnBrk="1" fontAlgn="auto" hangingPunct="1">
              <a:buFont typeface="Arial"/>
              <a:buNone/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Другой вариант оформления комментария:</a:t>
            </a:r>
          </a:p>
          <a:p>
            <a:pPr algn="ctr" eaLnBrk="1" fontAlgn="auto" hangingPunct="1">
              <a:buFont typeface="Arial"/>
              <a:buNone/>
              <a:defRPr/>
            </a:pPr>
            <a:r>
              <a:rPr lang="ru-RU" sz="2400" i="1" dirty="0" smtClean="0">
                <a:solidFill>
                  <a:schemeClr val="bg1"/>
                </a:solidFill>
              </a:rPr>
              <a:t>(* комментарий *)</a:t>
            </a:r>
            <a:endParaRPr lang="en-US" sz="2400" i="1" dirty="0" smtClean="0">
              <a:solidFill>
                <a:schemeClr val="bg1"/>
              </a:solidFill>
            </a:endParaRPr>
          </a:p>
          <a:p>
            <a:pPr eaLnBrk="1" fontAlgn="auto" hangingPunct="1">
              <a:buFont typeface="Arial"/>
              <a:buNone/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Третий вариант</a:t>
            </a:r>
            <a:endParaRPr lang="en-US" sz="2400" dirty="0" smtClean="0">
              <a:solidFill>
                <a:schemeClr val="bg1"/>
              </a:solidFill>
            </a:endParaRPr>
          </a:p>
          <a:p>
            <a:pPr algn="ctr" eaLnBrk="1" fontAlgn="auto" hangingPunct="1">
              <a:buFont typeface="Arial"/>
              <a:buNone/>
              <a:defRPr/>
            </a:pPr>
            <a:r>
              <a:rPr lang="en-US" sz="2400" i="1" dirty="0" smtClean="0">
                <a:solidFill>
                  <a:schemeClr val="bg1"/>
                </a:solidFill>
              </a:rPr>
              <a:t>// </a:t>
            </a:r>
            <a:r>
              <a:rPr lang="ru-RU" sz="2400" i="1" dirty="0" smtClean="0">
                <a:solidFill>
                  <a:schemeClr val="bg1"/>
                </a:solidFill>
              </a:rPr>
              <a:t>комментарий</a:t>
            </a:r>
          </a:p>
          <a:p>
            <a:pPr eaLnBrk="1" fontAlgn="auto" hangingPunct="1">
              <a:buFont typeface="Arial"/>
              <a:buNone/>
              <a:defRPr/>
            </a:pPr>
            <a:endParaRPr lang="ru-RU" sz="2400" dirty="0" smtClean="0">
              <a:solidFill>
                <a:schemeClr val="bg1"/>
              </a:solidFill>
            </a:endParaRPr>
          </a:p>
          <a:p>
            <a:pPr eaLnBrk="1" fontAlgn="auto" hangingPunct="1">
              <a:buFont typeface="Arial"/>
              <a:buNone/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Внутри самого комментария символы } или *) встречаться не должны.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1592263"/>
            <a:ext cx="8229600" cy="1800225"/>
          </a:xfrm>
          <a:ln/>
        </p:spPr>
        <p:txBody>
          <a:bodyPr/>
          <a:lstStyle/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dirty="0">
                <a:solidFill>
                  <a:schemeClr val="bg1"/>
                </a:solidFill>
              </a:rPr>
              <a:t>В Паскале разница между строчными и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прописными буквами игнорируется, поэтому имена </a:t>
            </a:r>
            <a:r>
              <a:rPr lang="ru-RU" sz="2800" b="1" dirty="0" err="1">
                <a:solidFill>
                  <a:schemeClr val="bg1"/>
                </a:solidFill>
              </a:rPr>
              <a:t>NaMe</a:t>
            </a:r>
            <a:r>
              <a:rPr lang="ru-RU" sz="2800" dirty="0">
                <a:solidFill>
                  <a:schemeClr val="bg1"/>
                </a:solidFill>
              </a:rPr>
              <a:t> и </a:t>
            </a:r>
            <a:r>
              <a:rPr lang="ru-RU" sz="2800" b="1" dirty="0" err="1">
                <a:solidFill>
                  <a:schemeClr val="bg1"/>
                </a:solidFill>
              </a:rPr>
              <a:t>name</a:t>
            </a:r>
            <a:r>
              <a:rPr lang="ru-RU" sz="2800" dirty="0">
                <a:solidFill>
                  <a:schemeClr val="bg1"/>
                </a:solidFill>
              </a:rPr>
              <a:t> одинаковы.</a:t>
            </a:r>
            <a:br>
              <a:rPr lang="ru-RU" sz="2800" dirty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6915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468313"/>
            <a:ext cx="8153400" cy="1236662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828800"/>
            <a:ext cx="4503738" cy="4038600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6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dirty="0">
                <a:solidFill>
                  <a:schemeClr val="bg1"/>
                </a:solidFill>
              </a:rPr>
              <a:t>Паскаль был разработан швейцарским ученым </a:t>
            </a:r>
            <a:r>
              <a:rPr lang="ru-RU" sz="2400" dirty="0" err="1">
                <a:solidFill>
                  <a:schemeClr val="bg1"/>
                </a:solidFill>
              </a:rPr>
              <a:t>Никлаусом</a:t>
            </a:r>
            <a:r>
              <a:rPr lang="ru-RU" sz="2400" dirty="0">
                <a:solidFill>
                  <a:schemeClr val="bg1"/>
                </a:solidFill>
              </a:rPr>
              <a:t> Виртом. Паскаль считается важнейшим инструментом для обучения методам структурного программирования и с 1983 г. введен в учебные курсы  в  школах для учащихся, которые специализируются в области информатики.</a:t>
            </a:r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557338"/>
            <a:ext cx="3303587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6881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</a:rPr>
              <a:t>Алфавит языка Паскаль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188" y="1571625"/>
            <a:ext cx="8472487" cy="5043488"/>
          </a:xfrm>
        </p:spPr>
        <p:txBody>
          <a:bodyPr/>
          <a:lstStyle/>
          <a:p>
            <a:pPr marL="514350" indent="-514350" eaLnBrk="1" fontAlgn="auto" hangingPunct="1">
              <a:buFont typeface="Arial"/>
              <a:buAutoNum type="arabicParenR"/>
              <a:defRPr/>
            </a:pPr>
            <a:endParaRPr lang="en-US" sz="24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Алфавит языка</a:t>
            </a:r>
            <a:r>
              <a:rPr lang="ru-RU" sz="2400" dirty="0" smtClean="0">
                <a:solidFill>
                  <a:schemeClr val="bg1"/>
                </a:solidFill>
              </a:rPr>
              <a:t> - набор элементарных символов, используемый для составления программ.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ru-RU" sz="24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Алфавит содержит: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52 буквы латинского алфавита (строчные и заглавные);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арабские цифры (0-9);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специальные символы;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знаки математических действий (+ - * / );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знаки пунктуации (. : , ; " ` );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скобки ( [ ] ( ) { } );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знак пробела;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знаки отношений (&lt; &gt; =).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</a:rPr>
              <a:t>Общая структура программы на языке Паскаль </a:t>
            </a:r>
          </a:p>
        </p:txBody>
      </p:sp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357188" y="1595438"/>
            <a:ext cx="792956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err="1">
                <a:solidFill>
                  <a:schemeClr val="bg1"/>
                </a:solidFill>
                <a:latin typeface="Segoe Condensed"/>
              </a:rPr>
              <a:t>Рrogram</a:t>
            </a:r>
            <a:r>
              <a:rPr lang="ru-RU" sz="2400" dirty="0">
                <a:solidFill>
                  <a:schemeClr val="bg1"/>
                </a:solidFill>
                <a:latin typeface="Segoe Condensed"/>
              </a:rPr>
              <a:t> ИМЯ..; {заголовок программы}</a:t>
            </a:r>
          </a:p>
          <a:p>
            <a:r>
              <a:rPr lang="ru-RU" sz="2400" dirty="0">
                <a:solidFill>
                  <a:schemeClr val="bg1"/>
                </a:solidFill>
                <a:latin typeface="Segoe Condensed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Segoe Condensed"/>
              </a:rPr>
            </a:br>
            <a:endParaRPr lang="ru-RU" sz="2400" dirty="0">
              <a:solidFill>
                <a:schemeClr val="bg1"/>
              </a:solidFill>
              <a:latin typeface="Segoe Condensed"/>
            </a:endParaRPr>
          </a:p>
          <a:p>
            <a:r>
              <a:rPr lang="ru-RU" sz="2400" dirty="0" err="1">
                <a:solidFill>
                  <a:schemeClr val="bg1"/>
                </a:solidFill>
                <a:latin typeface="Segoe Condensed"/>
              </a:rPr>
              <a:t>Var</a:t>
            </a:r>
            <a:r>
              <a:rPr lang="ru-RU" sz="2400" dirty="0">
                <a:solidFill>
                  <a:schemeClr val="bg1"/>
                </a:solidFill>
                <a:latin typeface="Segoe Condensed"/>
              </a:rPr>
              <a:t> ..; {раздел объявления переменных}</a:t>
            </a:r>
            <a:br>
              <a:rPr lang="ru-RU" sz="2400" dirty="0">
                <a:solidFill>
                  <a:schemeClr val="bg1"/>
                </a:solidFill>
                <a:latin typeface="Segoe Condensed"/>
              </a:rPr>
            </a:br>
            <a:endParaRPr lang="ru-RU" sz="2400" dirty="0">
              <a:solidFill>
                <a:schemeClr val="bg1"/>
              </a:solidFill>
              <a:latin typeface="Segoe Condensed"/>
            </a:endParaRPr>
          </a:p>
          <a:p>
            <a:r>
              <a:rPr lang="ru-RU" sz="2400" dirty="0">
                <a:solidFill>
                  <a:schemeClr val="bg1"/>
                </a:solidFill>
                <a:latin typeface="Segoe Condensed"/>
              </a:rPr>
              <a:t>  ...</a:t>
            </a:r>
            <a:br>
              <a:rPr lang="ru-RU" sz="2400" dirty="0">
                <a:solidFill>
                  <a:schemeClr val="bg1"/>
                </a:solidFill>
                <a:latin typeface="Segoe Condensed"/>
              </a:rPr>
            </a:br>
            <a:endParaRPr lang="ru-RU" sz="2400" dirty="0">
              <a:solidFill>
                <a:schemeClr val="bg1"/>
              </a:solidFill>
              <a:latin typeface="Segoe Condensed"/>
            </a:endParaRPr>
          </a:p>
          <a:p>
            <a:r>
              <a:rPr lang="ru-RU" sz="2400" dirty="0" err="1">
                <a:solidFill>
                  <a:schemeClr val="bg1"/>
                </a:solidFill>
                <a:latin typeface="Segoe Condensed"/>
              </a:rPr>
              <a:t>Begin</a:t>
            </a:r>
            <a:r>
              <a:rPr lang="ru-RU" sz="2400" dirty="0">
                <a:solidFill>
                  <a:schemeClr val="bg1"/>
                </a:solidFill>
                <a:latin typeface="Segoe Condensed"/>
              </a:rPr>
              <a:t> {начало исполнительной части программы}</a:t>
            </a:r>
            <a:br>
              <a:rPr lang="ru-RU" sz="2400" dirty="0">
                <a:solidFill>
                  <a:schemeClr val="bg1"/>
                </a:solidFill>
                <a:latin typeface="Segoe Condensed"/>
              </a:rPr>
            </a:br>
            <a:endParaRPr lang="ru-RU" sz="2400" dirty="0">
              <a:solidFill>
                <a:schemeClr val="bg1"/>
              </a:solidFill>
              <a:latin typeface="Segoe Condensed"/>
            </a:endParaRPr>
          </a:p>
          <a:p>
            <a:r>
              <a:rPr lang="ru-RU" sz="2400" dirty="0">
                <a:solidFill>
                  <a:schemeClr val="bg1"/>
                </a:solidFill>
                <a:latin typeface="Segoe Condensed"/>
              </a:rPr>
              <a:t>  ... {последовательность</a:t>
            </a:r>
            <a:br>
              <a:rPr lang="ru-RU" sz="2400" dirty="0">
                <a:solidFill>
                  <a:schemeClr val="bg1"/>
                </a:solidFill>
                <a:latin typeface="Segoe Condensed"/>
              </a:rPr>
            </a:br>
            <a:r>
              <a:rPr lang="ru-RU" sz="2400" dirty="0">
                <a:solidFill>
                  <a:schemeClr val="bg1"/>
                </a:solidFill>
                <a:latin typeface="Segoe Condensed"/>
              </a:rPr>
              <a:t>  ... операторов}</a:t>
            </a:r>
            <a:br>
              <a:rPr lang="ru-RU" sz="2400" dirty="0">
                <a:solidFill>
                  <a:schemeClr val="bg1"/>
                </a:solidFill>
                <a:latin typeface="Segoe Condensed"/>
              </a:rPr>
            </a:br>
            <a:endParaRPr lang="ru-RU" sz="2400" dirty="0">
              <a:solidFill>
                <a:schemeClr val="bg1"/>
              </a:solidFill>
              <a:latin typeface="Segoe Condensed"/>
            </a:endParaRPr>
          </a:p>
          <a:p>
            <a:r>
              <a:rPr lang="ru-RU" sz="2400" dirty="0" err="1">
                <a:solidFill>
                  <a:schemeClr val="bg1"/>
                </a:solidFill>
                <a:latin typeface="Segoe Condensed"/>
              </a:rPr>
              <a:t>End</a:t>
            </a:r>
            <a:r>
              <a:rPr lang="ru-RU" sz="2400" dirty="0">
                <a:solidFill>
                  <a:schemeClr val="bg1"/>
                </a:solidFill>
                <a:latin typeface="Segoe Condensed"/>
              </a:rPr>
              <a:t>. {конец программы}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ln/>
        </p:spPr>
        <p:txBody>
          <a:bodyPr anchor="t"/>
          <a:lstStyle/>
          <a:p>
            <a:pPr marL="341313" indent="-341313" algn="l">
              <a:spcBef>
                <a:spcPts val="8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dirty="0">
                <a:solidFill>
                  <a:schemeClr val="bg1"/>
                </a:solidFill>
              </a:rPr>
              <a:t>Команды языка программирования называются операторами</a:t>
            </a:r>
          </a:p>
          <a:p>
            <a:pPr marL="341313" indent="-341313" algn="l">
              <a:spcBef>
                <a:spcPts val="8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3200" dirty="0"/>
          </a:p>
          <a:p>
            <a:pPr marL="341313" indent="-341313" algn="l">
              <a:spcBef>
                <a:spcPts val="8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dirty="0">
                <a:solidFill>
                  <a:schemeClr val="bg1"/>
                </a:solidFill>
              </a:rPr>
              <a:t>Разделителем операторов в Паскале является  </a:t>
            </a:r>
            <a:r>
              <a:rPr lang="ru-RU" sz="4000" b="1" dirty="0">
                <a:solidFill>
                  <a:schemeClr val="bg1"/>
                </a:solidFill>
              </a:rPr>
              <a:t>;  </a:t>
            </a:r>
            <a:r>
              <a:rPr lang="ru-RU" sz="3200" dirty="0">
                <a:solidFill>
                  <a:schemeClr val="bg1"/>
                </a:solidFill>
              </a:rPr>
              <a:t>(точка с запятой)</a:t>
            </a: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771775" y="3933825"/>
            <a:ext cx="360363" cy="503238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8469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2"/>
          <p:cNvSpPr>
            <a:spLocks/>
          </p:cNvSpPr>
          <p:nvPr/>
        </p:nvSpPr>
        <p:spPr bwMode="auto">
          <a:xfrm>
            <a:off x="611188" y="188913"/>
            <a:ext cx="80756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Оператор присваивания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68313" y="981075"/>
            <a:ext cx="8424862" cy="1480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 dirty="0">
                <a:solidFill>
                  <a:schemeClr val="bg1"/>
                </a:solidFill>
                <a:latin typeface="Arial" panose="020B0604020202020204" pitchFamily="34" charset="0"/>
              </a:rPr>
              <a:t>Основное преобразование данных, выполняемое компьютером, - присваивание переменной нового значения, что означает изменение содержимого области памяти.</a:t>
            </a:r>
          </a:p>
          <a:p>
            <a:pPr algn="just" eaLnBrk="1" hangingPunct="1">
              <a:spcBef>
                <a:spcPct val="10000"/>
              </a:spcBef>
              <a:spcAft>
                <a:spcPct val="10000"/>
              </a:spcAft>
              <a:buFontTx/>
              <a:buNone/>
            </a:pPr>
            <a:r>
              <a:rPr lang="ru-RU" altLang="ru-RU" sz="2200" dirty="0">
                <a:solidFill>
                  <a:schemeClr val="bg1"/>
                </a:solidFill>
                <a:latin typeface="Arial" panose="020B0604020202020204" pitchFamily="34" charset="0"/>
              </a:rPr>
              <a:t>Общий вид оператора: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395288" y="2708275"/>
            <a:ext cx="84248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361950">
              <a:spcBef>
                <a:spcPct val="20000"/>
              </a:spcBef>
              <a:defRPr/>
            </a:pPr>
            <a:r>
              <a:rPr lang="ru-RU" sz="32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  <a:cs typeface="Arial" charset="0"/>
              </a:rPr>
              <a:t>&lt;имя переменной&gt;:=&lt;выражение&gt;</a:t>
            </a:r>
          </a:p>
        </p:txBody>
      </p:sp>
      <p:sp>
        <p:nvSpPr>
          <p:cNvPr id="7" name="TextBox 24"/>
          <p:cNvSpPr txBox="1">
            <a:spLocks noChangeArrowheads="1"/>
          </p:cNvSpPr>
          <p:nvPr/>
        </p:nvSpPr>
        <p:spPr bwMode="auto">
          <a:xfrm>
            <a:off x="1619672" y="4653136"/>
            <a:ext cx="128587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dirty="0">
                <a:solidFill>
                  <a:schemeClr val="bg1"/>
                </a:solidFill>
                <a:latin typeface="Arial" panose="020B0604020202020204" pitchFamily="34" charset="0"/>
              </a:rPr>
              <a:t>a:=10;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dirty="0">
                <a:solidFill>
                  <a:schemeClr val="bg1"/>
                </a:solidFill>
                <a:latin typeface="Arial" panose="020B0604020202020204" pitchFamily="34" charset="0"/>
              </a:rPr>
              <a:t>b:=5;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dirty="0">
                <a:solidFill>
                  <a:schemeClr val="bg1"/>
                </a:solidFill>
                <a:latin typeface="Arial" panose="020B0604020202020204" pitchFamily="34" charset="0"/>
              </a:rPr>
              <a:t>s:=a+b</a:t>
            </a:r>
            <a:endParaRPr lang="ru-RU" altLang="ru-RU" sz="2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58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00063" y="1571625"/>
            <a:ext cx="8286750" cy="14287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6147" name="Заголовок 2"/>
          <p:cNvSpPr>
            <a:spLocks/>
          </p:cNvSpPr>
          <p:nvPr/>
        </p:nvSpPr>
        <p:spPr bwMode="auto">
          <a:xfrm>
            <a:off x="539750" y="188913"/>
            <a:ext cx="8147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chemeClr val="bg1"/>
                </a:solidFill>
                <a:latin typeface="Calibri" panose="020F0502020204030204" pitchFamily="34" charset="0"/>
              </a:rPr>
              <a:t>Вывод данных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468313" y="908050"/>
            <a:ext cx="8675687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Aft>
                <a:spcPct val="20000"/>
              </a:spcAft>
            </a:pPr>
            <a:r>
              <a:rPr lang="ru-RU" altLang="ru-RU" sz="2200" dirty="0">
                <a:solidFill>
                  <a:schemeClr val="bg1"/>
                </a:solidFill>
              </a:rPr>
              <a:t>Вывод данных из оперативной памяти на экран</a:t>
            </a:r>
            <a:r>
              <a:rPr lang="en-US" altLang="ru-RU" sz="2200" dirty="0">
                <a:solidFill>
                  <a:schemeClr val="bg1"/>
                </a:solidFill>
              </a:rPr>
              <a:t> </a:t>
            </a:r>
            <a:r>
              <a:rPr lang="ru-RU" altLang="ru-RU" sz="2200" dirty="0">
                <a:solidFill>
                  <a:schemeClr val="bg1"/>
                </a:solidFill>
              </a:rPr>
              <a:t>монитора:</a:t>
            </a:r>
            <a:endParaRPr lang="en-US" altLang="ru-RU" sz="2200" dirty="0">
              <a:solidFill>
                <a:schemeClr val="bg1"/>
              </a:solidFill>
            </a:endParaRPr>
          </a:p>
          <a:p>
            <a:pPr algn="just" eaLnBrk="1" hangingPunct="1">
              <a:spcAft>
                <a:spcPct val="20000"/>
              </a:spcAft>
            </a:pPr>
            <a:endParaRPr lang="ru-RU" altLang="ru-RU" sz="2200" dirty="0"/>
          </a:p>
        </p:txBody>
      </p:sp>
      <p:sp>
        <p:nvSpPr>
          <p:cNvPr id="13319" name="AutoShape 7"/>
          <p:cNvSpPr>
            <a:spLocks/>
          </p:cNvSpPr>
          <p:nvPr/>
        </p:nvSpPr>
        <p:spPr bwMode="auto">
          <a:xfrm rot="-5400000">
            <a:off x="5003801" y="-1322388"/>
            <a:ext cx="215900" cy="7127875"/>
          </a:xfrm>
          <a:prstGeom prst="leftBrace">
            <a:avLst>
              <a:gd name="adj1" fmla="val 27512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solidFill>
                <a:schemeClr val="bg1"/>
              </a:solidFill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468313" y="1700213"/>
            <a:ext cx="8424862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Aft>
                <a:spcPct val="20000"/>
              </a:spcAft>
              <a:defRPr/>
            </a:pPr>
            <a:r>
              <a:rPr lang="en-US" sz="2800" b="1" dirty="0">
                <a:solidFill>
                  <a:schemeClr val="bg1"/>
                </a:solidFill>
                <a:latin typeface="FangSong" pitchFamily="49" charset="-122"/>
                <a:cs typeface="Arial" charset="0"/>
              </a:rPr>
              <a:t>w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  <a:cs typeface="Arial" charset="0"/>
              </a:rPr>
              <a:t>rite</a:t>
            </a:r>
            <a:r>
              <a:rPr lang="ru-RU" sz="2200" b="1" dirty="0">
                <a:solidFill>
                  <a:schemeClr val="bg1"/>
                </a:solidFill>
                <a:latin typeface="Arial" charset="0"/>
                <a:cs typeface="Arial" charset="0"/>
              </a:rPr>
              <a:t>  (</a:t>
            </a:r>
            <a:r>
              <a:rPr lang="en-US" sz="2200" dirty="0">
                <a:solidFill>
                  <a:schemeClr val="bg1"/>
                </a:solidFill>
                <a:latin typeface="Arial" charset="0"/>
                <a:cs typeface="Arial" charset="0"/>
              </a:rPr>
              <a:t>&lt;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выражение 1</a:t>
            </a:r>
            <a:r>
              <a:rPr lang="en-US" sz="2200" dirty="0">
                <a:solidFill>
                  <a:schemeClr val="bg1"/>
                </a:solidFill>
                <a:latin typeface="Arial" charset="0"/>
                <a:cs typeface="Arial" charset="0"/>
              </a:rPr>
              <a:t>&gt;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 ,</a:t>
            </a:r>
            <a:r>
              <a:rPr lang="en-US" sz="2200" dirty="0">
                <a:solidFill>
                  <a:schemeClr val="bg1"/>
                </a:solidFill>
                <a:latin typeface="Arial" charset="0"/>
                <a:cs typeface="Arial" charset="0"/>
              </a:rPr>
              <a:t>&lt;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 выражение 2</a:t>
            </a:r>
            <a:r>
              <a:rPr lang="en-US" sz="2200" dirty="0">
                <a:solidFill>
                  <a:schemeClr val="bg1"/>
                </a:solidFill>
                <a:latin typeface="Arial" charset="0"/>
                <a:cs typeface="Arial" charset="0"/>
              </a:rPr>
              <a:t>&gt;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 , ...,</a:t>
            </a:r>
            <a:r>
              <a:rPr lang="en-US" sz="2200" dirty="0">
                <a:solidFill>
                  <a:schemeClr val="bg1"/>
                </a:solidFill>
                <a:latin typeface="Arial" charset="0"/>
                <a:cs typeface="Arial" charset="0"/>
              </a:rPr>
              <a:t>&lt;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 выражение</a:t>
            </a:r>
            <a:r>
              <a:rPr lang="ru-RU" sz="2200" b="1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FangSong" pitchFamily="49" charset="-122"/>
                <a:cs typeface="Arial" charset="0"/>
              </a:rPr>
              <a:t>N</a:t>
            </a:r>
            <a:r>
              <a:rPr lang="en-US" sz="2200" dirty="0">
                <a:solidFill>
                  <a:schemeClr val="bg1"/>
                </a:solidFill>
                <a:latin typeface="Arial" charset="0"/>
                <a:cs typeface="Arial" charset="0"/>
              </a:rPr>
              <a:t>&gt;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)</a:t>
            </a:r>
          </a:p>
          <a:p>
            <a:pPr algn="just">
              <a:spcAft>
                <a:spcPct val="20000"/>
              </a:spcAft>
              <a:defRPr/>
            </a:pPr>
            <a:endParaRPr lang="ru-RU" sz="220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algn="just">
              <a:spcAft>
                <a:spcPct val="20000"/>
              </a:spcAft>
              <a:defRPr/>
            </a:pPr>
            <a:endParaRPr lang="ru-RU" sz="22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2051050" y="2492375"/>
            <a:ext cx="61944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ru-RU" altLang="ru-RU" sz="2200">
                <a:solidFill>
                  <a:schemeClr val="bg1"/>
                </a:solidFill>
              </a:rPr>
              <a:t>список вывода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500063" y="3286125"/>
            <a:ext cx="8208962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800225" indent="-1800225" algn="l">
              <a:spcBef>
                <a:spcPct val="20000"/>
              </a:spcBef>
              <a:defRPr/>
            </a:pPr>
            <a:r>
              <a:rPr lang="ru-RU" sz="2200" b="1" dirty="0">
                <a:solidFill>
                  <a:schemeClr val="bg1"/>
                </a:solidFill>
                <a:latin typeface="Arial" charset="0"/>
                <a:cs typeface="Arial" charset="0"/>
              </a:rPr>
              <a:t>Выражения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  - символьные, числовые, логические,</a:t>
            </a:r>
            <a:b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в том числе переменные и константы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ru-RU" sz="2200" b="1" i="1" dirty="0">
                <a:solidFill>
                  <a:schemeClr val="bg1"/>
                </a:solidFill>
                <a:latin typeface="Arial" charset="0"/>
                <a:cs typeface="Arial" charset="0"/>
              </a:rPr>
              <a:t>Пример: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ru-RU" sz="2400" b="1" dirty="0" err="1">
                <a:solidFill>
                  <a:schemeClr val="bg1"/>
                </a:solidFill>
                <a:latin typeface="FangSong" pitchFamily="49" charset="-122"/>
                <a:cs typeface="Arial" charset="0"/>
              </a:rPr>
              <a:t>write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 (</a:t>
            </a:r>
            <a:r>
              <a:rPr lang="ru-RU" sz="2400" dirty="0">
                <a:solidFill>
                  <a:schemeClr val="bg1"/>
                </a:solidFill>
                <a:latin typeface="FangSong" pitchFamily="49" charset="-122"/>
                <a:cs typeface="Arial" charset="0"/>
              </a:rPr>
              <a:t>'</a:t>
            </a:r>
            <a:r>
              <a:rPr lang="ru-RU" sz="2400" dirty="0" err="1">
                <a:solidFill>
                  <a:schemeClr val="bg1"/>
                </a:solidFill>
                <a:latin typeface="FangSong" pitchFamily="49" charset="-122"/>
                <a:cs typeface="Arial" charset="0"/>
              </a:rPr>
              <a:t>s=</a:t>
            </a:r>
            <a:r>
              <a:rPr lang="ru-RU" sz="2400" dirty="0">
                <a:solidFill>
                  <a:schemeClr val="bg1"/>
                </a:solidFill>
                <a:latin typeface="FangSong" pitchFamily="49" charset="-122"/>
                <a:cs typeface="Arial" charset="0"/>
              </a:rPr>
              <a:t>', </a:t>
            </a:r>
            <a:r>
              <a:rPr lang="ru-RU" sz="2400" dirty="0" err="1">
                <a:solidFill>
                  <a:schemeClr val="bg1"/>
                </a:solidFill>
                <a:latin typeface="FangSong" pitchFamily="49" charset="-122"/>
                <a:cs typeface="Arial" charset="0"/>
              </a:rPr>
              <a:t>s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)</a:t>
            </a:r>
            <a:r>
              <a:rPr lang="en-US" sz="2200" dirty="0">
                <a:solidFill>
                  <a:schemeClr val="bg1"/>
                </a:solidFill>
                <a:latin typeface="Arial" charset="0"/>
                <a:cs typeface="Arial" charset="0"/>
              </a:rPr>
              <a:t>. 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       Для </a:t>
            </a:r>
            <a:r>
              <a:rPr lang="en-US" sz="2200" dirty="0">
                <a:solidFill>
                  <a:schemeClr val="bg1"/>
                </a:solidFill>
                <a:latin typeface="Arial" charset="0"/>
                <a:cs typeface="Arial" charset="0"/>
              </a:rPr>
              <a:t>s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=15 на экране будет: </a:t>
            </a:r>
            <a:r>
              <a:rPr lang="en-US" sz="2200" dirty="0">
                <a:solidFill>
                  <a:schemeClr val="bg1"/>
                </a:solidFill>
                <a:latin typeface="Arial" charset="0"/>
                <a:cs typeface="Arial" charset="0"/>
              </a:rPr>
              <a:t>s=</a:t>
            </a:r>
            <a:r>
              <a:rPr lang="ru-RU" sz="2200" dirty="0">
                <a:solidFill>
                  <a:schemeClr val="bg1"/>
                </a:solidFill>
                <a:latin typeface="Arial" charset="0"/>
                <a:cs typeface="Arial" charset="0"/>
              </a:rPr>
              <a:t>15.</a:t>
            </a: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2428875" y="5715000"/>
            <a:ext cx="6072188" cy="714375"/>
          </a:xfrm>
          <a:prstGeom prst="wedgeRoundRectCallout">
            <a:avLst>
              <a:gd name="adj1" fmla="val -57192"/>
              <a:gd name="adj2" fmla="val -15848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</a:rPr>
              <a:t>Информация в кавычках выводится на экран 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без изменений</a:t>
            </a:r>
          </a:p>
        </p:txBody>
      </p:sp>
      <p:pic>
        <p:nvPicPr>
          <p:cNvPr id="6154" name="Picture 13" descr="http://worddreams.files.wordpress.com/2010/05/tips-for-article-writers2.jpg?w=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6" t="2730" r="17944" b="6969"/>
          <a:stretch>
            <a:fillRect/>
          </a:stretch>
        </p:blipFill>
        <p:spPr bwMode="auto">
          <a:xfrm>
            <a:off x="7500938" y="3143250"/>
            <a:ext cx="1239837" cy="1785938"/>
          </a:xfrm>
          <a:prstGeom prst="rect">
            <a:avLst/>
          </a:prstGeom>
          <a:noFill/>
          <a:ln w="9525">
            <a:solidFill>
              <a:srgbClr val="005AB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9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utoUpdateAnimBg="0"/>
      <p:bldP spid="13319" grpId="0" animBg="1" autoUpdateAnimBg="0"/>
      <p:bldP spid="13320" grpId="0" autoUpdateAnimBg="0"/>
      <p:bldP spid="13321" grpId="0" autoUpdateAnimBg="0"/>
      <p:bldP spid="1332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2"/>
          <p:cNvSpPr>
            <a:spLocks/>
          </p:cNvSpPr>
          <p:nvPr/>
        </p:nvSpPr>
        <p:spPr bwMode="auto">
          <a:xfrm>
            <a:off x="552542" y="184452"/>
            <a:ext cx="8134258" cy="65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chemeClr val="bg1"/>
                </a:solidFill>
                <a:latin typeface="Calibri" panose="020F0502020204030204" pitchFamily="34" charset="0"/>
              </a:rPr>
              <a:t>Варианты организации вывода</a:t>
            </a:r>
          </a:p>
        </p:txBody>
      </p:sp>
      <p:graphicFrame>
        <p:nvGraphicFramePr>
          <p:cNvPr id="11" name="Group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142154"/>
              </p:ext>
            </p:extLst>
          </p:nvPr>
        </p:nvGraphicFramePr>
        <p:xfrm>
          <a:off x="584617" y="1693891"/>
          <a:ext cx="8340308" cy="3013149"/>
        </p:xfrm>
        <a:graphic>
          <a:graphicData uri="http://schemas.openxmlformats.org/drawingml/2006/table">
            <a:tbl>
              <a:tblPr/>
              <a:tblGrid>
                <a:gridCol w="2924359"/>
                <a:gridCol w="3618551"/>
                <a:gridCol w="1797398"/>
              </a:tblGrid>
              <a:tr h="76593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Вариант организации вывода</a:t>
                      </a:r>
                    </a:p>
                  </a:txBody>
                  <a:tcPr marT="45068" marB="45068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Оператор вывода</a:t>
                      </a:r>
                    </a:p>
                  </a:txBody>
                  <a:tcPr marT="45068" marB="4506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Результат </a:t>
                      </a:r>
                    </a:p>
                  </a:txBody>
                  <a:tcPr marT="45068" marB="4506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</a:tr>
              <a:tr h="7659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Без разделителей</a:t>
                      </a:r>
                    </a:p>
                  </a:txBody>
                  <a:tcPr marT="45068" marB="45068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  <a:ea typeface="+mn-ea"/>
                          <a:cs typeface="+mn-cs"/>
                        </a:rPr>
                        <a:t>write</a:t>
                      </a:r>
                      <a:r>
                        <a:rPr kumimoji="0" lang="ru-RU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(1,  20,  300). </a:t>
                      </a:r>
                    </a:p>
                  </a:txBody>
                  <a:tcPr marT="45068" marB="4506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120300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068" marB="4506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59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Добавить разделители – запятые</a:t>
                      </a:r>
                    </a:p>
                  </a:txBody>
                  <a:tcPr marT="45068" marB="45068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write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 (1,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’,’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,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 20,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’,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’,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 300)</a:t>
                      </a:r>
                    </a:p>
                  </a:txBody>
                  <a:tcPr marT="45068" marB="4506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1, 20, 300</a:t>
                      </a:r>
                    </a:p>
                  </a:txBody>
                  <a:tcPr marT="45068" marB="4506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34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Добавить разделители – пробелы</a:t>
                      </a:r>
                    </a:p>
                  </a:txBody>
                  <a:tcPr marT="45068" marB="45068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write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(1,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‘  ‘,  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2,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‘  ‘,  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3)</a:t>
                      </a:r>
                    </a:p>
                  </a:txBody>
                  <a:tcPr marT="45068" marB="4506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1 20 300</a:t>
                      </a:r>
                    </a:p>
                  </a:txBody>
                  <a:tcPr marT="45068" marB="4506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470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14438" y="2714625"/>
            <a:ext cx="7358062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8195" name="Заголовок 2"/>
          <p:cNvSpPr>
            <a:spLocks/>
          </p:cNvSpPr>
          <p:nvPr/>
        </p:nvSpPr>
        <p:spPr bwMode="auto">
          <a:xfrm>
            <a:off x="539750" y="188913"/>
            <a:ext cx="8147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chemeClr val="tx2"/>
                </a:solidFill>
                <a:latin typeface="Calibri" panose="020F0502020204030204" pitchFamily="34" charset="0"/>
              </a:rPr>
              <a:t>Формат вывода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571500" y="1428750"/>
            <a:ext cx="83534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altLang="ru-RU" sz="2200" b="1">
                <a:solidFill>
                  <a:schemeClr val="bg1"/>
                </a:solidFill>
              </a:rPr>
              <a:t>Формат вывода</a:t>
            </a:r>
            <a:r>
              <a:rPr lang="ru-RU" altLang="ru-RU" sz="2200">
                <a:solidFill>
                  <a:schemeClr val="bg1"/>
                </a:solidFill>
              </a:rPr>
              <a:t> позволяет установить количество позиций на экране, занимаемых выводимой величиной.</a:t>
            </a:r>
          </a:p>
        </p:txBody>
      </p:sp>
      <p:graphicFrame>
        <p:nvGraphicFramePr>
          <p:cNvPr id="11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902292"/>
              </p:ext>
            </p:extLst>
          </p:nvPr>
        </p:nvGraphicFramePr>
        <p:xfrm>
          <a:off x="428625" y="4071938"/>
          <a:ext cx="8280400" cy="2051050"/>
        </p:xfrm>
        <a:graphic>
          <a:graphicData uri="http://schemas.openxmlformats.org/drawingml/2006/table">
            <a:tbl>
              <a:tblPr/>
              <a:tblGrid>
                <a:gridCol w="4140200"/>
                <a:gridCol w="4140200"/>
              </a:tblGrid>
              <a:tr h="70125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Оператор вывода</a:t>
                      </a:r>
                    </a:p>
                  </a:txBody>
                  <a:tcPr marT="45734" marB="45734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Результат выполнения оператора</a:t>
                      </a:r>
                    </a:p>
                  </a:txBody>
                  <a:tcPr marT="45734" marB="45734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</a:tr>
              <a:tr h="4494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write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(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‘s=‘, s:2:0);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angSong" pitchFamily="49" charset="-122"/>
                      </a:endParaRPr>
                    </a:p>
                  </a:txBody>
                  <a:tcPr marT="45734" marB="45734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s=15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angSong" pitchFamily="49" charset="-122"/>
                      </a:endParaRPr>
                    </a:p>
                  </a:txBody>
                  <a:tcPr marT="45734" marB="45734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9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write</a:t>
                      </a: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(</a:t>
                      </a: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‘s=‘, s:3:1);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angSong" pitchFamily="49" charset="-122"/>
                      </a:endParaRPr>
                    </a:p>
                  </a:txBody>
                  <a:tcPr marT="45734" marB="45734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s=15.0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angSong" pitchFamily="49" charset="-122"/>
                      </a:endParaRPr>
                    </a:p>
                  </a:txBody>
                  <a:tcPr marT="45734" marB="45734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4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write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 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(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‘s=‘, s:5:1);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angSong" pitchFamily="49" charset="-122"/>
                      </a:endParaRPr>
                    </a:p>
                  </a:txBody>
                  <a:tcPr marT="45734" marB="45734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angSong" pitchFamily="49" charset="-122"/>
                        </a:rPr>
                        <a:t>s= 15.0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angSong" pitchFamily="49" charset="-122"/>
                      </a:endParaRPr>
                    </a:p>
                  </a:txBody>
                  <a:tcPr marT="45734" marB="45734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14" name="Прямоугольник 12"/>
          <p:cNvSpPr>
            <a:spLocks noChangeArrowheads="1"/>
          </p:cNvSpPr>
          <p:nvPr/>
        </p:nvSpPr>
        <p:spPr bwMode="auto">
          <a:xfrm>
            <a:off x="500063" y="2714625"/>
            <a:ext cx="864393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dirty="0" err="1">
                <a:solidFill>
                  <a:schemeClr val="bg1"/>
                </a:solidFill>
                <a:latin typeface="FangSong" panose="02010609060101010101" pitchFamily="49" charset="-122"/>
              </a:rPr>
              <a:t>write</a:t>
            </a:r>
            <a:r>
              <a:rPr lang="ru-RU" altLang="ru-RU" sz="2800" dirty="0">
                <a:solidFill>
                  <a:schemeClr val="bg1"/>
                </a:solidFill>
                <a:latin typeface="Calibri" panose="020F0502020204030204" pitchFamily="34" charset="0"/>
              </a:rPr>
              <a:t> (</a:t>
            </a:r>
            <a:r>
              <a:rPr lang="en-US" altLang="ru-RU" sz="2800" dirty="0">
                <a:solidFill>
                  <a:schemeClr val="bg1"/>
                </a:solidFill>
                <a:latin typeface="FangSong" panose="02010609060101010101" pitchFamily="49" charset="-122"/>
              </a:rPr>
              <a:t>s:x:y)</a:t>
            </a:r>
            <a:endParaRPr lang="ru-RU" altLang="ru-RU" sz="2400" dirty="0">
              <a:solidFill>
                <a:schemeClr val="bg1"/>
              </a:solidFill>
              <a:latin typeface="FangSong" panose="02010609060101010101" pitchFamily="49" charset="-122"/>
            </a:endParaRPr>
          </a:p>
          <a:p>
            <a:pPr eaLnBrk="1" hangingPunct="1"/>
            <a:r>
              <a:rPr lang="en-US" altLang="ru-RU" b="1" dirty="0">
                <a:solidFill>
                  <a:schemeClr val="bg1"/>
                </a:solidFill>
              </a:rPr>
              <a:t>x</a:t>
            </a:r>
            <a:r>
              <a:rPr lang="en-US" altLang="ru-RU" dirty="0">
                <a:solidFill>
                  <a:schemeClr val="bg1"/>
                </a:solidFill>
              </a:rPr>
              <a:t> - </a:t>
            </a:r>
            <a:r>
              <a:rPr lang="ru-RU" altLang="ru-RU" dirty="0">
                <a:solidFill>
                  <a:schemeClr val="bg1"/>
                </a:solidFill>
              </a:rPr>
              <a:t>общее количество позиций, отводимых под число; </a:t>
            </a:r>
            <a:r>
              <a:rPr lang="en-US" altLang="ru-RU" dirty="0">
                <a:solidFill>
                  <a:schemeClr val="bg1"/>
                </a:solidFill>
              </a:rPr>
              <a:t/>
            </a:r>
            <a:br>
              <a:rPr lang="en-US" altLang="ru-RU" dirty="0">
                <a:solidFill>
                  <a:schemeClr val="bg1"/>
                </a:solidFill>
              </a:rPr>
            </a:br>
            <a:r>
              <a:rPr lang="en-US" altLang="ru-RU" b="1" dirty="0">
                <a:solidFill>
                  <a:schemeClr val="bg1"/>
                </a:solidFill>
              </a:rPr>
              <a:t>y</a:t>
            </a:r>
            <a:r>
              <a:rPr lang="en-US" altLang="ru-RU" dirty="0">
                <a:solidFill>
                  <a:schemeClr val="bg1"/>
                </a:solidFill>
              </a:rPr>
              <a:t> - </a:t>
            </a:r>
            <a:r>
              <a:rPr lang="ru-RU" altLang="ru-RU" dirty="0">
                <a:solidFill>
                  <a:schemeClr val="bg1"/>
                </a:solidFill>
              </a:rPr>
              <a:t> количество позиций в дробной части числа.</a:t>
            </a:r>
          </a:p>
        </p:txBody>
      </p:sp>
      <p:sp>
        <p:nvSpPr>
          <p:cNvPr id="8215" name="Прямоугольник 13"/>
          <p:cNvSpPr>
            <a:spLocks noChangeArrowheads="1"/>
          </p:cNvSpPr>
          <p:nvPr/>
        </p:nvSpPr>
        <p:spPr bwMode="auto">
          <a:xfrm>
            <a:off x="2143125" y="6257925"/>
            <a:ext cx="4572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chemeClr val="bg1"/>
                </a:solidFill>
                <a:latin typeface="FangSong" panose="02010609060101010101" pitchFamily="49" charset="-122"/>
              </a:rPr>
              <a:t>write</a:t>
            </a:r>
            <a:r>
              <a:rPr lang="en-US" altLang="ru-RU" sz="2000" b="1">
                <a:solidFill>
                  <a:schemeClr val="bg1"/>
                </a:solidFill>
                <a:latin typeface="FangSong" panose="02010609060101010101" pitchFamily="49" charset="-122"/>
              </a:rPr>
              <a:t>ln  - </a:t>
            </a:r>
            <a:r>
              <a:rPr lang="ru-RU" altLang="ru-RU" sz="2000">
                <a:solidFill>
                  <a:schemeClr val="bg1"/>
                </a:solidFill>
              </a:rPr>
              <a:t> вывод </a:t>
            </a:r>
            <a:r>
              <a:rPr lang="en-US" altLang="ru-RU" sz="2000">
                <a:solidFill>
                  <a:schemeClr val="bg1"/>
                </a:solidFill>
              </a:rPr>
              <a:t>c </a:t>
            </a:r>
            <a:r>
              <a:rPr lang="ru-RU" altLang="ru-RU" sz="2000">
                <a:solidFill>
                  <a:schemeClr val="bg1"/>
                </a:solidFill>
              </a:rPr>
              <a:t> новой строки!</a:t>
            </a:r>
          </a:p>
        </p:txBody>
      </p:sp>
    </p:spTree>
    <p:extLst>
      <p:ext uri="{BB962C8B-B14F-4D97-AF65-F5344CB8AC3E}">
        <p14:creationId xmlns:p14="http://schemas.microsoft.com/office/powerpoint/2010/main" val="394077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ck-to-school presentation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Back-to-school presentation</Template>
  <TotalTime>0</TotalTime>
  <Words>699</Words>
  <Application>Microsoft Office PowerPoint</Application>
  <PresentationFormat>Экран (4:3)</PresentationFormat>
  <Paragraphs>158</Paragraphs>
  <Slides>17</Slides>
  <Notes>9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FangSong</vt:lpstr>
      <vt:lpstr>Arial</vt:lpstr>
      <vt:lpstr>Bookman Old Style</vt:lpstr>
      <vt:lpstr>Calibri</vt:lpstr>
      <vt:lpstr>Segoe Condensed</vt:lpstr>
      <vt:lpstr>Times New Roman</vt:lpstr>
      <vt:lpstr>Back-to-school presentation</vt:lpstr>
      <vt:lpstr>Формула</vt:lpstr>
      <vt:lpstr>Паскаль</vt:lpstr>
      <vt:lpstr>Презентация PowerPoint</vt:lpstr>
      <vt:lpstr>Алфавит языка Паскаль</vt:lpstr>
      <vt:lpstr>Общая структура программы на языке Паскаль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Пример: периметр прямоугольника</vt:lpstr>
      <vt:lpstr>Пример программы на языке Паскаль</vt:lpstr>
      <vt:lpstr>Комментарии</vt:lpstr>
      <vt:lpstr>В Паскале разница между строчными и прописными буквами игнорируется, поэтому имена NaMe и name одинаковы.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2008-09-03T17:39:42Z</dcterms:created>
  <dcterms:modified xsi:type="dcterms:W3CDTF">2020-04-12T18:04:45Z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CID">
    <vt:lpwstr>1049</vt:lpwstr>
  </property>
  <property fmtid="{D5CDD505-2E9C-101B-9397-08002B2CF9AE}" pid="3" name="_TemplateID">
    <vt:lpwstr>TC101659611049</vt:lpwstr>
  </property>
</Properties>
</file>