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61" r:id="rId4"/>
    <p:sldId id="262" r:id="rId5"/>
    <p:sldId id="263" r:id="rId6"/>
    <p:sldId id="264" r:id="rId7"/>
    <p:sldId id="265" r:id="rId8"/>
    <p:sldId id="266" r:id="rId9"/>
    <p:sldId id="267" r:id="rId10"/>
    <p:sldId id="268" r:id="rId11"/>
    <p:sldId id="269" r:id="rId12"/>
    <p:sldId id="272" r:id="rId13"/>
    <p:sldId id="271" r:id="rId14"/>
    <p:sldId id="270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CC"/>
    <a:srgbClr val="66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microsoft.com/office/2007/relationships/hdphoto" Target="../media/hdphoto1.wdp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691680" y="548680"/>
            <a:ext cx="626469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дошкольное общеобразовательное учреждение «Детский Сад № 111»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051720" y="1852464"/>
            <a:ext cx="554461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dirty="0" smtClean="0">
                <a:solidFill>
                  <a:srgbClr val="CC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«Любимые игрушки мальчиков»</a:t>
            </a:r>
            <a:endParaRPr lang="ru-RU" sz="4800" dirty="0">
              <a:solidFill>
                <a:srgbClr val="CC00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652120" y="3789040"/>
            <a:ext cx="324036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dirty="0" smtClean="0">
                <a:solidFill>
                  <a:srgbClr val="66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Работу выполнили: Воспитатели </a:t>
            </a:r>
          </a:p>
          <a:p>
            <a:pPr algn="r"/>
            <a:r>
              <a:rPr lang="ru-RU" dirty="0" smtClean="0">
                <a:solidFill>
                  <a:srgbClr val="66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Баринова Н.А.</a:t>
            </a:r>
          </a:p>
          <a:p>
            <a:pPr algn="r"/>
            <a:r>
              <a:rPr lang="ru-RU" dirty="0" smtClean="0">
                <a:solidFill>
                  <a:srgbClr val="66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Бесчастнова В.А.</a:t>
            </a:r>
            <a:endParaRPr lang="ru-RU" dirty="0">
              <a:solidFill>
                <a:srgbClr val="66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8032274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331640" y="1428453"/>
            <a:ext cx="6912768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 smtClean="0">
                <a:solidFill>
                  <a:srgbClr val="CC00CC"/>
                </a:solidFill>
                <a:latin typeface="Times New Roman" pitchFamily="18" charset="0"/>
                <a:cs typeface="Times New Roman" pitchFamily="18" charset="0"/>
              </a:rPr>
              <a:t>Организация </a:t>
            </a:r>
            <a:r>
              <a:rPr lang="ru-RU" sz="2400" dirty="0">
                <a:solidFill>
                  <a:srgbClr val="CC00CC"/>
                </a:solidFill>
                <a:latin typeface="Times New Roman" pitchFamily="18" charset="0"/>
                <a:cs typeface="Times New Roman" pitchFamily="18" charset="0"/>
              </a:rPr>
              <a:t>игровых ситуаций  в самостоятельной детской деятельности.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Ребёнок берёт игрушку(машинку) и выполняет игровые действия с ней: везёт машину за верёвочку ,накладывает кубики, ремонтирует (стучит молоточком, закручивает ключом), ставит  в гараж.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4630462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403648" y="915978"/>
            <a:ext cx="7128791" cy="46474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rgbClr val="CC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Изменение </a:t>
            </a:r>
          </a:p>
          <a:p>
            <a:pPr algn="ctr"/>
            <a:r>
              <a:rPr lang="ru-RU" sz="2800" dirty="0" smtClean="0">
                <a:solidFill>
                  <a:srgbClr val="CC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предметно – пространственной  среды.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Игровое поле «Дорога для машин»;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Сборник сказок от родителей « Про транспорт»;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Макет «Самолёт»;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«Пожарная машина»;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«Гараж для маленькой машинки»;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Дидактическая игра « Машины 4-х цветов»;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Лэпбук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« Какой бывает транспорт»;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Лэпбук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« Где живёт машинка?»;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Дидактическая игра «Собери машинку»;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Кубик « Виды машин». 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252985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259632" y="1052736"/>
            <a:ext cx="6696744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rgbClr val="CC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Взаимодействие с родителями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Консультация на тему « В какие игры любит играть ребёнок?»;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Рекомендация « Как играть с машинкой?»;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Беседы «Как привлечь ребёнка к уборке игрушек?»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Консультация «Как игра влияет на развитие речи ребёнка?»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4116165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270929" y="980728"/>
            <a:ext cx="7056784" cy="39087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defTabSz="457200" fontAlgn="base">
              <a:spcBef>
                <a:spcPct val="0"/>
              </a:spcBef>
              <a:spcAft>
                <a:spcPct val="0"/>
              </a:spcAft>
            </a:pPr>
            <a:r>
              <a:rPr lang="ru-RU" sz="3200" dirty="0">
                <a:solidFill>
                  <a:srgbClr val="CC00CC"/>
                </a:solidFill>
                <a:latin typeface="Times New Roman" pitchFamily="18" charset="0"/>
                <a:cs typeface="Times New Roman" pitchFamily="18" charset="0"/>
              </a:rPr>
              <a:t>Заключительный этап:</a:t>
            </a:r>
          </a:p>
          <a:p>
            <a:pPr lvl="0" defTabSz="457200" fontAlgn="base">
              <a:spcBef>
                <a:spcPct val="0"/>
              </a:spcBef>
              <a:spcAft>
                <a:spcPct val="0"/>
              </a:spcAft>
            </a:pPr>
            <a:r>
              <a:rPr lang="ru-RU" sz="2400" dirty="0">
                <a:solidFill>
                  <a:srgbClr val="CC00CC"/>
                </a:solidFill>
                <a:latin typeface="Times New Roman" pitchFamily="18" charset="0"/>
                <a:cs typeface="Times New Roman" pitchFamily="18" charset="0"/>
              </a:rPr>
              <a:t>В ходе проекта были достигнуты следующие результаты:</a:t>
            </a:r>
          </a:p>
          <a:p>
            <a:pPr lvl="0" defTabSz="457200" fontAlgn="base">
              <a:spcBef>
                <a:spcPct val="0"/>
              </a:spcBef>
              <a:spcAft>
                <a:spcPct val="0"/>
              </a:spcAft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-Обогатился игровой опыт детей: дети научились выполнять последовательно несколько игровых действий. </a:t>
            </a:r>
          </a:p>
          <a:p>
            <a:pPr lvl="0" defTabSz="457200" fontAlgn="base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Отмечается положительная реакция и эмоциональный отклик детей на взаимодействие с игровым материалом.</a:t>
            </a:r>
          </a:p>
          <a:p>
            <a:pPr lvl="0" defTabSz="457200" fontAlgn="base">
              <a:spcBef>
                <a:spcPct val="0"/>
              </a:spcBef>
              <a:spcAft>
                <a:spcPct val="0"/>
              </a:spcAft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-У детей возросла речевая активность.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1554904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99896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9896" y="1012422"/>
            <a:ext cx="6444208" cy="48331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60314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331640" y="1082204"/>
            <a:ext cx="6696744" cy="45550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800" b="1" i="1" dirty="0">
                <a:solidFill>
                  <a:srgbClr val="CC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Проект: «Наши любимые игрушки»</a:t>
            </a:r>
          </a:p>
          <a:p>
            <a:pPr>
              <a:defRPr/>
            </a:pPr>
            <a:endParaRPr lang="ru-RU" dirty="0">
              <a:solidFill>
                <a:srgbClr val="23629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ru-RU" sz="2400" i="1" dirty="0">
                <a:solidFill>
                  <a:srgbClr val="6600FF"/>
                </a:solidFill>
                <a:latin typeface="Times New Roman" pitchFamily="18" charset="0"/>
                <a:cs typeface="Times New Roman" pitchFamily="18" charset="0"/>
              </a:rPr>
              <a:t>Участники проекта: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дети группы раннего возраста № 3, родители, воспитатели.</a:t>
            </a:r>
          </a:p>
          <a:p>
            <a:pPr>
              <a:defRPr/>
            </a:pPr>
            <a:r>
              <a:rPr lang="ru-RU" i="1" dirty="0">
                <a:solidFill>
                  <a:srgbClr val="6600FF"/>
                </a:solidFill>
                <a:latin typeface="Times New Roman" pitchFamily="18" charset="0"/>
                <a:cs typeface="Times New Roman" pitchFamily="18" charset="0"/>
              </a:rPr>
              <a:t>Вид проекта: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познавательно – речевой.</a:t>
            </a:r>
          </a:p>
          <a:p>
            <a:pPr>
              <a:lnSpc>
                <a:spcPct val="150000"/>
              </a:lnSpc>
              <a:defRPr/>
            </a:pPr>
            <a:r>
              <a:rPr lang="ru-RU" sz="2000" i="1" dirty="0">
                <a:solidFill>
                  <a:srgbClr val="6600FF"/>
                </a:solidFill>
                <a:latin typeface="Times New Roman" pitchFamily="18" charset="0"/>
                <a:cs typeface="Times New Roman" pitchFamily="18" charset="0"/>
              </a:rPr>
              <a:t>Продолжительность проекта: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короткосрочный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(2 недели) 10марта – 24 марта.</a:t>
            </a:r>
          </a:p>
          <a:p>
            <a:pPr>
              <a:lnSpc>
                <a:spcPct val="150000"/>
              </a:lnSpc>
              <a:defRPr/>
            </a:pPr>
            <a:r>
              <a:rPr lang="ru-RU" sz="2000" i="1" dirty="0" smtClean="0">
                <a:solidFill>
                  <a:srgbClr val="66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Методы </a:t>
            </a:r>
            <a:r>
              <a:rPr lang="ru-RU" sz="2000" i="1" dirty="0">
                <a:solidFill>
                  <a:srgbClr val="66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реализации проекта: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игровые и образовательные   ситуации, игры -драматизации, совместная игровая деятельность воспитателя с ребёнком, чтение художественной литературы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289692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91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403648" y="1074510"/>
            <a:ext cx="7128792" cy="36009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defTabSz="457200">
              <a:defRPr/>
            </a:pPr>
            <a:r>
              <a:rPr lang="ru-RU" sz="3600" b="1" dirty="0">
                <a:solidFill>
                  <a:srgbClr val="CC00CC"/>
                </a:solidFill>
                <a:latin typeface="Times New Roman" pitchFamily="18" charset="0"/>
                <a:cs typeface="Times New Roman" pitchFamily="18" charset="0"/>
              </a:rPr>
              <a:t>Актуальность</a:t>
            </a:r>
          </a:p>
          <a:p>
            <a:pPr lvl="0" defTabSz="457200">
              <a:defRPr/>
            </a:pPr>
            <a:r>
              <a:rPr lang="ru-RU" sz="2400" b="1" dirty="0">
                <a:solidFill>
                  <a:srgbClr val="2E83C3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Воспитывать эмоциональную отзывчивость (обращать внимание детей на ребенка, проявившего заботу о товарище, поощрять умение пожалеть, посочувствовать).</a:t>
            </a:r>
          </a:p>
          <a:p>
            <a:pPr lvl="0" defTabSz="457200">
              <a:defRPr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Формировать первичные представления о многообразии предметного окружения.</a:t>
            </a:r>
          </a:p>
          <a:p>
            <a:pPr lvl="0" defTabSz="457200">
              <a:defRPr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Способствовать развитию речи, как средства общения.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604888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331640" y="1124745"/>
            <a:ext cx="6912768" cy="27392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800" dirty="0">
                <a:solidFill>
                  <a:srgbClr val="CC00CC"/>
                </a:solidFill>
                <a:latin typeface="Times New Roman" pitchFamily="18" charset="0"/>
                <a:cs typeface="Times New Roman" pitchFamily="18" charset="0"/>
              </a:rPr>
              <a:t>Планируемые результаты проекта:</a:t>
            </a:r>
          </a:p>
          <a:p>
            <a:pPr marL="342900" indent="-342900">
              <a:buFontTx/>
              <a:buAutoNum type="arabicParenR"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Развивать умение взаимодействовать со сверстниками в игре;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2) Выполнение 3-4 последовательных игровых действий; </a:t>
            </a:r>
          </a:p>
          <a:p>
            <a:pPr>
              <a:defRPr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3) Элементарные формы построения ролевого диалога.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919016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475656" y="920621"/>
            <a:ext cx="6624736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defTabSz="457200">
              <a:defRPr/>
            </a:pPr>
            <a:r>
              <a:rPr lang="ru-RU" sz="32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Цель проекта: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Формировать  у детей раннего возраста обобщенное понятия «игрушки». </a:t>
            </a:r>
          </a:p>
          <a:p>
            <a:pPr lvl="0" algn="just" defTabSz="457200">
              <a:defRPr/>
            </a:pP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Стимулировать интерес к построению </a:t>
            </a:r>
          </a:p>
          <a:p>
            <a:pPr lvl="0" algn="just" defTabSz="457200">
              <a:defRPr/>
            </a:pP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простейших высказываний об игрушке .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67108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115616" y="1036099"/>
            <a:ext cx="7272808" cy="42780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defTabSz="457200">
              <a:defRPr/>
            </a:pPr>
            <a:r>
              <a:rPr lang="ru-RU" sz="3200" dirty="0">
                <a:solidFill>
                  <a:srgbClr val="CC00CC"/>
                </a:solidFill>
                <a:latin typeface="Times New Roman" pitchFamily="18" charset="0"/>
                <a:cs typeface="Times New Roman" pitchFamily="18" charset="0"/>
              </a:rPr>
              <a:t>Задачи проекта: </a:t>
            </a:r>
          </a:p>
          <a:p>
            <a:pPr lvl="0" defTabSz="457200">
              <a:defRPr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1.Расширять представления детей  об игрушке .</a:t>
            </a:r>
          </a:p>
          <a:p>
            <a:pPr lvl="0" defTabSz="457200">
              <a:defRPr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2.Поощрять желание детей  вступать в диалог  с воспитателем и игрушкой.   </a:t>
            </a:r>
          </a:p>
          <a:p>
            <a:pPr lvl="0" defTabSz="457200">
              <a:defRPr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3.Воспитывать доброжелательность, развивать желание играть вместе, не ссориться, учить детей делиться игрушками; </a:t>
            </a:r>
          </a:p>
          <a:p>
            <a:pPr lvl="0" defTabSz="457200">
              <a:defRPr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4. Стимулировать желание детей рассказывать о ком-либо или о чем-либо.</a:t>
            </a:r>
          </a:p>
          <a:p>
            <a:pPr lvl="0" defTabSz="457200">
              <a:defRPr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 5. Поддерживать интерес к повторению отдельных слов или фраз.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010359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187624" y="1141124"/>
            <a:ext cx="7272808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defTabSz="457200">
              <a:defRPr/>
            </a:pPr>
            <a:r>
              <a:rPr lang="ru-RU" sz="3200" b="1" dirty="0">
                <a:solidFill>
                  <a:srgbClr val="CC00CC"/>
                </a:solidFill>
                <a:latin typeface="Times New Roman" pitchFamily="18" charset="0"/>
                <a:cs typeface="Times New Roman" pitchFamily="18" charset="0"/>
              </a:rPr>
              <a:t>1 этап: Подготовительный </a:t>
            </a:r>
          </a:p>
          <a:p>
            <a:pPr lvl="0" defTabSz="457200">
              <a:defRPr/>
            </a:pPr>
            <a:r>
              <a:rPr lang="ru-RU" sz="2400" dirty="0">
                <a:solidFill>
                  <a:srgbClr val="CC00CC"/>
                </a:solidFill>
                <a:latin typeface="Times New Roman" pitchFamily="18" charset="0"/>
                <a:cs typeface="Times New Roman" pitchFamily="18" charset="0"/>
              </a:rPr>
              <a:t>Цель подготовительного этапа:</a:t>
            </a:r>
          </a:p>
          <a:p>
            <a:pPr lvl="0" defTabSz="457200">
              <a:defRPr/>
            </a:pPr>
            <a:r>
              <a:rPr lang="ru-RU" sz="2400" dirty="0">
                <a:solidFill>
                  <a:srgbClr val="2E83C3">
                    <a:lumMod val="75000"/>
                  </a:srgbClr>
                </a:solidFill>
                <a:latin typeface="Times New Roman" pitchFamily="18" charset="0"/>
                <a:cs typeface="Times New Roman" pitchFamily="18" charset="0"/>
              </a:rPr>
              <a:t>Развивать у детей интерес к игрушкам.</a:t>
            </a:r>
          </a:p>
          <a:p>
            <a:pPr lvl="0" defTabSz="457200">
              <a:defRPr/>
            </a:pPr>
            <a:r>
              <a:rPr lang="ru-RU" sz="2400" dirty="0">
                <a:solidFill>
                  <a:srgbClr val="2E83C3">
                    <a:lumMod val="75000"/>
                  </a:srgbClr>
                </a:solidFill>
                <a:latin typeface="Times New Roman" pitchFamily="18" charset="0"/>
                <a:cs typeface="Times New Roman" pitchFamily="18" charset="0"/>
              </a:rPr>
              <a:t>Стимулировать разговорную речь ребёнка.</a:t>
            </a:r>
          </a:p>
          <a:p>
            <a:pPr lvl="0" defTabSz="457200">
              <a:defRPr/>
            </a:pPr>
            <a:endParaRPr lang="ru-RU" sz="2400" dirty="0">
              <a:solidFill>
                <a:srgbClr val="2E83C3">
                  <a:lumMod val="75000"/>
                </a:srgb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defTabSz="457200">
              <a:defRPr/>
            </a:pPr>
            <a:r>
              <a:rPr lang="ru-RU" sz="2400" dirty="0">
                <a:solidFill>
                  <a:srgbClr val="2E83C3">
                    <a:lumMod val="75000"/>
                  </a:srgbClr>
                </a:solidFill>
                <a:latin typeface="Times New Roman" pitchFamily="18" charset="0"/>
                <a:cs typeface="Times New Roman" pitchFamily="18" charset="0"/>
              </a:rPr>
              <a:t> Игровая ситуация </a:t>
            </a:r>
            <a:r>
              <a:rPr lang="ru-RU" sz="2400" dirty="0" smtClean="0">
                <a:solidFill>
                  <a:srgbClr val="2E83C3">
                    <a:lumMod val="75000"/>
                  </a:srgbClr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2400" dirty="0">
                <a:solidFill>
                  <a:srgbClr val="2E83C3">
                    <a:lumMod val="75000"/>
                  </a:srgbClr>
                </a:solidFill>
                <a:latin typeface="Times New Roman" pitchFamily="18" charset="0"/>
                <a:cs typeface="Times New Roman" pitchFamily="18" charset="0"/>
              </a:rPr>
              <a:t>«Где живут машины?» </a:t>
            </a:r>
            <a:r>
              <a:rPr lang="ru-RU" sz="2400" dirty="0" smtClean="0">
                <a:solidFill>
                  <a:srgbClr val="2E83C3">
                    <a:lumMod val="75000"/>
                  </a:srgbClr>
                </a:solidFill>
                <a:latin typeface="Times New Roman" pitchFamily="18" charset="0"/>
                <a:cs typeface="Times New Roman" pitchFamily="18" charset="0"/>
              </a:rPr>
              <a:t>, «Машины разные бывают».  </a:t>
            </a:r>
            <a:endParaRPr lang="ru-RU" sz="2400" dirty="0">
              <a:solidFill>
                <a:srgbClr val="2E83C3">
                  <a:lumMod val="75000"/>
                </a:srgb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8739570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475656" y="836712"/>
            <a:ext cx="6624736" cy="32932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defTabSz="457200">
              <a:defRPr/>
            </a:pPr>
            <a:r>
              <a:rPr lang="ru-RU" sz="3200" b="1" dirty="0">
                <a:solidFill>
                  <a:srgbClr val="CC00CC"/>
                </a:solidFill>
                <a:latin typeface="Times New Roman" pitchFamily="18" charset="0"/>
                <a:cs typeface="Times New Roman" pitchFamily="18" charset="0"/>
              </a:rPr>
              <a:t>2 этап: Организационно- практический</a:t>
            </a:r>
          </a:p>
          <a:p>
            <a:pPr lvl="0" defTabSz="457200">
              <a:defRPr/>
            </a:pPr>
            <a:r>
              <a:rPr lang="ru-RU" sz="2400" b="1" i="1" dirty="0">
                <a:solidFill>
                  <a:srgbClr val="6600FF"/>
                </a:solidFill>
                <a:latin typeface="Times New Roman" pitchFamily="18" charset="0"/>
                <a:cs typeface="Times New Roman" pitchFamily="18" charset="0"/>
              </a:rPr>
              <a:t>Задачи:</a:t>
            </a:r>
          </a:p>
          <a:p>
            <a:pPr lvl="0" defTabSz="457200">
              <a:defRPr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-Упражнять детей в использовании разных способов взаимодействия  с игровым материалом .</a:t>
            </a:r>
          </a:p>
          <a:p>
            <a:pPr lvl="0" defTabSz="457200">
              <a:defRPr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-Вовлекать детей в совместную игровую деятельность, друг с другом.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2856441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331640" y="1305342"/>
            <a:ext cx="6840760" cy="40010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rgbClr val="CC00CC"/>
                </a:solidFill>
                <a:latin typeface="Times New Roman" pitchFamily="18" charset="0"/>
                <a:cs typeface="Times New Roman" pitchFamily="18" charset="0"/>
              </a:rPr>
              <a:t>Средства реализации  2 этапа.</a:t>
            </a:r>
          </a:p>
          <a:p>
            <a:pPr marL="342900" lvl="0" indent="-342900" defTabSz="457200">
              <a:buFont typeface="Arial" panose="020B0604020202020204" pitchFamily="34" charset="0"/>
              <a:buChar char="•"/>
              <a:defRPr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Чтение стихотворения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А.Барто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« Грузовик». Инсценировка –грузовик</a:t>
            </a:r>
          </a:p>
          <a:p>
            <a:pPr marL="342900" lvl="0" indent="-342900" defTabSz="457200">
              <a:buFont typeface="Arial" panose="020B0604020202020204" pitchFamily="34" charset="0"/>
              <a:buChar char="•"/>
              <a:defRPr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Игровая ситуация 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«Машина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едет по улице»,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«Инструмент для машин».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marL="342900" lvl="0" indent="-342900" defTabSz="457200">
              <a:buFont typeface="Arial" panose="020B0604020202020204" pitchFamily="34" charset="0"/>
              <a:buChar char="•"/>
              <a:defRPr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« Грузовик возит груз»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marL="342900" lvl="0" indent="-342900" defTabSz="457200">
              <a:buFont typeface="Arial" panose="020B0604020202020204" pitchFamily="34" charset="0"/>
              <a:buChar char="•"/>
              <a:defRPr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Д\и «Чей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звук», Игра-вкладыш» Найди место для машинки». </a:t>
            </a:r>
          </a:p>
          <a:p>
            <a:pPr marL="342900" lvl="0" indent="-342900" defTabSz="457200">
              <a:buFont typeface="Arial" panose="020B0604020202020204" pitchFamily="34" charset="0"/>
              <a:buChar char="•"/>
              <a:defRPr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Введение игровую ситуацию вопросов по ходу сюжета игры</a:t>
            </a:r>
            <a:r>
              <a:rPr lang="ru-RU" sz="2000" b="1" dirty="0">
                <a:solidFill>
                  <a:srgbClr val="2E83C3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9382205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369</TotalTime>
  <Words>520</Words>
  <Application>Microsoft Office PowerPoint</Application>
  <PresentationFormat>Экран (4:3)</PresentationFormat>
  <Paragraphs>68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dmitr</dc:creator>
  <cp:lastModifiedBy>dmitriy1988barinov@yandex.ru</cp:lastModifiedBy>
  <cp:revision>13</cp:revision>
  <dcterms:created xsi:type="dcterms:W3CDTF">2020-04-15T09:40:39Z</dcterms:created>
  <dcterms:modified xsi:type="dcterms:W3CDTF">2020-04-15T17:10:35Z</dcterms:modified>
</cp:coreProperties>
</file>