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95" r:id="rId2"/>
    <p:sldId id="297" r:id="rId3"/>
    <p:sldId id="308" r:id="rId4"/>
    <p:sldId id="302" r:id="rId5"/>
    <p:sldId id="307" r:id="rId6"/>
    <p:sldId id="296" r:id="rId7"/>
    <p:sldId id="261" r:id="rId8"/>
    <p:sldId id="287" r:id="rId9"/>
    <p:sldId id="277" r:id="rId10"/>
    <p:sldId id="285" r:id="rId11"/>
    <p:sldId id="299" r:id="rId12"/>
    <p:sldId id="289" r:id="rId13"/>
    <p:sldId id="271" r:id="rId14"/>
    <p:sldId id="290" r:id="rId15"/>
    <p:sldId id="279" r:id="rId16"/>
    <p:sldId id="260" r:id="rId17"/>
    <p:sldId id="272" r:id="rId18"/>
    <p:sldId id="262" r:id="rId19"/>
    <p:sldId id="300" r:id="rId20"/>
    <p:sldId id="275" r:id="rId21"/>
    <p:sldId id="257" r:id="rId22"/>
    <p:sldId id="291" r:id="rId23"/>
    <p:sldId id="304" r:id="rId24"/>
    <p:sldId id="256" r:id="rId25"/>
    <p:sldId id="303" r:id="rId26"/>
    <p:sldId id="278" r:id="rId27"/>
    <p:sldId id="286" r:id="rId28"/>
    <p:sldId id="313" r:id="rId29"/>
    <p:sldId id="315" r:id="rId30"/>
    <p:sldId id="323" r:id="rId31"/>
    <p:sldId id="312" r:id="rId32"/>
    <p:sldId id="324" r:id="rId33"/>
    <p:sldId id="316" r:id="rId34"/>
    <p:sldId id="314" r:id="rId35"/>
    <p:sldId id="318" r:id="rId36"/>
    <p:sldId id="317" r:id="rId37"/>
    <p:sldId id="320" r:id="rId38"/>
    <p:sldId id="284" r:id="rId39"/>
    <p:sldId id="283" r:id="rId40"/>
    <p:sldId id="282" r:id="rId41"/>
    <p:sldId id="259" r:id="rId42"/>
    <p:sldId id="274" r:id="rId43"/>
    <p:sldId id="263" r:id="rId44"/>
    <p:sldId id="306" r:id="rId45"/>
    <p:sldId id="276" r:id="rId4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2537"/>
    <a:srgbClr val="181848"/>
    <a:srgbClr val="EBEBF1"/>
    <a:srgbClr val="4D4D73"/>
    <a:srgbClr val="E1E1EB"/>
    <a:srgbClr val="DADAE6"/>
    <a:srgbClr val="8787AF"/>
    <a:srgbClr val="00001A"/>
    <a:srgbClr val="00003E"/>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33" autoAdjust="0"/>
  </p:normalViewPr>
  <p:slideViewPr>
    <p:cSldViewPr snapToGrid="0">
      <p:cViewPr varScale="1">
        <p:scale>
          <a:sx n="69" d="100"/>
          <a:sy n="69" d="100"/>
        </p:scale>
        <p:origin x="75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97A0F5B-A4EA-4813-98EE-D94876815214}" type="datetimeFigureOut">
              <a:rPr lang="ru-RU" smtClean="0"/>
              <a:t>10.05.2020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1D36EE-3F98-43F1-933F-C49F635CBC29}" type="slidenum">
              <a:rPr lang="ru-RU" smtClean="0"/>
              <a:t>‹#›</a:t>
            </a:fld>
            <a:endParaRPr lang="ru-RU"/>
          </a:p>
        </p:txBody>
      </p:sp>
    </p:spTree>
    <p:extLst>
      <p:ext uri="{BB962C8B-B14F-4D97-AF65-F5344CB8AC3E}">
        <p14:creationId xmlns:p14="http://schemas.microsoft.com/office/powerpoint/2010/main" val="37714244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ru-RU" sz="1200" b="1" i="1" dirty="0" smtClean="0">
                <a:solidFill>
                  <a:srgbClr val="181848"/>
                </a:solidFill>
                <a:latin typeface="Times New Roman" panose="02020603050405020304" pitchFamily="18" charset="0"/>
                <a:ea typeface="Times New Roman" panose="02020603050405020304" pitchFamily="18" charset="0"/>
              </a:rPr>
              <a:t>       Методические рекомендации по производственной практики в ДОО</a:t>
            </a:r>
            <a:r>
              <a:rPr lang="ru-RU" sz="1200" b="1" i="1" baseline="0" dirty="0" smtClean="0">
                <a:solidFill>
                  <a:srgbClr val="181848"/>
                </a:solidFill>
                <a:latin typeface="Times New Roman" panose="02020603050405020304" pitchFamily="18" charset="0"/>
                <a:ea typeface="Times New Roman" panose="02020603050405020304" pitchFamily="18" charset="0"/>
              </a:rPr>
              <a:t>  </a:t>
            </a:r>
            <a:r>
              <a:rPr lang="ru-RU" sz="1200" b="1" i="1" dirty="0" smtClean="0">
                <a:solidFill>
                  <a:srgbClr val="181848"/>
                </a:solidFill>
                <a:latin typeface="Times New Roman" panose="02020603050405020304" pitchFamily="18" charset="0"/>
                <a:ea typeface="Times New Roman" panose="02020603050405020304" pitchFamily="18" charset="0"/>
              </a:rPr>
              <a:t>«</a:t>
            </a:r>
            <a:r>
              <a:rPr lang="ru-RU" sz="2800" b="1" i="1" dirty="0" smtClean="0">
                <a:solidFill>
                  <a:srgbClr val="00003E"/>
                </a:solidFill>
                <a:latin typeface="Book Antiqua" panose="02040602050305030304" pitchFamily="18" charset="0"/>
                <a:ea typeface="Times New Roman" panose="02020603050405020304" pitchFamily="18" charset="0"/>
              </a:rPr>
              <a:t>ПП 01.01 Производственная практика (по профилю специальности) (практика пробных занятий по организации мероприятий, направленных на укрепление здоровья ребёнка и его физическое развитие)</a:t>
            </a:r>
            <a:r>
              <a:rPr kumimoji="0" lang="ru-RU" sz="2800" b="1" i="1" u="none" strike="noStrike" kern="1200" cap="none" spc="-5" normalizeH="0" baseline="0" noProof="0" dirty="0" smtClean="0">
                <a:ln>
                  <a:noFill/>
                </a:ln>
                <a:solidFill>
                  <a:srgbClr val="00003E"/>
                </a:solidFill>
                <a:effectLst/>
                <a:uLnTx/>
                <a:uFillTx/>
                <a:latin typeface="Times New Roman" panose="02020603050405020304" pitchFamily="18" charset="0"/>
                <a:ea typeface="Calibri" panose="020F0502020204030204" pitchFamily="34" charset="0"/>
                <a:cs typeface="+mn-cs"/>
              </a:rPr>
              <a:t>»</a:t>
            </a:r>
            <a:endParaRPr kumimoji="0" lang="ru-RU" sz="2800" b="1" i="1" u="none" strike="noStrike" kern="1200" cap="none" spc="0" normalizeH="0" baseline="0" noProof="0" dirty="0" smtClean="0">
              <a:ln>
                <a:noFill/>
              </a:ln>
              <a:solidFill>
                <a:srgbClr val="00003E"/>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b="1" i="1" dirty="0" smtClean="0">
              <a:solidFill>
                <a:srgbClr val="181848"/>
              </a:solidFill>
              <a:latin typeface="Times New Roman" panose="02020603050405020304" pitchFamily="18" charset="0"/>
              <a:ea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2A1D36EE-3F98-43F1-933F-C49F635CBC29}" type="slidenum">
              <a:rPr lang="ru-RU" smtClean="0"/>
              <a:t>1</a:t>
            </a:fld>
            <a:endParaRPr lang="ru-RU"/>
          </a:p>
        </p:txBody>
      </p:sp>
    </p:spTree>
    <p:extLst>
      <p:ext uri="{BB962C8B-B14F-4D97-AF65-F5344CB8AC3E}">
        <p14:creationId xmlns:p14="http://schemas.microsoft.com/office/powerpoint/2010/main" val="10358903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A1D36EE-3F98-43F1-933F-C49F635CBC29}" type="slidenum">
              <a:rPr lang="ru-RU" smtClean="0"/>
              <a:t>6</a:t>
            </a:fld>
            <a:endParaRPr lang="ru-RU"/>
          </a:p>
        </p:txBody>
      </p:sp>
    </p:spTree>
    <p:extLst>
      <p:ext uri="{BB962C8B-B14F-4D97-AF65-F5344CB8AC3E}">
        <p14:creationId xmlns:p14="http://schemas.microsoft.com/office/powerpoint/2010/main" val="35616034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lnSpc>
                <a:spcPct val="107000"/>
              </a:lnSpc>
              <a:spcAft>
                <a:spcPts val="0"/>
              </a:spcAft>
            </a:pPr>
            <a:r>
              <a:rPr lang="ru-RU" sz="1200" b="1" kern="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Основные принципы и рекомендации при организации питания детей дошкольного и школьного возраста в организованных коллективах</a:t>
            </a:r>
            <a:endParaRPr lang="ru-RU" dirty="0" smtClean="0"/>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Организации питания детей в организованных коллективах регламентируется СанПиН 2.4.1.3049-13 «Санитарно-эпидемиологические требования к устройству, содержанию и организации режима работы дошкольных образовательных организаций» и СанПиН 2.4.5.2409-08 "Санитарно-эпидемиологические требования к организации питания обучающихся в общеобразовательных учреждениях, учреждениях начального и среднего профессионального образования".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Дополнительным нормативным документом, которым регламентируются нормы питания является Методические рекомендации 2.4.5.0107-15 «Организация питания детей дошкольного и школьного возраста в организованных коллективах» (утв. Главным государственным санитарным врачом РФ 12 ноября 2015 г.).</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Перечисленные выше санитарные правила являются обязательными для исполнения всеми юридическими лицами, индивидуальными предпринимателями, чья деятельность связана с организацией и (или) обеспечением горячим питанием детей как школьного, так и дошкольного возраста.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1"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Оптимальное(здоровое) питание детей является необходимым условием обеспечения их здоровья, устойчивости к воздействию инфекций и других неблагоприятных факторов, и способности к обучению во все возрастные периоды их жизни.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1"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Общие принципы организации здорового питания детей в организованных коллективах:</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-адекватная энергетическая ценность рационов, соответствующая энергозатратам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-сбалансированность рациона по всем заменимым и незаменимым пищевым факторам, включая белки и аминокислоты, пищевые жиры и жирные кислоты, витамины, минеральные соли и микроэлементы;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-максимальное разнообразие рациона, являющееся основным условием обеспечения его сбалансированности;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-оптимальный режим питания;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-адекватная технологическая и кулинарная обработка продуктов и блюд, обеспечивающая их высокие вкусовые достоинства и сохранность исходной пищевой ценности;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-учет индивидуальных особенностей детей (в т.ч. непереносимость ими отдельных продуктов и блюд);</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-обеспечение санитарно-гигиенической безопасности питания, включая соблюдение всех санитарно-эпидемиологических требований к состоянию пищеблока, поставляемым продуктам питания, их транспортированию, хранению, приготовлению и раздаче блюд.</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В организованных детских коллективах </a:t>
            </a:r>
            <a:r>
              <a:rPr lang="ru-RU" sz="1200" b="1"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разрабатывается рацион питания</a:t>
            </a: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который в свою очередь предусматривает формирование набора продуктов, предназначенных для питания детей в течение суток или иного фиксированного отрезка времени.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На основании сформированного рациона питания </a:t>
            </a:r>
            <a:r>
              <a:rPr lang="ru-RU" sz="1200" b="1"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разрабатывается меню</a:t>
            </a: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которое включает распределение перечня блюд, кулинарных, хлебобулочных изделий по отдельным приемам пищи (завтрак, обед, полдник, ужин).</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Требования к меню для детей дошкольного возраста</a:t>
            </a: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Питание должно быть организовано в соответствии с примерным меню, утвержденным руководителем дошкольной образовательной организации, рассчитанным не менее чем на 2 недели, с учетом физиологических потребностей в энергии и пищевых веществах для детей всех возрастных групп и рекомендуемых суточных наборов продуктов для организации питания детей в дошкольных образовательных организациях.</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В примерном меню содержание белков должно обеспечивать 12 - 15 % от калорийности рациона, жиров 30 - 32 % и углеводов 55 - 58 %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При составлении меню учитываются национальные и территориальные особенности питания населения и состояние здоровья детей, а также рекомендуемый ассортиментом основных пищевых продуктов для использования в питании детей в дошкольных образовательных организациях.</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Завтрак должен состоять из горячего блюда (каша, запеканка, творожные и яичные блюда и др.), бутерброда и горячего напитка. Обед должен включать закуску (салат или порционные овощи, сельдь с луком), первое блюдо (суп), второе (гарнир и блюдо из мяса, рыбы или птицы), напиток (компот или кисель). Полдник включает напиток (молоко, кисломолочные напитки, соки, чай) с булочными или кондитерскими изделиями без крема, допускается выдача творожных или крупяных запеканок и блюд. Ужин может включать рыбные, мясные, овощные и творожные блюда, салаты, винегреты и горячие напитки. На второй ужин рекомендуется выдавать кисломолочные напитки.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В дошкольной образовательной организации, функционирующей в режиме 8 и более часов, примерным меню должно быть предусмотрено ежедневное использование в питании детей: молока, кисломолочных напитков, мяса (или рыбы), картофеля, овощей, фруктов, хлеба, круп, сливочного и растительного масла, сахара, соли. Остальные продукты (творог, сметана, птица, сыр, яйцо, соки и др.) включаются 2 - 3 раза в неделю.</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При организации питания детей в дошкольных образовательных организациях, функционирующих в режиме кратковременного пребывания, в примерное меню включаются блюда и продукты с учетом режима работы дошкольной образовательной организации и режима питания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В специализированных дошкольных образовательных организациях и группах для детей с хроническими заболеваниями</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(сахарный диабет, пищевая аллергия, часто болеющие дети) питание детей должно быть организовано в соответствии с принципами лечебного и профилактического питания детей с соответствующей патологией на основе соответствующих норм питания и меню.</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Кратность приема пищи и режим питания детей по отдельным приемам пищи (завтрак, второй завтрак, обед, полдник, ужин, второй ужин), определяется временем пребывания детей и режимом работы дошкольной образовательной организации.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При 8-10-часовом пребывании детей, организуется 3-4 разовое питание, при 10,5-12-часовом - 4-5 разовое питание, при 13-24-часовом - 5-6 разовое питание. Между завтраком и обедом возможна организация второго завтрака.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Для обеспечения разнообразного и полноценного питания детей в дошкольных образовательных организациях и дома, родителей информируют об ассортименте питания ребенка, вывешивая ежедневное меню в каждой групповой ячейке. В ежедневном меню указывается наименование блюда и объем порции, а также замены блюд для детей с пищевыми аллергиями и сахарным диабетом.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Перечень продуктов, запрещенных для использования в питании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Для предотвращения возникновения и распространения инфекционных и массовых неинфекционных заболеваний (отравлений) в питании детей не допускается использовать следующие пищевые продукты: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gn="just">
              <a:lnSpc>
                <a:spcPct val="107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-скоропортящиеся продукты, которые нельзя хранить без холодильника (вареные, жареные продукты и блюда домашнего и промышленного приготовления; колбасные изделия; кондитерские изделия с кремом; молочные продукты, в том числе глазированные сырки, рыбные и мясные консервы и пр.);</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-пищевые продукты с истекшими сроками годности и признаками недоброкачественности;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-плодоовощная продукция с признаками порчи; большие объемы ягод, фруктов (более 0,5 кг), в том числе арбузы и дыни;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кремовые кондитерские изделия (пирожные и торты);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грибы и продукты (кулинарные изделия), из них приготовленные;</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квас;</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сырокопченые мясные гастрономические изделия и колбасы;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жареные во фритюре пищевые продукты и изделия (беляши, чебуреки, картофель фри);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уксус, горчица, хрен, перец острый (красный, черный) и другие острые (жгучие) приправы;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острые соусы, кетчупы, майонез, закусочные консервы, маринованные овощи и фрукты;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кофе натуральный; тонизирующие, в том   числе   энергетические напитки, алкоголь;</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ядро абрикосовой косточки, арахис;</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газированные напитки (лимонад, газированная минеральная вода);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молочные продукты и мороженое на основе растительных жиров;</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жевательная резинка;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-чипсы, кириешки, жареные семечки;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карамель, в том числе леденцовая;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-сок в крупной таре, упаковке (более 0,5 л);</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-кумыс и другие кисломолочные продукты с содержанием этанола (более 0,5%), спиртные напитки, в том числе пиво; табачные изделия; нюхательные смеси;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a:lnSpc>
                <a:spcPct val="115000"/>
              </a:lnSpc>
              <a:spcAft>
                <a:spcPts val="0"/>
              </a:spcAft>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 продукты, приготовленные в «фастфудах» (гамбургеры, хот-доги, пиццы и пр.);</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marL="621665" indent="-171450">
              <a:lnSpc>
                <a:spcPct val="115000"/>
              </a:lnSpc>
              <a:spcAft>
                <a:spcPts val="0"/>
              </a:spcAft>
              <a:buFontTx/>
              <a:buChar char="-"/>
            </a:pPr>
            <a:r>
              <a:rPr lang="ru-RU" sz="1200" dirty="0" smtClean="0">
                <a:solidFill>
                  <a:srgbClr val="4F4F4F"/>
                </a:solidFill>
                <a:effectLst/>
                <a:latin typeface="Times New Roman" panose="02020603050405020304" pitchFamily="18" charset="0"/>
                <a:ea typeface="Times New Roman" panose="02020603050405020304" pitchFamily="18" charset="0"/>
                <a:cs typeface="Times New Roman" panose="02020603050405020304" pitchFamily="18" charset="0"/>
              </a:rPr>
              <a:t>первые и вторые блюда из/на основе сухих пищевых концентратов быстрого приготовления. </a:t>
            </a:r>
          </a:p>
          <a:p>
            <a:pPr algn="just"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Детки, которые младше годика и содержатся на искусственном питании, в рацион включают молочные смеси как сухие, так и жидкие.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В садике обязательно каждый день должно вывешиваться суточное меню как возле окна выдачи пищи на кухне, так и в каждой группе.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Родители могут сами ознакомиться с рационом на день и в случае чего, попросить каким-то продуктом ребенка не кормить, или уменьшить порцию.</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b="1" dirty="0" smtClean="0">
                <a:solidFill>
                  <a:srgbClr val="101010"/>
                </a:solidFill>
                <a:effectLst/>
                <a:latin typeface="Times New Roman" panose="02020603050405020304" pitchFamily="18" charset="0"/>
                <a:ea typeface="Times New Roman" panose="02020603050405020304" pitchFamily="18" charset="0"/>
                <a:cs typeface="Times New Roman" panose="02020603050405020304" pitchFamily="18" charset="0"/>
              </a:rPr>
              <a:t>       Основополагающие нормы</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Каждое блюдо, а соответственно и меню питания, устанавливается согласно особенностей каждого ребенка.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800"/>
              </a:spcAft>
            </a:pPr>
            <a:r>
              <a:rPr lang="ru-RU" sz="1100" dirty="0" smtClean="0">
                <a:solidFill>
                  <a:srgbClr val="101010"/>
                </a:solidFill>
                <a:effectLst/>
                <a:latin typeface="Times New Roman" panose="02020603050405020304" pitchFamily="18" charset="0"/>
                <a:ea typeface="Times New Roman" panose="02020603050405020304" pitchFamily="18" charset="0"/>
                <a:cs typeface="Times New Roman" panose="02020603050405020304" pitchFamily="18" charset="0"/>
              </a:rPr>
              <a:t>       Имеются специализированные садики, которые предполагают наличие деток с нарушением пищеварительного тракта, аллергической реакции на какие-либо продукты и т. д.</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В таких садиках меню разрабатывается и контролируется очень строго руководством. Как правило, меню составляется с расчетом на 10-14 дней, когда цикл последовательно повторяется.</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В обязательном порядке состав меню включает наличие завтрака, обеда и ужина. Между ними включается время полдника, на усмотрение заведующего.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Рассмотрим более детально, что конкретно должно входить в прием пищи.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ru-RU" sz="1100" b="1"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Ребенок в садике должен получать до 70-80% пищи от основного режима, то есть оставшиеся 20-30% ему представляют родители дома. Итак, завтрак должен состоять из:</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горячее (как правило, каша молочная);</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хлеб или булочка, печенье;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напиток (чай, какао, кофейный напиток, кисель, сок и т. д.).</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b="1"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Обеднее время включает:</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горячее (суп, борщ);</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второе (каша, пюре и т.д.);</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гарнир ко второму (котлета, рыбка в соусе и т. д.);</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напиток (что и завтрак).</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0"/>
              </a:spcAft>
            </a:pPr>
            <a:r>
              <a:rPr lang="ru-RU" sz="1100" b="1"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На ужин детки могут получить:</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второе (молочная каша и т. д.);</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гарнир;</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07000"/>
              </a:lnSpc>
              <a:spcAft>
                <a:spcPts val="0"/>
              </a:spcAft>
              <a:buSzPts val="1000"/>
              <a:buFont typeface="Symbol" panose="05050102010706020507" pitchFamily="18" charset="2"/>
              <a:buChar char=""/>
              <a:tabLst>
                <a:tab pos="457200" algn="l"/>
              </a:tabLs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напиток.</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Если в промежутки основных приемов пищи был включен полдник, то он обычно состоит из легкого перекуса булочки или печенья с напитком.</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Стоит отметить, что перед началом составления основного списка меню, прорабатывается примерное.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800"/>
              </a:spcAft>
            </a:pPr>
            <a:r>
              <a:rPr lang="ru-RU" sz="1100" dirty="0" smtClean="0">
                <a:solidFill>
                  <a:srgbClr val="FBFBFB"/>
                </a:solidFill>
                <a:effectLst/>
                <a:latin typeface="Times New Roman" panose="02020603050405020304" pitchFamily="18" charset="0"/>
                <a:ea typeface="Times New Roman" panose="02020603050405020304" pitchFamily="18" charset="0"/>
                <a:cs typeface="Times New Roman" panose="02020603050405020304" pitchFamily="18" charset="0"/>
              </a:rPr>
              <a:t>       Уже давно были разработаны и написаны книжки согласно ГОСТам и всем нормам питания, еще в Советское время. Потому и по сей день, стартовая база детского меню берется из этих учебников.</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fontAlgn="base">
              <a:lnSpc>
                <a:spcPct val="107000"/>
              </a:lnSpc>
              <a:spcAft>
                <a:spcPts val="0"/>
              </a:spcAft>
            </a:pPr>
            <a:r>
              <a:rPr lang="ru-RU" sz="1100" dirty="0" smtClean="0">
                <a:solidFill>
                  <a:srgbClr val="484848"/>
                </a:solidFill>
                <a:effectLst/>
                <a:latin typeface="Times New Roman" panose="02020603050405020304" pitchFamily="18" charset="0"/>
                <a:ea typeface="Times New Roman" panose="02020603050405020304" pitchFamily="18" charset="0"/>
                <a:cs typeface="Times New Roman" panose="02020603050405020304" pitchFamily="18" charset="0"/>
              </a:rPr>
              <a:t>       Наименование блюда, а также всего списка, входящих в рацион ежедневного питания детей, в обязательном порядке должно совпадать (точнее соответствовать) с наименованиями аналогичных блюд из тех источников, где они были взяты поварами.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50215" indent="0" algn="just">
              <a:lnSpc>
                <a:spcPct val="115000"/>
              </a:lnSpc>
              <a:spcAft>
                <a:spcPts val="0"/>
              </a:spcAft>
              <a:buFontTx/>
              <a:buNone/>
            </a:pP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2A1D36EE-3F98-43F1-933F-C49F635CBC29}" type="slidenum">
              <a:rPr lang="ru-RU" smtClean="0"/>
              <a:t>16</a:t>
            </a:fld>
            <a:endParaRPr lang="ru-RU"/>
          </a:p>
        </p:txBody>
      </p:sp>
    </p:spTree>
    <p:extLst>
      <p:ext uri="{BB962C8B-B14F-4D97-AF65-F5344CB8AC3E}">
        <p14:creationId xmlns:p14="http://schemas.microsoft.com/office/powerpoint/2010/main" val="1402157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Самоанализ</a:t>
            </a:r>
            <a:r>
              <a:rPr lang="ru-RU" sz="1200" b="1" i="1" baseline="0"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физкультурного</a:t>
            </a:r>
            <a:r>
              <a:rPr lang="ru-RU" sz="12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200" b="1" i="1" dirty="0" smtClean="0">
                <a:solidFill>
                  <a:srgbClr val="181848"/>
                </a:solidFill>
                <a:latin typeface="Book Antiqua" panose="02040602050305030304" pitchFamily="18" charset="0"/>
              </a:rPr>
              <a:t>занятия</a:t>
            </a:r>
          </a:p>
          <a:p>
            <a:pPr>
              <a:spcAft>
                <a:spcPts val="0"/>
              </a:spcAft>
            </a:pPr>
            <a:r>
              <a:rPr lang="ru-RU" sz="1200" b="1" i="1" dirty="0" smtClean="0">
                <a:effectLst/>
                <a:latin typeface="Times New Roman" panose="02020603050405020304" pitchFamily="18" charset="0"/>
                <a:ea typeface="Times New Roman" panose="02020603050405020304" pitchFamily="18" charset="0"/>
              </a:rPr>
              <a:t>       Цель</a:t>
            </a:r>
            <a:r>
              <a:rPr lang="ru-RU" sz="1200" dirty="0" smtClean="0">
                <a:effectLst/>
                <a:latin typeface="Times New Roman" panose="02020603050405020304" pitchFamily="18" charset="0"/>
                <a:ea typeface="Times New Roman" panose="02020603050405020304" pitchFamily="18" charset="0"/>
              </a:rPr>
              <a:t>:</a:t>
            </a:r>
          </a:p>
          <a:p>
            <a:pPr>
              <a:spcAft>
                <a:spcPts val="0"/>
              </a:spcAft>
            </a:pPr>
            <a:r>
              <a:rPr lang="ru-RU" sz="1200" dirty="0" smtClean="0">
                <a:effectLst/>
                <a:latin typeface="Times New Roman" panose="02020603050405020304" pitchFamily="18" charset="0"/>
                <a:ea typeface="Times New Roman" panose="02020603050405020304" pitchFamily="18" charset="0"/>
              </a:rPr>
              <a:t>-сопоставление оздоровительных, образовательных и воспитательных задач с достигнутыми результатами;</a:t>
            </a:r>
          </a:p>
          <a:p>
            <a:pPr>
              <a:spcAft>
                <a:spcPts val="0"/>
              </a:spcAft>
            </a:pPr>
            <a:r>
              <a:rPr lang="ru-RU" sz="1200" dirty="0" smtClean="0">
                <a:effectLst/>
                <a:latin typeface="Times New Roman" panose="02020603050405020304" pitchFamily="18" charset="0"/>
                <a:ea typeface="Times New Roman" panose="02020603050405020304" pitchFamily="18" charset="0"/>
              </a:rPr>
              <a:t>-выявление эффективности методов и приемов, использованных при организации деятельности педагога и воспитанников, и их здоровьесберегающей направленности;</a:t>
            </a:r>
          </a:p>
          <a:p>
            <a:pPr>
              <a:spcAft>
                <a:spcPts val="0"/>
              </a:spcAft>
            </a:pPr>
            <a:r>
              <a:rPr lang="ru-RU" sz="1200" dirty="0" smtClean="0">
                <a:effectLst/>
                <a:latin typeface="Times New Roman" panose="02020603050405020304" pitchFamily="18" charset="0"/>
                <a:ea typeface="Times New Roman" panose="02020603050405020304" pitchFamily="18" charset="0"/>
              </a:rPr>
              <a:t>-формирование рефлексивной культуры педагога.</a:t>
            </a:r>
          </a:p>
          <a:p>
            <a:endParaRPr lang="ru-RU" dirty="0"/>
          </a:p>
        </p:txBody>
      </p:sp>
      <p:sp>
        <p:nvSpPr>
          <p:cNvPr id="4" name="Номер слайда 3"/>
          <p:cNvSpPr>
            <a:spLocks noGrp="1"/>
          </p:cNvSpPr>
          <p:nvPr>
            <p:ph type="sldNum" sz="quarter" idx="10"/>
          </p:nvPr>
        </p:nvSpPr>
        <p:spPr/>
        <p:txBody>
          <a:bodyPr/>
          <a:lstStyle/>
          <a:p>
            <a:fld id="{2A1D36EE-3F98-43F1-933F-C49F635CBC29}" type="slidenum">
              <a:rPr lang="ru-RU" smtClean="0"/>
              <a:t>18</a:t>
            </a:fld>
            <a:endParaRPr lang="ru-RU"/>
          </a:p>
        </p:txBody>
      </p:sp>
    </p:spTree>
    <p:extLst>
      <p:ext uri="{BB962C8B-B14F-4D97-AF65-F5344CB8AC3E}">
        <p14:creationId xmlns:p14="http://schemas.microsoft.com/office/powerpoint/2010/main" val="38582273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Самоанализ</a:t>
            </a:r>
            <a:r>
              <a:rPr lang="ru-RU" sz="1200" b="1" i="1" baseline="0"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физкультурного</a:t>
            </a:r>
            <a:r>
              <a:rPr lang="ru-RU" sz="12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1200" b="1" i="1" dirty="0" smtClean="0">
                <a:solidFill>
                  <a:srgbClr val="181848"/>
                </a:solidFill>
                <a:latin typeface="Book Antiqua" panose="02040602050305030304" pitchFamily="18" charset="0"/>
              </a:rPr>
              <a:t>занятия</a:t>
            </a:r>
          </a:p>
          <a:p>
            <a:pPr>
              <a:spcAft>
                <a:spcPts val="0"/>
              </a:spcAft>
            </a:pPr>
            <a:r>
              <a:rPr lang="ru-RU" sz="1200" b="1" i="1" dirty="0" smtClean="0">
                <a:effectLst/>
                <a:latin typeface="Times New Roman" panose="02020603050405020304" pitchFamily="18" charset="0"/>
                <a:ea typeface="Times New Roman" panose="02020603050405020304" pitchFamily="18" charset="0"/>
              </a:rPr>
              <a:t>       Цель</a:t>
            </a:r>
            <a:r>
              <a:rPr lang="ru-RU" sz="1200" dirty="0" smtClean="0">
                <a:effectLst/>
                <a:latin typeface="Times New Roman" panose="02020603050405020304" pitchFamily="18" charset="0"/>
                <a:ea typeface="Times New Roman" panose="02020603050405020304" pitchFamily="18" charset="0"/>
              </a:rPr>
              <a:t>:</a:t>
            </a:r>
          </a:p>
          <a:p>
            <a:pPr>
              <a:spcAft>
                <a:spcPts val="0"/>
              </a:spcAft>
            </a:pPr>
            <a:r>
              <a:rPr lang="ru-RU" sz="1200" dirty="0" smtClean="0">
                <a:effectLst/>
                <a:latin typeface="Times New Roman" panose="02020603050405020304" pitchFamily="18" charset="0"/>
                <a:ea typeface="Times New Roman" panose="02020603050405020304" pitchFamily="18" charset="0"/>
              </a:rPr>
              <a:t>-сопоставление оздоровительных, образовательных и воспитательных задач с достигнутыми результатами;</a:t>
            </a:r>
          </a:p>
          <a:p>
            <a:pPr>
              <a:spcAft>
                <a:spcPts val="0"/>
              </a:spcAft>
            </a:pPr>
            <a:r>
              <a:rPr lang="ru-RU" sz="1200" dirty="0" smtClean="0">
                <a:effectLst/>
                <a:latin typeface="Times New Roman" panose="02020603050405020304" pitchFamily="18" charset="0"/>
                <a:ea typeface="Times New Roman" panose="02020603050405020304" pitchFamily="18" charset="0"/>
              </a:rPr>
              <a:t>-выявление эффективности методов и приемов, использованных при организации деятельности педагога и воспитанников, и их здоровьесберегающей направленности;</a:t>
            </a:r>
          </a:p>
          <a:p>
            <a:pPr>
              <a:spcAft>
                <a:spcPts val="0"/>
              </a:spcAft>
            </a:pPr>
            <a:r>
              <a:rPr lang="ru-RU" sz="1200" dirty="0" smtClean="0">
                <a:effectLst/>
                <a:latin typeface="Times New Roman" panose="02020603050405020304" pitchFamily="18" charset="0"/>
                <a:ea typeface="Times New Roman" panose="02020603050405020304" pitchFamily="18" charset="0"/>
              </a:rPr>
              <a:t>-формирование рефлексивной культуры педагога.</a:t>
            </a:r>
          </a:p>
          <a:p>
            <a:endParaRPr lang="ru-RU" dirty="0"/>
          </a:p>
        </p:txBody>
      </p:sp>
      <p:sp>
        <p:nvSpPr>
          <p:cNvPr id="4" name="Номер слайда 3"/>
          <p:cNvSpPr>
            <a:spLocks noGrp="1"/>
          </p:cNvSpPr>
          <p:nvPr>
            <p:ph type="sldNum" sz="quarter" idx="10"/>
          </p:nvPr>
        </p:nvSpPr>
        <p:spPr/>
        <p:txBody>
          <a:bodyPr/>
          <a:lstStyle/>
          <a:p>
            <a:fld id="{2A1D36EE-3F98-43F1-933F-C49F635CBC29}" type="slidenum">
              <a:rPr lang="ru-RU" smtClean="0"/>
              <a:t>19</a:t>
            </a:fld>
            <a:endParaRPr lang="ru-RU"/>
          </a:p>
        </p:txBody>
      </p:sp>
    </p:spTree>
    <p:extLst>
      <p:ext uri="{BB962C8B-B14F-4D97-AF65-F5344CB8AC3E}">
        <p14:creationId xmlns:p14="http://schemas.microsoft.com/office/powerpoint/2010/main" val="6552547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lvl="0"/>
            <a:r>
              <a:rPr lang="ru-RU" sz="1200" b="1" kern="1200" dirty="0" smtClean="0">
                <a:solidFill>
                  <a:schemeClr val="tx1"/>
                </a:solidFill>
                <a:effectLst/>
                <a:latin typeface="+mn-lt"/>
                <a:ea typeface="+mn-ea"/>
                <a:cs typeface="+mn-cs"/>
              </a:rPr>
              <a:t>       Значение прогулки в развитии детей дошкольного возраста.</a:t>
            </a:r>
          </a:p>
          <a:p>
            <a:r>
              <a:rPr lang="ru-RU" sz="1200" kern="1200" dirty="0" smtClean="0">
                <a:solidFill>
                  <a:schemeClr val="tx1"/>
                </a:solidFill>
                <a:effectLst/>
                <a:latin typeface="+mn-lt"/>
                <a:ea typeface="+mn-ea"/>
                <a:cs typeface="+mn-cs"/>
              </a:rPr>
              <a:t>       Большое значение для физического развития дошкольников имеет пребывание их на свежем воздухе. Прогулка является наиболее доступным средством закаливания детского организма. Она способствует повышению его выносливости и устойчивости к неблагоприятным воздействиям внешней среды, особенно к простудным заболеваниям.</a:t>
            </a:r>
          </a:p>
          <a:p>
            <a:r>
              <a:rPr lang="ru-RU" sz="1200" kern="1200" dirty="0" smtClean="0">
                <a:solidFill>
                  <a:schemeClr val="tx1"/>
                </a:solidFill>
                <a:effectLst/>
                <a:latin typeface="+mn-lt"/>
                <a:ea typeface="+mn-ea"/>
                <a:cs typeface="+mn-cs"/>
              </a:rPr>
              <a:t>       На прогулке дети играя, много двигаются. Движения усиливают обмен веществ, кровообращение, газообмен, улучшают аппетит. Дети учатся преодолевать различные препятствия, становятся более ловкими, смелыми, выносливыми. У них вырабатываются двигательные умения и навыки, укрепляется мышечная система, повышается жизненный тонус.</a:t>
            </a:r>
          </a:p>
          <a:p>
            <a:r>
              <a:rPr lang="ru-RU" sz="1200" kern="1200" dirty="0" smtClean="0">
                <a:solidFill>
                  <a:schemeClr val="tx1"/>
                </a:solidFill>
                <a:effectLst/>
                <a:latin typeface="+mn-lt"/>
                <a:ea typeface="+mn-ea"/>
                <a:cs typeface="+mn-cs"/>
              </a:rPr>
              <a:t>       Прогулка способствует умственному развитию, так как дети получают много новых впечатлений и знаний об окружающем мире.</a:t>
            </a:r>
          </a:p>
          <a:p>
            <a:endParaRPr lang="ru-RU" dirty="0"/>
          </a:p>
        </p:txBody>
      </p:sp>
      <p:sp>
        <p:nvSpPr>
          <p:cNvPr id="4" name="Номер слайда 3"/>
          <p:cNvSpPr>
            <a:spLocks noGrp="1"/>
          </p:cNvSpPr>
          <p:nvPr>
            <p:ph type="sldNum" sz="quarter" idx="10"/>
          </p:nvPr>
        </p:nvSpPr>
        <p:spPr/>
        <p:txBody>
          <a:bodyPr/>
          <a:lstStyle/>
          <a:p>
            <a:fld id="{2A1D36EE-3F98-43F1-933F-C49F635CBC29}" type="slidenum">
              <a:rPr lang="ru-RU" smtClean="0"/>
              <a:t>31</a:t>
            </a:fld>
            <a:endParaRPr lang="ru-RU"/>
          </a:p>
        </p:txBody>
      </p:sp>
    </p:spTree>
    <p:extLst>
      <p:ext uri="{BB962C8B-B14F-4D97-AF65-F5344CB8AC3E}">
        <p14:creationId xmlns:p14="http://schemas.microsoft.com/office/powerpoint/2010/main" val="19285037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A1D36EE-3F98-43F1-933F-C49F635CBC29}" type="slidenum">
              <a:rPr lang="ru-RU" smtClean="0"/>
              <a:t>32</a:t>
            </a:fld>
            <a:endParaRPr lang="ru-RU"/>
          </a:p>
        </p:txBody>
      </p:sp>
    </p:spTree>
    <p:extLst>
      <p:ext uri="{BB962C8B-B14F-4D97-AF65-F5344CB8AC3E}">
        <p14:creationId xmlns:p14="http://schemas.microsoft.com/office/powerpoint/2010/main" val="2856026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D3FB276-17CE-434E-BD4E-D7A0DE921FDF}" type="datetimeFigureOut">
              <a:rPr lang="ru-RU" smtClean="0"/>
              <a:t>10.05.2020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2446000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3FB276-17CE-434E-BD4E-D7A0DE921FDF}" type="datetimeFigureOut">
              <a:rPr lang="ru-RU" smtClean="0"/>
              <a:t>10.05.2020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32956522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3FB276-17CE-434E-BD4E-D7A0DE921FDF}" type="datetimeFigureOut">
              <a:rPr lang="ru-RU" smtClean="0"/>
              <a:t>10.05.2020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75595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D3FB276-17CE-434E-BD4E-D7A0DE921FDF}" type="datetimeFigureOut">
              <a:rPr lang="ru-RU" smtClean="0"/>
              <a:t>10.05.2020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2703428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D3FB276-17CE-434E-BD4E-D7A0DE921FDF}" type="datetimeFigureOut">
              <a:rPr lang="ru-RU" smtClean="0"/>
              <a:t>10.05.2020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1975074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D3FB276-17CE-434E-BD4E-D7A0DE921FDF}" type="datetimeFigureOut">
              <a:rPr lang="ru-RU" smtClean="0"/>
              <a:t>10.05.2020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569198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D3FB276-17CE-434E-BD4E-D7A0DE921FDF}" type="datetimeFigureOut">
              <a:rPr lang="ru-RU" smtClean="0"/>
              <a:t>10.05.2020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1919203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D3FB276-17CE-434E-BD4E-D7A0DE921FDF}" type="datetimeFigureOut">
              <a:rPr lang="ru-RU" smtClean="0"/>
              <a:t>10.05.2020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36402692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D3FB276-17CE-434E-BD4E-D7A0DE921FDF}" type="datetimeFigureOut">
              <a:rPr lang="ru-RU" smtClean="0"/>
              <a:t>10.05.2020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791576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D3FB276-17CE-434E-BD4E-D7A0DE921FDF}" type="datetimeFigureOut">
              <a:rPr lang="ru-RU" smtClean="0"/>
              <a:t>10.05.2020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34385208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8D3FB276-17CE-434E-BD4E-D7A0DE921FDF}" type="datetimeFigureOut">
              <a:rPr lang="ru-RU" smtClean="0"/>
              <a:t>10.05.2020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63DF248-EFD6-4F01-AEA0-D3D5ADD923A0}" type="slidenum">
              <a:rPr lang="ru-RU" smtClean="0"/>
              <a:t>‹#›</a:t>
            </a:fld>
            <a:endParaRPr lang="ru-RU"/>
          </a:p>
        </p:txBody>
      </p:sp>
    </p:spTree>
    <p:extLst>
      <p:ext uri="{BB962C8B-B14F-4D97-AF65-F5344CB8AC3E}">
        <p14:creationId xmlns:p14="http://schemas.microsoft.com/office/powerpoint/2010/main" val="415592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3FB276-17CE-434E-BD4E-D7A0DE921FDF}" type="datetimeFigureOut">
              <a:rPr lang="ru-RU" smtClean="0"/>
              <a:t>10.05.2020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3DF248-EFD6-4F01-AEA0-D3D5ADD923A0}" type="slidenum">
              <a:rPr lang="ru-RU" smtClean="0"/>
              <a:t>‹#›</a:t>
            </a:fld>
            <a:endParaRPr lang="ru-RU"/>
          </a:p>
        </p:txBody>
      </p:sp>
    </p:spTree>
    <p:extLst>
      <p:ext uri="{BB962C8B-B14F-4D97-AF65-F5344CB8AC3E}">
        <p14:creationId xmlns:p14="http://schemas.microsoft.com/office/powerpoint/2010/main" val="621615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hyperlink" Target="http://pedsovet.org/" TargetMode="External"/><Relationship Id="rId7" Type="http://schemas.openxmlformats.org/officeDocument/2006/relationships/hyperlink" Target="http://www.firo.ru/" TargetMode="External"/><Relationship Id="rId2" Type="http://schemas.openxmlformats.org/officeDocument/2006/relationships/hyperlink" Target="http://&#1087;&#1088;&#1086;&#1092;-&#1086;&#1073;&#1088;.&#1088;&#1092;/" TargetMode="External"/><Relationship Id="rId1" Type="http://schemas.openxmlformats.org/officeDocument/2006/relationships/slideLayout" Target="../slideLayouts/slideLayout7.xml"/><Relationship Id="rId6" Type="http://schemas.openxmlformats.org/officeDocument/2006/relationships/hyperlink" Target="http://www.firo.ru/?page_id=985" TargetMode="External"/><Relationship Id="rId5" Type="http://schemas.openxmlformats.org/officeDocument/2006/relationships/hyperlink" Target="http://umk-spo.biz/" TargetMode="External"/><Relationship Id="rId4" Type="http://schemas.openxmlformats.org/officeDocument/2006/relationships/hyperlink" Target="http://273-&#1092;&#1079;.&#1088;&#1092;/" TargetMode="Externa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100413"/>
            <a:ext cx="2743200" cy="2757588"/>
          </a:xfrm>
          <a:prstGeom prst="rect">
            <a:avLst/>
          </a:prstGeom>
        </p:spPr>
      </p:pic>
      <p:sp>
        <p:nvSpPr>
          <p:cNvPr id="3" name="TextBox 2"/>
          <p:cNvSpPr txBox="1"/>
          <p:nvPr/>
        </p:nvSpPr>
        <p:spPr>
          <a:xfrm>
            <a:off x="1587500" y="1857678"/>
            <a:ext cx="9800937" cy="1057469"/>
          </a:xfrm>
          <a:prstGeom prst="rect">
            <a:avLst/>
          </a:prstGeom>
          <a:noFill/>
        </p:spPr>
        <p:txBody>
          <a:bodyPr wrap="square" rtlCol="0">
            <a:spAutoFit/>
          </a:bodyPr>
          <a:lstStyle/>
          <a:p>
            <a:pPr marL="1049655" marR="1219200" lvl="0" indent="-6350" algn="ctr">
              <a:lnSpc>
                <a:spcPct val="112000"/>
              </a:lnSpc>
              <a:spcAft>
                <a:spcPts val="20"/>
              </a:spcAft>
            </a:pPr>
            <a:r>
              <a:rPr lang="ru-RU" sz="2800" b="1" i="1" dirty="0">
                <a:solidFill>
                  <a:srgbClr val="181848"/>
                </a:solidFill>
                <a:latin typeface="Book Antiqua" panose="02040602050305030304" pitchFamily="18" charset="0"/>
                <a:ea typeface="Times New Roman" panose="02020603050405020304" pitchFamily="18" charset="0"/>
              </a:rPr>
              <a:t>Методические рекомендации </a:t>
            </a:r>
            <a:r>
              <a:rPr lang="ru-RU" sz="2800" b="1" i="1" dirty="0" smtClean="0">
                <a:solidFill>
                  <a:srgbClr val="181848"/>
                </a:solidFill>
                <a:latin typeface="Book Antiqua" panose="02040602050305030304" pitchFamily="18" charset="0"/>
                <a:ea typeface="Times New Roman" panose="02020603050405020304" pitchFamily="18" charset="0"/>
              </a:rPr>
              <a:t>по производственной практики в ДОО.</a:t>
            </a:r>
            <a:endParaRPr lang="ru-RU" sz="2800" b="1" i="1" dirty="0">
              <a:solidFill>
                <a:srgbClr val="181848"/>
              </a:solidFill>
              <a:latin typeface="Book Antiqua" panose="02040602050305030304" pitchFamily="18" charset="0"/>
              <a:ea typeface="Times New Roman" panose="02020603050405020304" pitchFamily="18" charset="0"/>
            </a:endParaRPr>
          </a:p>
        </p:txBody>
      </p:sp>
      <p:sp>
        <p:nvSpPr>
          <p:cNvPr id="4" name="TextBox 3"/>
          <p:cNvSpPr txBox="1"/>
          <p:nvPr/>
        </p:nvSpPr>
        <p:spPr>
          <a:xfrm>
            <a:off x="2895600" y="318654"/>
            <a:ext cx="7065818" cy="1277273"/>
          </a:xfrm>
          <a:prstGeom prst="rect">
            <a:avLst/>
          </a:prstGeom>
          <a:noFill/>
        </p:spPr>
        <p:txBody>
          <a:bodyPr wrap="square" rtlCol="0">
            <a:spAutoFit/>
          </a:bodyPr>
          <a:lstStyle/>
          <a:p>
            <a:pPr lvl="0" algn="ctr"/>
            <a:r>
              <a:rPr lang="ru-RU" sz="1100" b="1" i="1" dirty="0">
                <a:solidFill>
                  <a:srgbClr val="181848"/>
                </a:solidFill>
                <a:latin typeface="Book Antiqua" panose="02040602050305030304" pitchFamily="18" charset="0"/>
                <a:ea typeface="Times New Roman" panose="02020603050405020304" pitchFamily="18" charset="0"/>
              </a:rPr>
              <a:t>РОССИЙСКАЯ ФЕДЕРАЦИЯ</a:t>
            </a:r>
            <a:endParaRPr lang="ru-RU" sz="1100" i="1" dirty="0">
              <a:solidFill>
                <a:srgbClr val="181848"/>
              </a:solidFill>
              <a:latin typeface="Book Antiqua" panose="02040602050305030304" pitchFamily="18" charset="0"/>
              <a:ea typeface="Times New Roman" panose="02020603050405020304" pitchFamily="18" charset="0"/>
            </a:endParaRPr>
          </a:p>
          <a:p>
            <a:pPr lvl="0" algn="ctr"/>
            <a:r>
              <a:rPr lang="ru-RU" sz="1100" b="1" i="1" dirty="0">
                <a:solidFill>
                  <a:srgbClr val="181848"/>
                </a:solidFill>
                <a:latin typeface="Book Antiqua" panose="0204060205030503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p>
          <a:p>
            <a:pPr lvl="0" algn="ctr"/>
            <a:r>
              <a:rPr lang="ru-RU" sz="1100" b="1" i="1" dirty="0">
                <a:solidFill>
                  <a:srgbClr val="181848"/>
                </a:solidFill>
                <a:latin typeface="Book Antiqua" panose="02040602050305030304" pitchFamily="18" charset="0"/>
                <a:ea typeface="Times New Roman" panose="02020603050405020304" pitchFamily="18" charset="0"/>
              </a:rPr>
              <a:t> </a:t>
            </a:r>
            <a:endParaRPr lang="ru-RU" sz="1100" i="1" dirty="0">
              <a:solidFill>
                <a:srgbClr val="181848"/>
              </a:solidFill>
              <a:latin typeface="Book Antiqua" panose="02040602050305030304" pitchFamily="18" charset="0"/>
              <a:ea typeface="Times New Roman" panose="02020603050405020304" pitchFamily="18" charset="0"/>
            </a:endParaRPr>
          </a:p>
          <a:p>
            <a:pPr lvl="0" algn="ctr"/>
            <a:r>
              <a:rPr lang="ru-RU" sz="1100" b="1" i="1" dirty="0">
                <a:solidFill>
                  <a:srgbClr val="181848"/>
                </a:solidFill>
                <a:latin typeface="Book Antiqua" panose="02040602050305030304" pitchFamily="18" charset="0"/>
                <a:ea typeface="Times New Roman" panose="02020603050405020304" pitchFamily="18" charset="0"/>
              </a:rPr>
              <a:t>ГОСУДАРСТВЕННОЕ ПРОФЕССИОНАЛЬНОЕ ОБРАЗОВАТЕЛЬНОЕ</a:t>
            </a:r>
            <a:endParaRPr lang="ru-RU" sz="1100" i="1" dirty="0">
              <a:solidFill>
                <a:srgbClr val="181848"/>
              </a:solidFill>
              <a:latin typeface="Book Antiqua" panose="02040602050305030304" pitchFamily="18" charset="0"/>
              <a:ea typeface="Times New Roman" panose="02020603050405020304" pitchFamily="18" charset="0"/>
            </a:endParaRPr>
          </a:p>
          <a:p>
            <a:pPr lvl="0" algn="ctr"/>
            <a:r>
              <a:rPr lang="ru-RU" sz="1100" b="1" i="1" dirty="0">
                <a:solidFill>
                  <a:srgbClr val="181848"/>
                </a:solidFill>
                <a:latin typeface="Book Antiqua" panose="02040602050305030304" pitchFamily="18" charset="0"/>
                <a:ea typeface="Times New Roman" panose="02020603050405020304" pitchFamily="18" charset="0"/>
              </a:rPr>
              <a:t> АВТОНОМНОЕ УЧРЕЖДЕНИЕ АМУРСКОЙ ОБЛАСТИ </a:t>
            </a:r>
            <a:endParaRPr lang="ru-RU" sz="1100" i="1" dirty="0">
              <a:solidFill>
                <a:srgbClr val="181848"/>
              </a:solidFill>
              <a:latin typeface="Book Antiqua" panose="02040602050305030304" pitchFamily="18" charset="0"/>
              <a:ea typeface="Times New Roman" panose="02020603050405020304" pitchFamily="18" charset="0"/>
            </a:endParaRPr>
          </a:p>
          <a:p>
            <a:pPr lvl="0" algn="ctr"/>
            <a:r>
              <a:rPr lang="ru-RU" sz="1100" b="1" i="1" dirty="0">
                <a:solidFill>
                  <a:srgbClr val="181848"/>
                </a:solidFill>
                <a:latin typeface="Book Antiqua" panose="02040602050305030304" pitchFamily="18" charset="0"/>
                <a:ea typeface="Times New Roman" panose="02020603050405020304" pitchFamily="18" charset="0"/>
              </a:rPr>
              <a:t>«АМУРСКИЙ ПЕДАГОГИЧЕСКИЙ КОЛЛЕДЖ»</a:t>
            </a:r>
            <a:endParaRPr lang="ru-RU" sz="1100" i="1" dirty="0">
              <a:solidFill>
                <a:srgbClr val="181848"/>
              </a:solidFill>
              <a:latin typeface="Book Antiqua" panose="02040602050305030304" pitchFamily="18" charset="0"/>
              <a:ea typeface="Times New Roman" panose="02020603050405020304" pitchFamily="18" charset="0"/>
            </a:endParaRPr>
          </a:p>
          <a:p>
            <a:pPr lvl="0" algn="ctr"/>
            <a:r>
              <a:rPr lang="ru-RU" sz="1100" b="1" i="1" dirty="0">
                <a:solidFill>
                  <a:srgbClr val="181848"/>
                </a:solidFill>
                <a:latin typeface="Book Antiqua" panose="02040602050305030304" pitchFamily="18" charset="0"/>
                <a:ea typeface="Times New Roman" panose="02020603050405020304" pitchFamily="18" charset="0"/>
              </a:rPr>
              <a:t>(ГПОАУ АО АПК)</a:t>
            </a:r>
            <a:endParaRPr lang="ru-RU" sz="1100" b="1" i="1" dirty="0">
              <a:solidFill>
                <a:srgbClr val="181848"/>
              </a:solidFill>
              <a:latin typeface="Book Antiqua" panose="02040602050305030304" pitchFamily="18" charset="0"/>
              <a:cs typeface="Arial" pitchFamily="34" charset="0"/>
            </a:endParaRPr>
          </a:p>
        </p:txBody>
      </p:sp>
      <p:pic>
        <p:nvPicPr>
          <p:cNvPr id="5" name="Рисунок 4"/>
          <p:cNvPicPr>
            <a:picLocks noChangeAspect="1"/>
          </p:cNvPicPr>
          <p:nvPr/>
        </p:nvPicPr>
        <p:blipFill>
          <a:blip r:embed="rId4" cstate="print"/>
          <a:stretch>
            <a:fillRect/>
          </a:stretch>
        </p:blipFill>
        <p:spPr>
          <a:xfrm>
            <a:off x="2221933" y="472683"/>
            <a:ext cx="1347333" cy="786452"/>
          </a:xfrm>
          <a:prstGeom prst="rect">
            <a:avLst/>
          </a:prstGeom>
        </p:spPr>
      </p:pic>
      <p:sp>
        <p:nvSpPr>
          <p:cNvPr id="6" name="TextBox 5"/>
          <p:cNvSpPr txBox="1"/>
          <p:nvPr/>
        </p:nvSpPr>
        <p:spPr>
          <a:xfrm>
            <a:off x="3074276" y="5379176"/>
            <a:ext cx="5485524" cy="338554"/>
          </a:xfrm>
          <a:prstGeom prst="rect">
            <a:avLst/>
          </a:prstGeom>
          <a:noFill/>
        </p:spPr>
        <p:txBody>
          <a:bodyPr wrap="square" rtlCol="0">
            <a:spAutoFit/>
          </a:bodyPr>
          <a:lstStyle/>
          <a:p>
            <a:pPr lvl="0"/>
            <a:r>
              <a:rPr lang="ru-RU" sz="1600" b="1" i="1" dirty="0">
                <a:solidFill>
                  <a:srgbClr val="181848"/>
                </a:solidFill>
                <a:latin typeface="Book Antiqua" panose="02040602050305030304" pitchFamily="18" charset="0"/>
                <a:cs typeface="Times New Roman" panose="02020603050405020304" pitchFamily="18" charset="0"/>
              </a:rPr>
              <a:t>Специальность </a:t>
            </a:r>
            <a:r>
              <a:rPr lang="ru-RU" sz="1600" i="1" dirty="0">
                <a:solidFill>
                  <a:srgbClr val="181848"/>
                </a:solidFill>
                <a:latin typeface="Book Antiqua" panose="02040602050305030304" pitchFamily="18" charset="0"/>
                <a:cs typeface="Times New Roman" panose="02020603050405020304" pitchFamily="18" charset="0"/>
              </a:rPr>
              <a:t>44.02.01 Дошкольное образование</a:t>
            </a:r>
          </a:p>
        </p:txBody>
      </p:sp>
      <p:sp>
        <p:nvSpPr>
          <p:cNvPr id="7" name="TextBox 6"/>
          <p:cNvSpPr txBox="1"/>
          <p:nvPr/>
        </p:nvSpPr>
        <p:spPr>
          <a:xfrm>
            <a:off x="4724400" y="5867400"/>
            <a:ext cx="7162799" cy="584775"/>
          </a:xfrm>
          <a:prstGeom prst="rect">
            <a:avLst/>
          </a:prstGeom>
          <a:noFill/>
        </p:spPr>
        <p:txBody>
          <a:bodyPr wrap="square" rtlCol="0">
            <a:spAutoFit/>
          </a:bodyPr>
          <a:lstStyle/>
          <a:p>
            <a:pPr lvl="0" algn="r"/>
            <a:r>
              <a:rPr lang="ru-RU" sz="1600" b="1" i="1" dirty="0">
                <a:solidFill>
                  <a:srgbClr val="181848"/>
                </a:solidFill>
                <a:latin typeface="Book Antiqua" panose="02040602050305030304" pitchFamily="18" charset="0"/>
                <a:cs typeface="Times New Roman" pitchFamily="18" charset="0"/>
              </a:rPr>
              <a:t>Преподаватель </a:t>
            </a:r>
            <a:r>
              <a:rPr lang="ru-RU" sz="1600" b="1" i="1" dirty="0" smtClean="0">
                <a:solidFill>
                  <a:srgbClr val="181848"/>
                </a:solidFill>
                <a:latin typeface="Book Antiqua" panose="02040602050305030304" pitchFamily="18" charset="0"/>
                <a:cs typeface="Times New Roman" pitchFamily="18" charset="0"/>
              </a:rPr>
              <a:t>психолого - педагогических дисциплин, высшей </a:t>
            </a:r>
            <a:r>
              <a:rPr lang="ru-RU" sz="1600" b="1" i="1" dirty="0">
                <a:solidFill>
                  <a:srgbClr val="181848"/>
                </a:solidFill>
                <a:latin typeface="Book Antiqua" panose="02040602050305030304" pitchFamily="18" charset="0"/>
                <a:cs typeface="Times New Roman" pitchFamily="18" charset="0"/>
              </a:rPr>
              <a:t>квалификационной категории: </a:t>
            </a:r>
            <a:r>
              <a:rPr lang="ru-RU" sz="1600" i="1" dirty="0" smtClean="0">
                <a:solidFill>
                  <a:srgbClr val="181848"/>
                </a:solidFill>
                <a:latin typeface="Book Antiqua" panose="02040602050305030304" pitchFamily="18" charset="0"/>
                <a:cs typeface="Times New Roman" pitchFamily="18" charset="0"/>
              </a:rPr>
              <a:t>Гольская </a:t>
            </a:r>
            <a:r>
              <a:rPr lang="ru-RU" sz="1600" i="1" dirty="0">
                <a:solidFill>
                  <a:srgbClr val="181848"/>
                </a:solidFill>
                <a:latin typeface="Book Antiqua" panose="02040602050305030304" pitchFamily="18" charset="0"/>
                <a:cs typeface="Times New Roman" pitchFamily="18" charset="0"/>
              </a:rPr>
              <a:t>Оксана Геннадьевна</a:t>
            </a:r>
          </a:p>
        </p:txBody>
      </p:sp>
      <p:sp>
        <p:nvSpPr>
          <p:cNvPr id="9" name="TextBox 8"/>
          <p:cNvSpPr txBox="1"/>
          <p:nvPr/>
        </p:nvSpPr>
        <p:spPr>
          <a:xfrm>
            <a:off x="318656" y="2870710"/>
            <a:ext cx="11568544" cy="1244767"/>
          </a:xfrm>
          <a:prstGeom prst="rect">
            <a:avLst/>
          </a:prstGeom>
          <a:noFill/>
        </p:spPr>
        <p:txBody>
          <a:bodyPr wrap="square" rtlCol="0">
            <a:spAutoFit/>
          </a:bodyPr>
          <a:lstStyle/>
          <a:p>
            <a:pPr algn="ctr"/>
            <a:r>
              <a:rPr lang="ru-RU" sz="2400" i="1" dirty="0" smtClean="0">
                <a:solidFill>
                  <a:srgbClr val="00003E"/>
                </a:solidFill>
                <a:latin typeface="Book Antiqua" panose="02040602050305030304" pitchFamily="18" charset="0"/>
                <a:ea typeface="Times New Roman" panose="02020603050405020304" pitchFamily="18" charset="0"/>
              </a:rPr>
              <a:t>ПП 01.01 Производственная практика </a:t>
            </a:r>
            <a:r>
              <a:rPr lang="ru-RU" sz="2400" i="1" dirty="0">
                <a:solidFill>
                  <a:srgbClr val="00003E"/>
                </a:solidFill>
                <a:latin typeface="Book Antiqua" panose="02040602050305030304" pitchFamily="18" charset="0"/>
                <a:ea typeface="Times New Roman" panose="02020603050405020304" pitchFamily="18" charset="0"/>
              </a:rPr>
              <a:t>(по профилю специальности) (практика пробных занятий по организации мероприятий, направленных на укрепление здоровья ребёнка и его физическое развитие)</a:t>
            </a:r>
            <a:endParaRPr lang="ru-RU" sz="2400" i="1" dirty="0">
              <a:solidFill>
                <a:srgbClr val="00003E"/>
              </a:solidFill>
              <a:latin typeface="Book Antiqua" panose="02040602050305030304" pitchFamily="18" charset="0"/>
            </a:endParaRPr>
          </a:p>
        </p:txBody>
      </p:sp>
      <p:sp>
        <p:nvSpPr>
          <p:cNvPr id="8" name="TextBox 7"/>
          <p:cNvSpPr txBox="1"/>
          <p:nvPr/>
        </p:nvSpPr>
        <p:spPr>
          <a:xfrm>
            <a:off x="3172691" y="4773578"/>
            <a:ext cx="8714508" cy="646331"/>
          </a:xfrm>
          <a:prstGeom prst="rect">
            <a:avLst/>
          </a:prstGeom>
          <a:noFill/>
        </p:spPr>
        <p:txBody>
          <a:bodyPr wrap="square" rtlCol="0">
            <a:spAutoFit/>
          </a:bodyPr>
          <a:lstStyle/>
          <a:p>
            <a:pPr algn="just"/>
            <a:r>
              <a:rPr lang="ru-RU" b="1" i="1">
                <a:solidFill>
                  <a:srgbClr val="181848"/>
                </a:solidFill>
                <a:latin typeface="Book Antiqua" panose="02040602050305030304" pitchFamily="18" charset="0"/>
                <a:ea typeface="Segoe UI" panose="020B0502040204020203" pitchFamily="34" charset="0"/>
                <a:cs typeface="Arial" panose="020B0604020202020204" pitchFamily="34" charset="0"/>
              </a:rPr>
              <a:t>ПМ 01. </a:t>
            </a:r>
            <a:r>
              <a:rPr lang="ru-RU" i="1">
                <a:solidFill>
                  <a:srgbClr val="181848"/>
                </a:solidFill>
                <a:latin typeface="Book Antiqua" panose="02040602050305030304" pitchFamily="18" charset="0"/>
                <a:ea typeface="Segoe UI" panose="020B0502040204020203" pitchFamily="34" charset="0"/>
                <a:cs typeface="Arial" panose="020B0604020202020204" pitchFamily="34" charset="0"/>
              </a:rPr>
              <a:t>Организация мероприятий, направленных на укрепление здоровья ребёнка и его физического развития.</a:t>
            </a:r>
            <a:endParaRPr lang="ru-RU" i="1" dirty="0">
              <a:solidFill>
                <a:srgbClr val="181848"/>
              </a:solidFill>
              <a:latin typeface="Book Antiqua" panose="02040602050305030304" pitchFamily="18" charset="0"/>
              <a:ea typeface="Segoe UI" panose="020B0502040204020203" pitchFamily="34" charset="0"/>
              <a:cs typeface="Arial" panose="020B0604020202020204" pitchFamily="34" charset="0"/>
            </a:endParaRPr>
          </a:p>
        </p:txBody>
      </p:sp>
    </p:spTree>
    <p:extLst>
      <p:ext uri="{BB962C8B-B14F-4D97-AF65-F5344CB8AC3E}">
        <p14:creationId xmlns:p14="http://schemas.microsoft.com/office/powerpoint/2010/main" val="36263978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84419" y="314793"/>
            <a:ext cx="11122701" cy="7063760"/>
          </a:xfrm>
          <a:prstGeom prst="rect">
            <a:avLst/>
          </a:prstGeom>
          <a:noFill/>
        </p:spPr>
        <p:txBody>
          <a:bodyPr wrap="square" rtlCol="0">
            <a:spAutoFit/>
          </a:bodyPr>
          <a:lstStyle/>
          <a:p>
            <a:pPr lvl="0">
              <a:lnSpc>
                <a:spcPct val="115000"/>
              </a:lnSpc>
            </a:pP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Гимнастика после сна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проводится ежедневно во второй половине дня в течение 5-7 минут с </a:t>
            </a:r>
          </a:p>
          <a:p>
            <a:pPr lvl="0">
              <a:lnSpc>
                <a:spcPct val="115000"/>
              </a:lnSpc>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применением дыхательных упражнений, которые способствуют нормализации деятельности сердечно-сосудистой системы, тренировке навыков правильного дыхания</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lvl="0">
              <a:lnSpc>
                <a:spcPct val="115000"/>
              </a:lnSpc>
            </a:pPr>
            <a:endPar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endParaRPr>
          </a:p>
          <a:p>
            <a:pPr lvl="0">
              <a:lnSpc>
                <a:spcPct val="115000"/>
              </a:lnSpc>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Существует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также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сопряженная гимнастика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театр пальчика и языка. Такая гимнастика может проводиться, начиная со средней группы со второго полугодия, когда у ребенка сформировались навыки артикуляционной и пальчиковой гимнастик. Эти упражнения выполняются в достаточно быстром темпе, в веселом настроении и со сменой поз</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lvl="0">
              <a:lnSpc>
                <a:spcPct val="115000"/>
              </a:lnSpc>
            </a:pPr>
            <a:endParaRPr lang="ru-RU" sz="1400" i="1" dirty="0">
              <a:solidFill>
                <a:srgbClr val="252537"/>
              </a:solidFill>
              <a:latin typeface="Book Antiqua" panose="02040602050305030304" pitchFamily="18" charset="0"/>
              <a:ea typeface="Times New Roman" panose="02020603050405020304" pitchFamily="18" charset="0"/>
            </a:endParaRPr>
          </a:p>
          <a:p>
            <a:pPr lvl="0">
              <a:lnSpc>
                <a:spcPct val="115000"/>
              </a:lnSpc>
            </a:pPr>
            <a:r>
              <a:rPr lang="ru-RU" sz="14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Гимнастика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мозга</a:t>
            </a:r>
            <a:r>
              <a:rPr lang="ru-RU" sz="16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направлена на координацию движений по мелкой и общей моторики, левого и правого полушария. Проводятся перекрестные движения, выполняются обеими руками сразу. Гимнастику мозга проводят, начиная со старшего дошкольного возраста. Длительность комплекса составляет 5-7 минут</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lvl="0">
              <a:lnSpc>
                <a:spcPct val="115000"/>
              </a:lnSpc>
            </a:pPr>
            <a:endParaRPr lang="ru-RU" sz="14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endParaRPr>
          </a:p>
          <a:p>
            <a:pPr lvl="0">
              <a:lnSpc>
                <a:spcPct val="115000"/>
              </a:lnSpc>
            </a:pPr>
            <a:r>
              <a:rPr lang="ru-RU" sz="14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Длительность физкультминуток: </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1,5 – 2 мин; рекомендуется проводить начиная со средней группы.</a:t>
            </a:r>
          </a:p>
          <a:p>
            <a:pPr lvl="0">
              <a:lnSpc>
                <a:spcPct val="115000"/>
              </a:lnSpc>
            </a:pPr>
            <a:endPar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endParaRP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Требования к проведению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ф</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изкультминуток:</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проводятся на начальном этапе утомления (8 – 13 – 15я мин. Занятия в зависимости от возраста, вида деятельности, сложности учебного материала);</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упражнения должны быть удобны для выполнения на ограниченной площади;</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упражнения должны быть просты по структуре, интересны и хорошо знакомы детям;</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упражнения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должны </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включать движения, воздействующие на крупные группы мышц, улучшающие функциональную деятельность всех органов и систем;</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содержание физкультминуток должно органически сочетаться с программным содержанием занятия;</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комплексы физкультминуток подбираются в зависимости от вида занятий, их содержания; </a:t>
            </a:r>
          </a:p>
          <a:p>
            <a:pPr marL="285750" lvl="0" indent="-285750">
              <a:lnSpc>
                <a:spcPct val="115000"/>
              </a:lnSpc>
              <a:buFontTx/>
              <a:buChar char="-"/>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комплекс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физкультминуток </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обычно состоит из 2- 4 упражнений: для рук и плечевого пояса, для туловища, </a:t>
            </a:r>
          </a:p>
          <a:p>
            <a:pPr lvl="0">
              <a:lnSpc>
                <a:spcPct val="115000"/>
              </a:lnSpc>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для ног.</a:t>
            </a:r>
          </a:p>
          <a:p>
            <a:pPr lvl="0">
              <a:lnSpc>
                <a:spcPct val="115000"/>
              </a:lnSpc>
            </a:pPr>
            <a:endParaRPr lang="ru-RU" sz="1400" i="1" dirty="0">
              <a:solidFill>
                <a:srgbClr val="252537"/>
              </a:solidFill>
              <a:latin typeface="Book Antiqua" panose="02040602050305030304" pitchFamily="18" charset="0"/>
              <a:cs typeface="Times New Roman" panose="02020603050405020304" pitchFamily="18" charset="0"/>
            </a:endParaRPr>
          </a:p>
          <a:p>
            <a:pPr lvl="0">
              <a:lnSpc>
                <a:spcPct val="115000"/>
              </a:lnSpc>
            </a:pPr>
            <a:r>
              <a:rPr lang="ru-RU" sz="1400" i="1" dirty="0" smtClean="0">
                <a:solidFill>
                  <a:srgbClr val="252537"/>
                </a:solidFill>
                <a:latin typeface="Book Antiqua" panose="02040602050305030304" pitchFamily="18" charset="0"/>
                <a:cs typeface="Times New Roman" panose="02020603050405020304" pitchFamily="18" charset="0"/>
              </a:rPr>
              <a:t>       </a:t>
            </a:r>
            <a:endParaRPr lang="ru-RU" dirty="0"/>
          </a:p>
        </p:txBody>
      </p:sp>
    </p:spTree>
    <p:extLst>
      <p:ext uri="{BB962C8B-B14F-4D97-AF65-F5344CB8AC3E}">
        <p14:creationId xmlns:p14="http://schemas.microsoft.com/office/powerpoint/2010/main" val="28357506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02486" y="4657081"/>
            <a:ext cx="2315441" cy="2077960"/>
          </a:xfrm>
          <a:prstGeom prst="rect">
            <a:avLst/>
          </a:prstGeom>
        </p:spPr>
      </p:pic>
      <p:sp>
        <p:nvSpPr>
          <p:cNvPr id="5" name="TextBox 4"/>
          <p:cNvSpPr txBox="1"/>
          <p:nvPr/>
        </p:nvSpPr>
        <p:spPr>
          <a:xfrm>
            <a:off x="1004341" y="299803"/>
            <a:ext cx="10813586" cy="2954655"/>
          </a:xfrm>
          <a:prstGeom prst="rect">
            <a:avLst/>
          </a:prstGeom>
          <a:noFill/>
        </p:spPr>
        <p:txBody>
          <a:bodyPr wrap="square" rtlCol="0">
            <a:spAutoFit/>
          </a:bodyPr>
          <a:lstStyle/>
          <a:p>
            <a:r>
              <a:rPr lang="ru-RU" sz="1400" b="1" i="1" dirty="0" smtClean="0">
                <a:solidFill>
                  <a:srgbClr val="252537"/>
                </a:solidFill>
                <a:latin typeface="Book Antiqua" panose="02040602050305030304" pitchFamily="18" charset="0"/>
              </a:rPr>
              <a:t>       </a:t>
            </a:r>
            <a:r>
              <a:rPr lang="ru-RU" sz="1600" b="1" i="1" dirty="0" smtClean="0">
                <a:solidFill>
                  <a:srgbClr val="252537"/>
                </a:solidFill>
                <a:latin typeface="Book Antiqua" panose="02040602050305030304" pitchFamily="18" charset="0"/>
              </a:rPr>
              <a:t>При подготовке к </a:t>
            </a:r>
            <a:r>
              <a:rPr lang="ru-RU" sz="1600" b="1" i="1" dirty="0">
                <a:solidFill>
                  <a:srgbClr val="252537"/>
                </a:solidFill>
                <a:latin typeface="Book Antiqua" panose="02040602050305030304" pitchFamily="18" charset="0"/>
              </a:rPr>
              <a:t>проведению утренней </a:t>
            </a:r>
            <a:r>
              <a:rPr lang="ru-RU" sz="1600" b="1" i="1" dirty="0" smtClean="0">
                <a:solidFill>
                  <a:srgbClr val="252537"/>
                </a:solidFill>
                <a:latin typeface="Book Antiqua" panose="02040602050305030304" pitchFamily="18" charset="0"/>
              </a:rPr>
              <a:t>гимнастики </a:t>
            </a:r>
            <a:r>
              <a:rPr lang="ru-RU" sz="1400" b="1" i="1" dirty="0" smtClean="0">
                <a:solidFill>
                  <a:srgbClr val="252537"/>
                </a:solidFill>
                <a:latin typeface="Book Antiqua" panose="02040602050305030304" pitchFamily="18" charset="0"/>
              </a:rPr>
              <a:t>студенту необходимо:</a:t>
            </a:r>
            <a:endParaRPr lang="ru-RU" sz="1400" b="1"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выучить </a:t>
            </a:r>
            <a:r>
              <a:rPr lang="ru-RU" sz="1400" i="1" dirty="0">
                <a:solidFill>
                  <a:srgbClr val="252537"/>
                </a:solidFill>
                <a:latin typeface="Book Antiqua" panose="02040602050305030304" pitchFamily="18" charset="0"/>
              </a:rPr>
              <a:t>план или конспект утренней гимнастики (физкультминуток</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подготовить </a:t>
            </a:r>
            <a:r>
              <a:rPr lang="ru-RU" sz="1400" i="1" dirty="0">
                <a:solidFill>
                  <a:srgbClr val="252537"/>
                </a:solidFill>
                <a:latin typeface="Book Antiqua" panose="02040602050305030304" pitchFamily="18" charset="0"/>
              </a:rPr>
              <a:t>спортивную обувь, спортивную одежду (для воспитателя</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продумать </a:t>
            </a:r>
            <a:r>
              <a:rPr lang="ru-RU" sz="1400" i="1" dirty="0">
                <a:solidFill>
                  <a:srgbClr val="252537"/>
                </a:solidFill>
                <a:latin typeface="Book Antiqua" panose="02040602050305030304" pitchFamily="18" charset="0"/>
              </a:rPr>
              <a:t>размещение </a:t>
            </a:r>
            <a:r>
              <a:rPr lang="ru-RU" sz="1400" i="1" dirty="0" smtClean="0">
                <a:solidFill>
                  <a:srgbClr val="252537"/>
                </a:solidFill>
                <a:latin typeface="Book Antiqua" panose="02040602050305030304" pitchFamily="18" charset="0"/>
              </a:rPr>
              <a:t>воспитанников на площадке;</a:t>
            </a:r>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подготовить </a:t>
            </a:r>
            <a:r>
              <a:rPr lang="ru-RU" sz="1400" i="1" dirty="0">
                <a:solidFill>
                  <a:srgbClr val="252537"/>
                </a:solidFill>
                <a:latin typeface="Book Antiqua" panose="02040602050305030304" pitchFamily="18" charset="0"/>
              </a:rPr>
              <a:t>место для проведения утренней гимнастики (гигиенические условия, разметки площадки</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подготовить </a:t>
            </a:r>
            <a:r>
              <a:rPr lang="ru-RU" sz="1400" i="1" dirty="0">
                <a:solidFill>
                  <a:srgbClr val="252537"/>
                </a:solidFill>
                <a:latin typeface="Book Antiqua" panose="02040602050305030304" pitchFamily="18" charset="0"/>
              </a:rPr>
              <a:t>оборудование (если оно необходимо</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подготовить </a:t>
            </a:r>
            <a:r>
              <a:rPr lang="ru-RU" sz="1400" i="1" dirty="0">
                <a:solidFill>
                  <a:srgbClr val="252537"/>
                </a:solidFill>
                <a:latin typeface="Book Antiqua" panose="02040602050305030304" pitchFamily="18" charset="0"/>
              </a:rPr>
              <a:t>детей к проведению утренней гимнастики (одежда, обувь, показ упражнений учеником и т. д.)</a:t>
            </a:r>
          </a:p>
          <a:p>
            <a:endParaRPr lang="ru-RU" sz="1400" i="1" dirty="0" smtClean="0">
              <a:solidFill>
                <a:srgbClr val="252537"/>
              </a:solidFill>
              <a:latin typeface="Book Antiqua" panose="02040602050305030304" pitchFamily="18" charset="0"/>
            </a:endParaRPr>
          </a:p>
          <a:p>
            <a:r>
              <a:rPr lang="ru-RU" sz="1400" b="1" i="1" dirty="0">
                <a:solidFill>
                  <a:srgbClr val="252537"/>
                </a:solidFill>
                <a:latin typeface="Book Antiqua" panose="02040602050305030304" pitchFamily="18" charset="0"/>
              </a:rPr>
              <a:t> </a:t>
            </a:r>
            <a:r>
              <a:rPr lang="ru-RU" sz="1400" b="1" i="1" dirty="0" smtClean="0">
                <a:solidFill>
                  <a:srgbClr val="252537"/>
                </a:solidFill>
                <a:latin typeface="Book Antiqua" panose="02040602050305030304" pitchFamily="18" charset="0"/>
              </a:rPr>
              <a:t>      </a:t>
            </a:r>
            <a:r>
              <a:rPr lang="ru-RU" sz="1600" b="1" i="1" dirty="0" smtClean="0">
                <a:solidFill>
                  <a:srgbClr val="252537"/>
                </a:solidFill>
                <a:latin typeface="Book Antiqua" panose="02040602050305030304" pitchFamily="18" charset="0"/>
              </a:rPr>
              <a:t>При </a:t>
            </a:r>
            <a:r>
              <a:rPr lang="ru-RU" sz="1600" b="1" i="1" dirty="0">
                <a:solidFill>
                  <a:srgbClr val="252537"/>
                </a:solidFill>
                <a:latin typeface="Book Antiqua" panose="02040602050305030304" pitchFamily="18" charset="0"/>
              </a:rPr>
              <a:t>подготовке </a:t>
            </a:r>
            <a:r>
              <a:rPr lang="ru-RU" sz="1600" b="1" i="1" dirty="0" smtClean="0">
                <a:solidFill>
                  <a:srgbClr val="252537"/>
                </a:solidFill>
                <a:latin typeface="Book Antiqua" panose="02040602050305030304" pitchFamily="18" charset="0"/>
              </a:rPr>
              <a:t>обратить </a:t>
            </a:r>
            <a:r>
              <a:rPr lang="ru-RU" sz="1600" b="1" i="1" dirty="0">
                <a:solidFill>
                  <a:srgbClr val="252537"/>
                </a:solidFill>
                <a:latin typeface="Book Antiqua" panose="02040602050305030304" pitchFamily="18" charset="0"/>
              </a:rPr>
              <a:t>внимание на следующие моменты:</a:t>
            </a:r>
          </a:p>
          <a:p>
            <a:pPr marL="285750" indent="-285750">
              <a:buFont typeface="Book Antiqua" panose="02040602050305030304" pitchFamily="18" charset="0"/>
              <a:buChar char="—"/>
            </a:pPr>
            <a:r>
              <a:rPr lang="ru-RU" sz="1400" i="1" dirty="0">
                <a:solidFill>
                  <a:srgbClr val="252537"/>
                </a:solidFill>
                <a:latin typeface="Book Antiqua" panose="02040602050305030304" pitchFamily="18" charset="0"/>
              </a:rPr>
              <a:t>п</a:t>
            </a:r>
            <a:r>
              <a:rPr lang="ru-RU" sz="1400" i="1" dirty="0" smtClean="0">
                <a:solidFill>
                  <a:srgbClr val="252537"/>
                </a:solidFill>
                <a:latin typeface="Book Antiqua" panose="02040602050305030304" pitchFamily="18" charset="0"/>
              </a:rPr>
              <a:t>одбор </a:t>
            </a:r>
            <a:r>
              <a:rPr lang="ru-RU" sz="1400" i="1" dirty="0">
                <a:solidFill>
                  <a:srgbClr val="252537"/>
                </a:solidFill>
                <a:latin typeface="Book Antiqua" panose="02040602050305030304" pitchFamily="18" charset="0"/>
              </a:rPr>
              <a:t>упражнений с позиции требований к </a:t>
            </a:r>
            <a:r>
              <a:rPr lang="ru-RU" sz="1400" i="1" dirty="0" smtClean="0">
                <a:solidFill>
                  <a:srgbClr val="252537"/>
                </a:solidFill>
                <a:latin typeface="Book Antiqua" panose="02040602050305030304" pitchFamily="18" charset="0"/>
              </a:rPr>
              <a:t>комплексу;</a:t>
            </a:r>
            <a:endParaRPr lang="ru-RU" sz="1400" i="1" dirty="0">
              <a:solidFill>
                <a:srgbClr val="252537"/>
              </a:solidFill>
              <a:latin typeface="Book Antiqua" panose="02040602050305030304" pitchFamily="18" charset="0"/>
            </a:endParaRPr>
          </a:p>
          <a:p>
            <a:pPr marL="285750" indent="-285750">
              <a:buFont typeface="Book Antiqua" panose="02040602050305030304" pitchFamily="18" charset="0"/>
              <a:buChar char="—"/>
            </a:pPr>
            <a:r>
              <a:rPr lang="ru-RU" sz="1400" i="1" dirty="0">
                <a:solidFill>
                  <a:srgbClr val="252537"/>
                </a:solidFill>
                <a:latin typeface="Book Antiqua" panose="02040602050305030304" pitchFamily="18" charset="0"/>
              </a:rPr>
              <a:t>у</a:t>
            </a:r>
            <a:r>
              <a:rPr lang="ru-RU" sz="1400" i="1" dirty="0" smtClean="0">
                <a:solidFill>
                  <a:srgbClr val="252537"/>
                </a:solidFill>
                <a:latin typeface="Book Antiqua" panose="02040602050305030304" pitchFamily="18" charset="0"/>
              </a:rPr>
              <a:t>мение </a:t>
            </a:r>
            <a:r>
              <a:rPr lang="ru-RU" sz="1400" i="1" dirty="0">
                <a:solidFill>
                  <a:srgbClr val="252537"/>
                </a:solidFill>
                <a:latin typeface="Book Antiqua" panose="02040602050305030304" pitchFamily="18" charset="0"/>
              </a:rPr>
              <a:t>использовать приемы руководства в </a:t>
            </a:r>
            <a:r>
              <a:rPr lang="ru-RU" sz="1400" i="1" dirty="0" smtClean="0">
                <a:solidFill>
                  <a:srgbClr val="252537"/>
                </a:solidFill>
                <a:latin typeface="Book Antiqua" panose="02040602050305030304" pitchFamily="18" charset="0"/>
              </a:rPr>
              <a:t>ритме </a:t>
            </a:r>
            <a:r>
              <a:rPr lang="ru-RU" sz="1400" i="1" dirty="0">
                <a:solidFill>
                  <a:srgbClr val="252537"/>
                </a:solidFill>
                <a:latin typeface="Book Antiqua" panose="02040602050305030304" pitchFamily="18" charset="0"/>
              </a:rPr>
              <a:t>и </a:t>
            </a:r>
            <a:r>
              <a:rPr lang="ru-RU" sz="1400" i="1" dirty="0" smtClean="0">
                <a:solidFill>
                  <a:srgbClr val="252537"/>
                </a:solidFill>
                <a:latin typeface="Book Antiqua" panose="02040602050305030304" pitchFamily="18" charset="0"/>
              </a:rPr>
              <a:t>темпе упражнений;</a:t>
            </a:r>
            <a:endParaRPr lang="ru-RU" sz="1400" i="1" dirty="0">
              <a:solidFill>
                <a:srgbClr val="252537"/>
              </a:solidFill>
              <a:latin typeface="Book Antiqua" panose="02040602050305030304" pitchFamily="18" charset="0"/>
            </a:endParaRPr>
          </a:p>
          <a:p>
            <a:pPr marL="285750" indent="-285750">
              <a:buFont typeface="Book Antiqua" panose="02040602050305030304" pitchFamily="18" charset="0"/>
              <a:buChar char="—"/>
            </a:pPr>
            <a:r>
              <a:rPr lang="ru-RU" sz="1400" i="1" dirty="0">
                <a:solidFill>
                  <a:srgbClr val="252537"/>
                </a:solidFill>
                <a:latin typeface="Book Antiqua" panose="02040602050305030304" pitchFamily="18" charset="0"/>
              </a:rPr>
              <a:t>о</a:t>
            </a:r>
            <a:r>
              <a:rPr lang="ru-RU" sz="1400" i="1" dirty="0" smtClean="0">
                <a:solidFill>
                  <a:srgbClr val="252537"/>
                </a:solidFill>
                <a:latin typeface="Book Antiqua" panose="02040602050305030304" pitchFamily="18" charset="0"/>
              </a:rPr>
              <a:t>беспечение </a:t>
            </a:r>
            <a:r>
              <a:rPr lang="ru-RU" sz="1400" i="1" dirty="0">
                <a:solidFill>
                  <a:srgbClr val="252537"/>
                </a:solidFill>
                <a:latin typeface="Book Antiqua" panose="02040602050305030304" pitchFamily="18" charset="0"/>
              </a:rPr>
              <a:t>физической </a:t>
            </a:r>
            <a:r>
              <a:rPr lang="ru-RU" sz="1400" i="1" dirty="0" smtClean="0">
                <a:solidFill>
                  <a:srgbClr val="252537"/>
                </a:solidFill>
                <a:latin typeface="Book Antiqua" panose="02040602050305030304" pitchFamily="18" charset="0"/>
              </a:rPr>
              <a:t>нагрузки;</a:t>
            </a:r>
            <a:endParaRPr lang="ru-RU" sz="1400" i="1" dirty="0">
              <a:solidFill>
                <a:srgbClr val="252537"/>
              </a:solidFill>
              <a:latin typeface="Book Antiqua" panose="02040602050305030304" pitchFamily="18" charset="0"/>
            </a:endParaRPr>
          </a:p>
          <a:p>
            <a:pPr marL="285750" indent="-285750">
              <a:buFont typeface="Book Antiqua" panose="02040602050305030304" pitchFamily="18" charset="0"/>
              <a:buChar char="—"/>
            </a:pPr>
            <a:r>
              <a:rPr lang="ru-RU" sz="1400" i="1" dirty="0">
                <a:solidFill>
                  <a:srgbClr val="252537"/>
                </a:solidFill>
                <a:latin typeface="Book Antiqua" panose="02040602050305030304" pitchFamily="18" charset="0"/>
              </a:rPr>
              <a:t>э</a:t>
            </a:r>
            <a:r>
              <a:rPr lang="ru-RU" sz="1400" i="1" dirty="0" smtClean="0">
                <a:solidFill>
                  <a:srgbClr val="252537"/>
                </a:solidFill>
                <a:latin typeface="Book Antiqua" panose="02040602050305030304" pitchFamily="18" charset="0"/>
              </a:rPr>
              <a:t>моциональный </a:t>
            </a:r>
            <a:r>
              <a:rPr lang="ru-RU" sz="1400" i="1" dirty="0">
                <a:solidFill>
                  <a:srgbClr val="252537"/>
                </a:solidFill>
                <a:latin typeface="Book Antiqua" panose="02040602050305030304" pitchFamily="18" charset="0"/>
              </a:rPr>
              <a:t>микроклимат утренней </a:t>
            </a:r>
            <a:r>
              <a:rPr lang="ru-RU" sz="1400" i="1" dirty="0" smtClean="0">
                <a:solidFill>
                  <a:srgbClr val="252537"/>
                </a:solidFill>
                <a:latin typeface="Book Antiqua" panose="02040602050305030304" pitchFamily="18" charset="0"/>
              </a:rPr>
              <a:t>гимнастики.</a:t>
            </a:r>
            <a:endParaRPr lang="ru-RU" sz="1400" i="1" dirty="0">
              <a:solidFill>
                <a:srgbClr val="252537"/>
              </a:solidFill>
              <a:latin typeface="Book Antiqua" panose="02040602050305030304" pitchFamily="18" charset="0"/>
            </a:endParaRPr>
          </a:p>
        </p:txBody>
      </p:sp>
    </p:spTree>
    <p:extLst>
      <p:ext uri="{BB962C8B-B14F-4D97-AF65-F5344CB8AC3E}">
        <p14:creationId xmlns:p14="http://schemas.microsoft.com/office/powerpoint/2010/main" val="21270192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58982" y="395784"/>
            <a:ext cx="9267657" cy="614149"/>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252537"/>
                </a:solidFill>
                <a:latin typeface="Book Antiqua" panose="02040602050305030304" pitchFamily="18" charset="0"/>
              </a:rPr>
              <a:t>       Методические рекомендации по организации подвижных игр </a:t>
            </a:r>
            <a:endParaRPr lang="ru-RU" sz="2000" b="1" i="1" dirty="0">
              <a:solidFill>
                <a:srgbClr val="252537"/>
              </a:solidFill>
              <a:latin typeface="Book Antiqua" panose="02040602050305030304" pitchFamily="18" charset="0"/>
            </a:endParaRPr>
          </a:p>
        </p:txBody>
      </p:sp>
      <p:sp>
        <p:nvSpPr>
          <p:cNvPr id="4" name="TextBox 3"/>
          <p:cNvSpPr txBox="1"/>
          <p:nvPr/>
        </p:nvSpPr>
        <p:spPr>
          <a:xfrm>
            <a:off x="858982" y="1282890"/>
            <a:ext cx="11014570" cy="5262979"/>
          </a:xfrm>
          <a:prstGeom prst="rect">
            <a:avLst/>
          </a:prstGeom>
          <a:noFill/>
        </p:spPr>
        <p:txBody>
          <a:bodyPr wrap="square" rtlCol="0">
            <a:spAutoFit/>
          </a:bodyPr>
          <a:lstStyle/>
          <a:p>
            <a:pPr algn="ctr"/>
            <a:r>
              <a:rPr lang="ru-RU" sz="1400" b="1" i="1" dirty="0" smtClean="0">
                <a:latin typeface="Book Antiqua" panose="02040602050305030304" pitchFamily="18" charset="0"/>
              </a:rPr>
              <a:t>МЛАДШИЙ ДОШКОЛЬНЫЙ ВОЗРАСТ</a:t>
            </a:r>
          </a:p>
          <a:p>
            <a:pPr algn="just"/>
            <a:r>
              <a:rPr lang="ru-RU" sz="1400" b="1" i="1" dirty="0" smtClean="0">
                <a:latin typeface="Book Antiqua" panose="02040602050305030304" pitchFamily="18" charset="0"/>
              </a:rPr>
              <a:t>       Объяснение игры</a:t>
            </a:r>
          </a:p>
          <a:p>
            <a:pPr algn="just"/>
            <a:r>
              <a:rPr lang="ru-RU" sz="1400" i="1" dirty="0" smtClean="0">
                <a:latin typeface="Book Antiqua" panose="02040602050305030304" pitchFamily="18" charset="0"/>
              </a:rPr>
              <a:t>       Объясняя игру, важно правильно разместить детей. Детей младшей группы воспитатель чаще всего ставит так, как это нужно для игры (в круг). В младшей группе всё объяснение идёт в ходе самой игры. Оно должно быть выразительным, эмоциональным, надо  интонациями голоса стараться охарактеризовать персонаж. Основное внимание обращается на сигналы, по которым дети меняют действия. Объяснение часто  сопровождается показом: как выезжает автомобиль, </a:t>
            </a:r>
            <a:r>
              <a:rPr lang="ru-RU" sz="1400" i="1" dirty="0" smtClean="0">
                <a:solidFill>
                  <a:prstClr val="black"/>
                </a:solidFill>
                <a:latin typeface="Book Antiqua" panose="02040602050305030304" pitchFamily="18" charset="0"/>
              </a:rPr>
              <a:t> </a:t>
            </a:r>
            <a:r>
              <a:rPr lang="ru-RU" sz="1400" i="1" dirty="0">
                <a:solidFill>
                  <a:prstClr val="black"/>
                </a:solidFill>
                <a:latin typeface="Book Antiqua" panose="02040602050305030304" pitchFamily="18" charset="0"/>
              </a:rPr>
              <a:t>как прыгает зайчик, </a:t>
            </a:r>
            <a:r>
              <a:rPr lang="ru-RU" sz="1400" i="1" dirty="0" smtClean="0">
                <a:solidFill>
                  <a:prstClr val="black"/>
                </a:solidFill>
                <a:latin typeface="Book Antiqua" panose="02040602050305030304" pitchFamily="18" charset="0"/>
              </a:rPr>
              <a:t>как летает воробушек. Часто используются игры со словами.</a:t>
            </a:r>
          </a:p>
          <a:p>
            <a:pPr algn="just"/>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Распределение ролей, выбор ведущего</a:t>
            </a:r>
          </a:p>
          <a:p>
            <a:pPr algn="just"/>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В играх с детьми мл. дош. Возраста воспитатель сначало берёт на себя исполнение главной роли (например, «кота» в игре «Воробушки и кот»), И только потом, когда малыши освоятся с игрой, поручает эту роль самим детям.</a:t>
            </a:r>
          </a:p>
          <a:p>
            <a:pPr algn="just"/>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Руководство ходом игры</a:t>
            </a:r>
          </a:p>
          <a:p>
            <a:pPr algn="just"/>
            <a:r>
              <a:rPr lang="ru-RU" sz="1400" i="1" dirty="0" smtClean="0">
                <a:solidFill>
                  <a:prstClr val="black"/>
                </a:solidFill>
                <a:latin typeface="Book Antiqua" panose="02040602050305030304" pitchFamily="18" charset="0"/>
              </a:rPr>
              <a:t>Играя с малышами, он действует наравне с ними, выполняя главную роль – руководя игрой. Главная задача – это стимулировать двигательную активность и создать радостное настроение. В 1 мл.гр. Обязательно непосредственное участие педагога в игре, который чаще всего сам выполняет главную роль.  Во 2 мл.гр. В знакомых играх выполнение главной роли поручается детям. Всегда игру организует воспитатель.</a:t>
            </a:r>
          </a:p>
          <a:p>
            <a:pPr algn="just"/>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Подведение итогов игры</a:t>
            </a:r>
          </a:p>
          <a:p>
            <a:pPr algn="just"/>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Итог игры должен быть оптимистичным, конкретным, коротким. Малышей надо обязательно похвалить.</a:t>
            </a:r>
          </a:p>
          <a:p>
            <a:pPr algn="just"/>
            <a:endParaRPr lang="ru-RU" sz="1400" i="1" dirty="0">
              <a:solidFill>
                <a:prstClr val="black"/>
              </a:solidFill>
              <a:latin typeface="Book Antiqua" panose="02040602050305030304" pitchFamily="18" charset="0"/>
            </a:endParaRPr>
          </a:p>
          <a:p>
            <a:pPr algn="ctr"/>
            <a:r>
              <a:rPr lang="ru-RU" sz="1400" b="1" i="1" dirty="0" smtClean="0">
                <a:solidFill>
                  <a:prstClr val="black"/>
                </a:solidFill>
                <a:latin typeface="Book Antiqua" panose="02040602050305030304" pitchFamily="18" charset="0"/>
              </a:rPr>
              <a:t>СРЕДНИЙ ДОШКОЛЬНЫЙ ВОЗРАСТ</a:t>
            </a:r>
          </a:p>
          <a:p>
            <a:pPr algn="just"/>
            <a:endParaRPr lang="ru-RU" sz="1400" b="1" i="1" dirty="0" smtClean="0">
              <a:solidFill>
                <a:prstClr val="black"/>
              </a:solidFill>
              <a:latin typeface="Book Antiqua" panose="02040602050305030304" pitchFamily="18" charset="0"/>
            </a:endParaRPr>
          </a:p>
          <a:p>
            <a:pPr algn="just"/>
            <a:r>
              <a:rPr lang="ru-RU" sz="1400" b="1" i="1" dirty="0" smtClean="0">
                <a:latin typeface="Book Antiqua" panose="02040602050305030304" pitchFamily="18" charset="0"/>
              </a:rPr>
              <a:t>       Объяснение игры</a:t>
            </a:r>
          </a:p>
          <a:p>
            <a:pPr algn="just"/>
            <a:r>
              <a:rPr lang="ru-RU" sz="1400" i="1" dirty="0">
                <a:latin typeface="Book Antiqua" panose="02040602050305030304" pitchFamily="18" charset="0"/>
              </a:rPr>
              <a:t> </a:t>
            </a:r>
            <a:r>
              <a:rPr lang="ru-RU" sz="1400" i="1" dirty="0" smtClean="0">
                <a:latin typeface="Book Antiqua" panose="02040602050305030304" pitchFamily="18" charset="0"/>
              </a:rPr>
              <a:t>      Воспитатель объясняет правила по ходу игры. Во время объяснения он показывает действия различных героев.</a:t>
            </a:r>
          </a:p>
          <a:p>
            <a:pPr algn="just"/>
            <a:r>
              <a:rPr lang="ru-RU" sz="1400" i="1" dirty="0">
                <a:latin typeface="Book Antiqua" panose="02040602050305030304" pitchFamily="18" charset="0"/>
              </a:rPr>
              <a:t> </a:t>
            </a:r>
            <a:r>
              <a:rPr lang="ru-RU" sz="1400" i="1" dirty="0" smtClean="0">
                <a:latin typeface="Book Antiqua" panose="02040602050305030304" pitchFamily="18" charset="0"/>
              </a:rPr>
              <a:t>      Объяснение через сюжетный рассказ до игры.</a:t>
            </a:r>
          </a:p>
          <a:p>
            <a:pPr algn="just"/>
            <a:r>
              <a:rPr lang="ru-RU" sz="1400" i="1" dirty="0">
                <a:latin typeface="Book Antiqua" panose="02040602050305030304" pitchFamily="18" charset="0"/>
              </a:rPr>
              <a:t>       </a:t>
            </a:r>
          </a:p>
        </p:txBody>
      </p:sp>
    </p:spTree>
    <p:extLst>
      <p:ext uri="{BB962C8B-B14F-4D97-AF65-F5344CB8AC3E}">
        <p14:creationId xmlns:p14="http://schemas.microsoft.com/office/powerpoint/2010/main" val="35803402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859809" y="423081"/>
            <a:ext cx="11027391" cy="6124754"/>
          </a:xfrm>
          <a:prstGeom prst="rect">
            <a:avLst/>
          </a:prstGeom>
          <a:noFill/>
        </p:spPr>
        <p:txBody>
          <a:bodyPr wrap="square" rtlCol="0">
            <a:spAutoFit/>
          </a:bodyPr>
          <a:lstStyle/>
          <a:p>
            <a:pPr lvl="0" algn="just"/>
            <a:r>
              <a:rPr lang="ru-RU" sz="1400" b="1" i="1" dirty="0" smtClean="0">
                <a:solidFill>
                  <a:prstClr val="black"/>
                </a:solidFill>
                <a:latin typeface="Book Antiqua" panose="02040602050305030304" pitchFamily="18" charset="0"/>
              </a:rPr>
              <a:t>       Распределение </a:t>
            </a:r>
            <a:r>
              <a:rPr lang="ru-RU" sz="1400" b="1" i="1" dirty="0">
                <a:solidFill>
                  <a:prstClr val="black"/>
                </a:solidFill>
                <a:latin typeface="Book Antiqua" panose="02040602050305030304" pitchFamily="18" charset="0"/>
              </a:rPr>
              <a:t>ролей, выбор ведущего</a:t>
            </a:r>
          </a:p>
          <a:p>
            <a:pPr lvl="0" algn="just"/>
            <a:r>
              <a:rPr lang="ru-RU" sz="1400" b="1" i="1" dirty="0">
                <a:solidFill>
                  <a:prstClr val="black"/>
                </a:solidFill>
                <a:latin typeface="Book Antiqua" panose="02040602050305030304" pitchFamily="18" charset="0"/>
              </a:rPr>
              <a:t>       </a:t>
            </a:r>
            <a:r>
              <a:rPr lang="ru-RU" sz="1400" i="1" dirty="0">
                <a:solidFill>
                  <a:prstClr val="black"/>
                </a:solidFill>
                <a:latin typeface="Book Antiqua" panose="02040602050305030304" pitchFamily="18" charset="0"/>
              </a:rPr>
              <a:t>Воспитатель изредка выполняет роль ведущего</a:t>
            </a:r>
            <a:r>
              <a:rPr lang="ru-RU" sz="1400" i="1" dirty="0" smtClean="0">
                <a:solidFill>
                  <a:prstClr val="black"/>
                </a:solidFill>
                <a:latin typeface="Book Antiqua" panose="02040602050305030304" pitchFamily="18" charset="0"/>
              </a:rPr>
              <a:t>.      </a:t>
            </a:r>
          </a:p>
          <a:p>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Руководство </a:t>
            </a:r>
            <a:r>
              <a:rPr lang="ru-RU" sz="1400" b="1" i="1" dirty="0">
                <a:solidFill>
                  <a:prstClr val="black"/>
                </a:solidFill>
                <a:latin typeface="Book Antiqua" panose="02040602050305030304" pitchFamily="18" charset="0"/>
              </a:rPr>
              <a:t>ходом </a:t>
            </a:r>
            <a:r>
              <a:rPr lang="ru-RU" sz="1400" b="1" i="1" dirty="0" smtClean="0">
                <a:solidFill>
                  <a:prstClr val="black"/>
                </a:solidFill>
                <a:latin typeface="Book Antiqua" panose="02040602050305030304" pitchFamily="18" charset="0"/>
              </a:rPr>
              <a:t>игры</a:t>
            </a:r>
          </a:p>
          <a:p>
            <a:r>
              <a:rPr lang="ru-RU" sz="1400" i="1" dirty="0" smtClean="0">
                <a:latin typeface="Book Antiqua" panose="02040602050305030304" pitchFamily="18" charset="0"/>
              </a:rPr>
              <a:t>       Вначале воспитатель выполняет главную роль сам, а затем передаёт её детям. Он участвует в игре и тогда, когда не хватает пары.</a:t>
            </a:r>
          </a:p>
          <a:p>
            <a:pPr lvl="0" algn="just"/>
            <a:r>
              <a:rPr lang="ru-RU" sz="1400" b="1" i="1" dirty="0" smtClean="0">
                <a:solidFill>
                  <a:prstClr val="black"/>
                </a:solidFill>
                <a:latin typeface="Book Antiqua" panose="02040602050305030304" pitchFamily="18" charset="0"/>
              </a:rPr>
              <a:t>       Подведение итогов игры</a:t>
            </a:r>
          </a:p>
          <a:p>
            <a:pPr lvl="0" algn="just"/>
            <a:r>
              <a:rPr lang="ru-RU" sz="1400" b="1" i="1" dirty="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Итог игры короткий: отметить детей, которые проявили ловкость, быстроту, похвалить всех детей.</a:t>
            </a:r>
            <a:endParaRPr lang="ru-RU" sz="1400" i="1" dirty="0">
              <a:solidFill>
                <a:prstClr val="black"/>
              </a:solidFill>
              <a:latin typeface="Book Antiqua" panose="02040602050305030304" pitchFamily="18" charset="0"/>
            </a:endParaRPr>
          </a:p>
          <a:p>
            <a:endParaRPr lang="ru-RU" sz="1400" i="1" dirty="0" smtClean="0">
              <a:latin typeface="Book Antiqua" panose="02040602050305030304" pitchFamily="18" charset="0"/>
            </a:endParaRPr>
          </a:p>
          <a:p>
            <a:pPr algn="ctr"/>
            <a:r>
              <a:rPr lang="ru-RU" sz="1400" b="1" i="1" dirty="0" smtClean="0">
                <a:latin typeface="Book Antiqua" panose="02040602050305030304" pitchFamily="18" charset="0"/>
              </a:rPr>
              <a:t>СТАРШИЙ ДОШКОЛЬНЫЙ ВОЗРАСТ</a:t>
            </a:r>
          </a:p>
          <a:p>
            <a:pPr lvl="0" algn="just"/>
            <a:r>
              <a:rPr lang="ru-RU" sz="1400" b="1" i="1" dirty="0" smtClean="0">
                <a:solidFill>
                  <a:prstClr val="black"/>
                </a:solidFill>
                <a:latin typeface="Book Antiqua" panose="02040602050305030304" pitchFamily="18" charset="0"/>
              </a:rPr>
              <a:t>       Объяснение игры</a:t>
            </a:r>
          </a:p>
          <a:p>
            <a:pPr lvl="0" algn="just"/>
            <a:r>
              <a:rPr lang="ru-RU" sz="1400" b="1" i="1" dirty="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      Последовательность объяснения: </a:t>
            </a:r>
            <a:r>
              <a:rPr lang="ru-RU" sz="1400" i="1" dirty="0" smtClean="0">
                <a:solidFill>
                  <a:prstClr val="black"/>
                </a:solidFill>
                <a:latin typeface="Book Antiqua" panose="02040602050305030304" pitchFamily="18" charset="0"/>
              </a:rPr>
              <a:t>назвать игру и её замысел, предварительно кратко изложить содержание, подчеркнуть правила, напомнить движение (если нужно), распределить роли, раздать атрибуты, разместить играющих на площадке, начать игровые действия. </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Если в игре есть слова, то специально разучивать их во время объяснения не следует, дети естественно запомнят их в ходе игры. Если игра знакома детям, то вместо объяснения нужно вспомнить с ними отдельные важные моменты.</a:t>
            </a:r>
          </a:p>
          <a:p>
            <a:pPr lvl="0"/>
            <a:r>
              <a:rPr lang="ru-RU" sz="1400" i="1" dirty="0" smtClean="0">
                <a:solidFill>
                  <a:prstClr val="black"/>
                </a:solidFill>
                <a:latin typeface="Book Antiqua" panose="02040602050305030304" pitchFamily="18" charset="0"/>
              </a:rPr>
              <a:t>       Воспитатель, называя игру, объясняет её от начала и до конца. Если игра сложная, то не рекомендуется сразу же давать подробное объяснение, а лучше поступать так: сначала объясняется главное, а затем по ходу игры все </a:t>
            </a:r>
            <a:r>
              <a:rPr lang="ru-RU" sz="1400" i="1" dirty="0">
                <a:solidFill>
                  <a:prstClr val="black"/>
                </a:solidFill>
                <a:latin typeface="Book Antiqua" panose="02040602050305030304" pitchFamily="18" charset="0"/>
              </a:rPr>
              <a:t>её детали</a:t>
            </a:r>
            <a:r>
              <a:rPr lang="ru-RU" sz="1400" i="1" dirty="0" smtClean="0">
                <a:solidFill>
                  <a:prstClr val="black"/>
                </a:solidFill>
                <a:latin typeface="Book Antiqua" panose="02040602050305030304" pitchFamily="18" charset="0"/>
              </a:rPr>
              <a:t>. Воспитатель объясняет правила перед игрой, а затем задаёт вопросы, чтобы убедиться, что все поняли правила игры. Дети могут до игры рассказать правила сами или ответить на вопросы воспитателя.</a:t>
            </a:r>
          </a:p>
          <a:p>
            <a:pPr lvl="0"/>
            <a:r>
              <a:rPr lang="ru-RU" sz="1400" i="1" dirty="0" smtClean="0">
                <a:latin typeface="Book Antiqua" panose="02040602050305030304" pitchFamily="18" charset="0"/>
              </a:rPr>
              <a:t>       </a:t>
            </a:r>
            <a:r>
              <a:rPr lang="ru-RU" sz="1400" i="1" dirty="0">
                <a:solidFill>
                  <a:prstClr val="black"/>
                </a:solidFill>
                <a:latin typeface="Book Antiqua" panose="02040602050305030304" pitchFamily="18" charset="0"/>
              </a:rPr>
              <a:t> </a:t>
            </a:r>
            <a:r>
              <a:rPr lang="ru-RU" sz="1400" b="1" i="1" dirty="0">
                <a:solidFill>
                  <a:prstClr val="black"/>
                </a:solidFill>
                <a:latin typeface="Book Antiqua" panose="02040602050305030304" pitchFamily="18" charset="0"/>
              </a:rPr>
              <a:t>Распределение ролей, выбор </a:t>
            </a:r>
            <a:r>
              <a:rPr lang="ru-RU" sz="1400" b="1" i="1" dirty="0" smtClean="0">
                <a:solidFill>
                  <a:prstClr val="black"/>
                </a:solidFill>
                <a:latin typeface="Book Antiqua" panose="02040602050305030304" pitchFamily="18" charset="0"/>
              </a:rPr>
              <a:t>ведущего</a:t>
            </a:r>
          </a:p>
          <a:p>
            <a:pPr lvl="0"/>
            <a:r>
              <a:rPr lang="ru-RU" sz="1400" b="1" i="1" dirty="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Используются считалки (считают сами дети): на кого выпало последнее слово, тот и будет водить;</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 по желанию ребёнка;</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 загадки (кто первый отгадает, тот и водит);</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 при помощи «волшебной стрелки»;</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 как поощрение;</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 по жребию. Выбор воспитателя должен быть обязательно мотивирован.</a:t>
            </a:r>
          </a:p>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Для нового ведущего </a:t>
            </a:r>
            <a:r>
              <a:rPr lang="ru-RU" sz="1400" i="1" dirty="0" smtClean="0">
                <a:solidFill>
                  <a:prstClr val="black"/>
                </a:solidFill>
                <a:latin typeface="Book Antiqua" panose="02040602050305030304" pitchFamily="18" charset="0"/>
              </a:rPr>
              <a:t>в ходе игры </a:t>
            </a:r>
            <a:r>
              <a:rPr lang="ru-RU" sz="1400" b="1" i="1" dirty="0" smtClean="0">
                <a:solidFill>
                  <a:prstClr val="black"/>
                </a:solidFill>
                <a:latin typeface="Book Antiqua" panose="02040602050305030304" pitchFamily="18" charset="0"/>
              </a:rPr>
              <a:t>основным критерием </a:t>
            </a:r>
            <a:r>
              <a:rPr lang="ru-RU" sz="1400" i="1" dirty="0" smtClean="0">
                <a:solidFill>
                  <a:prstClr val="black"/>
                </a:solidFill>
                <a:latin typeface="Book Antiqua" panose="02040602050305030304" pitchFamily="18" charset="0"/>
              </a:rPr>
              <a:t>является качество выполнения движений и правил (например, «Дети, какая Света молодчина, и от волка увернулась, и Валю выручила. Теперь она будет волком …»).</a:t>
            </a:r>
          </a:p>
          <a:p>
            <a:endParaRPr lang="ru-RU" sz="1400" i="1" dirty="0">
              <a:latin typeface="Book Antiqua" panose="02040602050305030304" pitchFamily="18" charset="0"/>
            </a:endParaRPr>
          </a:p>
        </p:txBody>
      </p:sp>
    </p:spTree>
    <p:extLst>
      <p:ext uri="{BB962C8B-B14F-4D97-AF65-F5344CB8AC3E}">
        <p14:creationId xmlns:p14="http://schemas.microsoft.com/office/powerpoint/2010/main" val="13255792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887104" y="218364"/>
            <a:ext cx="10713493" cy="2523768"/>
          </a:xfrm>
          <a:prstGeom prst="rect">
            <a:avLst/>
          </a:prstGeom>
          <a:noFill/>
        </p:spPr>
        <p:txBody>
          <a:bodyPr wrap="square" rtlCol="0">
            <a:spAutoFit/>
          </a:bodyPr>
          <a:lstStyle/>
          <a:p>
            <a:pPr lvl="0"/>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Руководство </a:t>
            </a:r>
            <a:r>
              <a:rPr lang="ru-RU" sz="1400" b="1" i="1" dirty="0">
                <a:solidFill>
                  <a:prstClr val="black"/>
                </a:solidFill>
                <a:latin typeface="Book Antiqua" panose="02040602050305030304" pitchFamily="18" charset="0"/>
              </a:rPr>
              <a:t>ходом игры</a:t>
            </a:r>
          </a:p>
          <a:p>
            <a:pPr lvl="0"/>
            <a:r>
              <a:rPr lang="ru-RU" sz="1400" b="1" i="1" dirty="0">
                <a:solidFill>
                  <a:prstClr val="black"/>
                </a:solidFill>
                <a:latin typeface="Book Antiqua" panose="02040602050305030304" pitchFamily="18" charset="0"/>
              </a:rPr>
              <a:t>       </a:t>
            </a:r>
            <a:r>
              <a:rPr lang="ru-RU" sz="1400" i="1" dirty="0">
                <a:solidFill>
                  <a:prstClr val="black"/>
                </a:solidFill>
                <a:latin typeface="Book Antiqua" panose="02040602050305030304" pitchFamily="18" charset="0"/>
              </a:rPr>
              <a:t>Воспитатель руководит игрой, наблюдая за ней со стороны.  Но иногда он сам участвует в игре, если. Например, по условиям игры требуется соответствующее число играющих. Делает замечания нарушившему правила, подсказывает действия растерявшемуся, подаёт сигналы, помогает сменить ведущих, поощряет детей, следит за действиями их и не допускает статических поз (сидение на корточках</a:t>
            </a:r>
            <a:r>
              <a:rPr lang="ru-RU" sz="1400" i="1" dirty="0" smtClean="0">
                <a:solidFill>
                  <a:prstClr val="black"/>
                </a:solidFill>
                <a:latin typeface="Book Antiqua" panose="02040602050305030304" pitchFamily="18" charset="0"/>
              </a:rPr>
              <a:t>, стояние на одной ноге), регулирует физическую нагрузку, которая должна увеличиваться постепенно.</a:t>
            </a:r>
          </a:p>
          <a:p>
            <a:pPr lvl="0" algn="just"/>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a:solidFill>
                  <a:prstClr val="black"/>
                </a:solidFill>
                <a:latin typeface="Book Antiqua" panose="02040602050305030304" pitchFamily="18" charset="0"/>
              </a:rPr>
              <a:t>Подведение </a:t>
            </a:r>
            <a:r>
              <a:rPr lang="ru-RU" sz="1400" b="1" i="1" dirty="0" smtClean="0">
                <a:solidFill>
                  <a:prstClr val="black"/>
                </a:solidFill>
                <a:latin typeface="Book Antiqua" panose="02040602050305030304" pitchFamily="18" charset="0"/>
              </a:rPr>
              <a:t>игры</a:t>
            </a:r>
          </a:p>
          <a:p>
            <a:pPr lvl="0"/>
            <a:r>
              <a:rPr lang="ru-RU" sz="1400" b="1" i="1" dirty="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Воспитатель отмечает тех, кто проявил ловкость, быстроту, соблюдал правила; называет тех, кто нарушает правила; анализирует, как  удалось достичь успеха в игре. Подведение итогов игры должно проходить в интересной и занимательной форме.  К обсуждению проведённой игры надо привлекать все детей. Это приучает их к анализу своих поступков, вызывает более осознанное отношение к выполнению правил игры и движений.</a:t>
            </a:r>
            <a:endParaRPr lang="ru-RU" sz="1400" i="1" dirty="0">
              <a:solidFill>
                <a:prstClr val="black"/>
              </a:solidFill>
              <a:latin typeface="Book Antiqua" panose="02040602050305030304" pitchFamily="18" charset="0"/>
            </a:endParaRPr>
          </a:p>
          <a:p>
            <a:pPr lvl="0"/>
            <a:endParaRPr lang="ru-RU" dirty="0"/>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34693" y="3422072"/>
            <a:ext cx="2656849" cy="3196521"/>
          </a:xfrm>
          <a:prstGeom prst="rect">
            <a:avLst/>
          </a:prstGeom>
        </p:spPr>
      </p:pic>
    </p:spTree>
    <p:extLst>
      <p:ext uri="{BB962C8B-B14F-4D97-AF65-F5344CB8AC3E}">
        <p14:creationId xmlns:p14="http://schemas.microsoft.com/office/powerpoint/2010/main" val="38783959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983673" y="290944"/>
            <a:ext cx="9170262" cy="609601"/>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рекомендации по организации</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умывания</a:t>
            </a:r>
            <a:endParaRPr lang="ru-RU" sz="2000" dirty="0"/>
          </a:p>
        </p:txBody>
      </p:sp>
      <p:sp>
        <p:nvSpPr>
          <p:cNvPr id="4" name="TextBox 3"/>
          <p:cNvSpPr txBox="1"/>
          <p:nvPr/>
        </p:nvSpPr>
        <p:spPr>
          <a:xfrm>
            <a:off x="789709" y="1066800"/>
            <a:ext cx="11208327" cy="5847691"/>
          </a:xfrm>
          <a:prstGeom prst="rect">
            <a:avLst/>
          </a:prstGeom>
          <a:noFill/>
        </p:spPr>
        <p:txBody>
          <a:bodyPr wrap="square" rtlCol="0">
            <a:spAutoFit/>
          </a:bodyPr>
          <a:lstStyle/>
          <a:p>
            <a:pPr indent="450215">
              <a:lnSpc>
                <a:spcPct val="107000"/>
              </a:lnSpc>
              <a:spcAft>
                <a:spcPts val="0"/>
              </a:spcAft>
            </a:pPr>
            <a:r>
              <a:rPr lang="ru-RU" sz="14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Организация умывания</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Во время умывания детей воспитатель следит одновременно за детьми в туалетной комнате и группе. Если в группе находятся два воспитателя, то один из них находится с детьми в групповой комнате, другой – в туалетной комнате. Воспитатель включает воду, проверяя ее температуру.  Важно помнить, что дети тяжело переживают любой физический дискомфорт</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0"/>
              </a:spcAft>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Поэтому</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будьте внимательны в отношении температуры воды: она должна быть теплой;</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не настаивайте на проведении таких процедур, которых дети боятся (мытье лица с мылом и т.д.);</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 следите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за тем, чтобы кожа ваших рук была гладкой, мягкой и сухой. Ваши прикосновения должны быть приятны ребенку. Недопустимо иметь длинные ногти, которыми можно нечаянно поранить ребенка</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В туалетную комнату дети входят из расчета по </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2 - 3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человека к каждой раковине, чтобы дети не толкали друг друга. При необходимости делает соответствующие замечания. В процессе умывания </a:t>
            </a:r>
            <a:r>
              <a:rPr lang="ru-RU" sz="14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уточняет с детьми название умывальных принадлежностей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(мыло, мыльница, полотенце, раковина), цвет, форму материал (например: из чего сделана мыльница) и другие свойства (например: вода теплая, холодная). У детей необходимо формировать определенные навыки умывания:</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взять мыло из мыльницы, намылить ладони, положить мыло в мыльницу;</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создав мыльную пену, распределить ее на кисти рук;</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смыть мыло водой;</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отжать руки </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над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раковиной, не допуская, чтобы капли воды попадали на пол, чем создается опасность для детей;</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взять свое полотенце, сняв его полностью с вешалки, вытереть насухо руки, повесить полотенце на место;</a:t>
            </a:r>
            <a:endPar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при необходимости (после приема пищи, после сна) дети моют лицо</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indent="450215">
              <a:lnSpc>
                <a:spcPct val="107000"/>
              </a:lnSpc>
              <a:spcAft>
                <a:spcPts val="0"/>
              </a:spcAft>
            </a:pPr>
            <a:endPar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0"/>
              </a:spcAft>
            </a:pPr>
            <a:r>
              <a:rPr lang="ru-RU" sz="1400" b="1" i="1" dirty="0">
                <a:solidFill>
                  <a:srgbClr val="252537"/>
                </a:solidFill>
                <a:latin typeface="Book Antiqua" panose="02040602050305030304" pitchFamily="18" charset="0"/>
                <a:ea typeface="Calibri" panose="020F0502020204030204" pitchFamily="34" charset="0"/>
                <a:cs typeface="Times New Roman" panose="02020603050405020304" pitchFamily="18" charset="0"/>
              </a:rPr>
              <a:t>Формируя культурно-гигиенические навыки </a:t>
            </a:r>
            <a:r>
              <a:rPr lang="ru-RU" sz="1400" i="1" dirty="0">
                <a:solidFill>
                  <a:srgbClr val="252537"/>
                </a:solidFill>
                <a:latin typeface="Book Antiqua" panose="02040602050305030304" pitchFamily="18" charset="0"/>
                <a:ea typeface="Calibri" panose="020F0502020204030204" pitchFamily="34" charset="0"/>
                <a:cs typeface="Times New Roman" panose="02020603050405020304" pitchFamily="18" charset="0"/>
              </a:rPr>
              <a:t>в процессе умывания учитывает особенности развития детей данной группы (использует методические приемы с учетом возраста детей, объясняет и показывает отдельные действия умывания, напоминает, указывает, оценивает действия детей, помогает, использует потешки, стихотворения, загадывает загадки, контролирует действия детей (вносит куклу, мишку и другие игрушки)..</a:t>
            </a:r>
            <a:endParaRPr lang="ru-RU" sz="1400" i="1" dirty="0">
              <a:solidFill>
                <a:srgbClr val="252537"/>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60441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9419" y="4790137"/>
            <a:ext cx="2719738" cy="1804626"/>
          </a:xfrm>
          <a:prstGeom prst="rect">
            <a:avLst/>
          </a:prstGeom>
        </p:spPr>
      </p:pic>
      <p:sp>
        <p:nvSpPr>
          <p:cNvPr id="5" name="Пятиугольник 4"/>
          <p:cNvSpPr/>
          <p:nvPr/>
        </p:nvSpPr>
        <p:spPr>
          <a:xfrm>
            <a:off x="858983" y="207818"/>
            <a:ext cx="9226713" cy="651164"/>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организации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питания</a:t>
            </a:r>
            <a:endPar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endParaRPr>
          </a:p>
        </p:txBody>
      </p:sp>
      <p:sp>
        <p:nvSpPr>
          <p:cNvPr id="6" name="TextBox 5"/>
          <p:cNvSpPr txBox="1"/>
          <p:nvPr/>
        </p:nvSpPr>
        <p:spPr>
          <a:xfrm>
            <a:off x="858982" y="1039091"/>
            <a:ext cx="11060175" cy="5262979"/>
          </a:xfrm>
          <a:prstGeom prst="rect">
            <a:avLst/>
          </a:prstGeom>
          <a:noFill/>
        </p:spPr>
        <p:txBody>
          <a:bodyPr wrap="square" rtlCol="0">
            <a:spAutoFit/>
          </a:bodyPr>
          <a:lstStyle/>
          <a:p>
            <a:r>
              <a:rPr lang="ru-RU" sz="1400" b="1" i="1" dirty="0" smtClean="0">
                <a:solidFill>
                  <a:srgbClr val="252537"/>
                </a:solidFill>
                <a:latin typeface="Book Antiqua" panose="02040602050305030304" pitchFamily="18" charset="0"/>
              </a:rPr>
              <a:t>       Перед </a:t>
            </a:r>
            <a:r>
              <a:rPr lang="ru-RU" sz="1400" b="1" i="1" dirty="0">
                <a:solidFill>
                  <a:srgbClr val="252537"/>
                </a:solidFill>
                <a:latin typeface="Book Antiqua" panose="02040602050305030304" pitchFamily="18" charset="0"/>
              </a:rPr>
              <a:t>обедом воспитатель организует спокойные виды деятельности. </a:t>
            </a:r>
            <a:endParaRPr lang="ru-RU" sz="1400" b="1" i="1" dirty="0" smtClean="0">
              <a:solidFill>
                <a:srgbClr val="252537"/>
              </a:solidFill>
              <a:latin typeface="Book Antiqua" panose="02040602050305030304" pitchFamily="18" charset="0"/>
            </a:endParaRP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a:t>
            </a:r>
            <a:r>
              <a:rPr lang="ru-RU" sz="1400" b="1" i="1" dirty="0" smtClean="0">
                <a:solidFill>
                  <a:srgbClr val="252537"/>
                </a:solidFill>
                <a:latin typeface="Book Antiqua" panose="02040602050305030304" pitchFamily="18" charset="0"/>
              </a:rPr>
              <a:t>Организуется </a:t>
            </a:r>
            <a:r>
              <a:rPr lang="ru-RU" sz="1400" b="1" i="1" dirty="0">
                <a:solidFill>
                  <a:srgbClr val="252537"/>
                </a:solidFill>
                <a:latin typeface="Book Antiqua" panose="02040602050305030304" pitchFamily="18" charset="0"/>
              </a:rPr>
              <a:t>дежурство детей </a:t>
            </a:r>
            <a:r>
              <a:rPr lang="ru-RU" sz="1400" i="1" dirty="0">
                <a:solidFill>
                  <a:srgbClr val="252537"/>
                </a:solidFill>
                <a:latin typeface="Book Antiqua" panose="02040602050305030304" pitchFamily="18" charset="0"/>
              </a:rPr>
              <a:t>(со средней группы), выставляются на стол индивидуальные салфетки, столовые приборы, блюдца, чашки, тарелки, хлеб в хлебницах, салфетки в салфетницах. </a:t>
            </a:r>
            <a:r>
              <a:rPr lang="ru-RU" sz="1400" i="1" dirty="0" smtClean="0">
                <a:solidFill>
                  <a:srgbClr val="252537"/>
                </a:solidFill>
                <a:latin typeface="Book Antiqua" panose="02040602050305030304" pitchFamily="18" charset="0"/>
              </a:rPr>
              <a:t>   Дежурные </a:t>
            </a:r>
            <a:r>
              <a:rPr lang="ru-RU" sz="1400" i="1" dirty="0">
                <a:solidFill>
                  <a:srgbClr val="252537"/>
                </a:solidFill>
                <a:latin typeface="Book Antiqua" panose="02040602050305030304" pitchFamily="18" charset="0"/>
              </a:rPr>
              <a:t>(два ребенка) моют руки, надевают специальные фартуки и колпаки, сервируют столы. Помощник воспитателя следит за правильностью сервировки стола, обучает детей. Требования к сервировке стола:</a:t>
            </a:r>
          </a:p>
          <a:p>
            <a:r>
              <a:rPr lang="ru-RU" sz="1400" i="1" dirty="0">
                <a:solidFill>
                  <a:srgbClr val="252537"/>
                </a:solidFill>
                <a:latin typeface="Book Antiqua" panose="02040602050305030304" pitchFamily="18" charset="0"/>
              </a:rPr>
              <a:t>- сервировка стола должна быть такой, чтобы она вызывала желание быть аккуратным;</a:t>
            </a:r>
          </a:p>
          <a:p>
            <a:r>
              <a:rPr lang="ru-RU" sz="1400" i="1" dirty="0">
                <a:solidFill>
                  <a:srgbClr val="252537"/>
                </a:solidFill>
                <a:latin typeface="Book Antiqua" panose="02040602050305030304" pitchFamily="18" charset="0"/>
              </a:rPr>
              <a:t>- индивидуальная салфетка в один слой или сложенная вдвое треугольником, на которую ставится глубокая тарелка (кроме 1 младшей группы), столовые приборы (справа нож (кроме 1 младшей группы), ложка, слева вилка);</a:t>
            </a:r>
          </a:p>
          <a:p>
            <a:r>
              <a:rPr lang="ru-RU" sz="1400" i="1" dirty="0">
                <a:solidFill>
                  <a:srgbClr val="252537"/>
                </a:solidFill>
                <a:latin typeface="Book Antiqua" panose="02040602050305030304" pitchFamily="18" charset="0"/>
              </a:rPr>
              <a:t>- над верхним углом салфетки ставится блюдце, на него – чашка, при необходимости в блюдце справа кладется маленькая ложка (для компота с ягодами);</a:t>
            </a:r>
          </a:p>
          <a:p>
            <a:r>
              <a:rPr lang="ru-RU" sz="1400" i="1" dirty="0">
                <a:solidFill>
                  <a:srgbClr val="252537"/>
                </a:solidFill>
                <a:latin typeface="Book Antiqua" panose="02040602050305030304" pitchFamily="18" charset="0"/>
              </a:rPr>
              <a:t>- в центре стола ставятся хлеб или бутерброды в хлебнице (одна на 2-4 человека), салфетки в салфетнице (одна на 2-4 человека</a:t>
            </a:r>
            <a:r>
              <a:rPr lang="ru-RU" sz="1400" i="1" dirty="0" smtClean="0">
                <a:solidFill>
                  <a:srgbClr val="252537"/>
                </a:solidFill>
                <a:latin typeface="Book Antiqua" panose="02040602050305030304" pitchFamily="18" charset="0"/>
              </a:rPr>
              <a:t>).</a:t>
            </a:r>
          </a:p>
          <a:p>
            <a:r>
              <a:rPr lang="ru-RU" sz="1400" i="1" dirty="0" smtClean="0">
                <a:solidFill>
                  <a:srgbClr val="252537"/>
                </a:solidFill>
                <a:latin typeface="Book Antiqua" panose="02040602050305030304" pitchFamily="18" charset="0"/>
              </a:rPr>
              <a:t>       Дежурные </a:t>
            </a:r>
            <a:r>
              <a:rPr lang="ru-RU" sz="1400" i="1" dirty="0">
                <a:solidFill>
                  <a:srgbClr val="252537"/>
                </a:solidFill>
                <a:latin typeface="Book Antiqua" panose="02040602050305030304" pitchFamily="18" charset="0"/>
              </a:rPr>
              <a:t>первыми садятся за стол. </a:t>
            </a:r>
            <a:endParaRPr lang="ru-RU" sz="1400" i="1" dirty="0" smtClean="0">
              <a:solidFill>
                <a:srgbClr val="252537"/>
              </a:solidFill>
              <a:latin typeface="Book Antiqua" panose="02040602050305030304" pitchFamily="18" charset="0"/>
            </a:endParaRPr>
          </a:p>
          <a:p>
            <a:endParaRPr lang="ru-RU" sz="1400" i="1" dirty="0" smtClean="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      </a:t>
            </a:r>
            <a:r>
              <a:rPr lang="ru-RU" sz="1400" b="1" i="1" dirty="0" smtClean="0">
                <a:solidFill>
                  <a:srgbClr val="252537"/>
                </a:solidFill>
                <a:latin typeface="Book Antiqua" panose="02040602050305030304" pitchFamily="18" charset="0"/>
              </a:rPr>
              <a:t>Воспитатель </a:t>
            </a:r>
            <a:r>
              <a:rPr lang="ru-RU" sz="1400" b="1" i="1" dirty="0">
                <a:solidFill>
                  <a:srgbClr val="252537"/>
                </a:solidFill>
                <a:latin typeface="Book Antiqua" panose="02040602050305030304" pitchFamily="18" charset="0"/>
              </a:rPr>
              <a:t>организует гигиенические процедуры. </a:t>
            </a:r>
            <a:r>
              <a:rPr lang="ru-RU" sz="1400" i="1" dirty="0">
                <a:solidFill>
                  <a:srgbClr val="252537"/>
                </a:solidFill>
                <a:latin typeface="Book Antiqua" panose="02040602050305030304" pitchFamily="18" charset="0"/>
              </a:rPr>
              <a:t>Дети моют руки, очищают нос. После гигиенических процедур дети садятся за стол на свои места. Необходимо следить за осанкой детей во время приема пищи (сидеть прямо, ноги вместе на полу, кости рук на столе, локти прижаты к телу). Если воспитатель садится обедать вместе с детьми, для него необходима полная сервировка стола. При организации питания необходимо обратить внимание:</a:t>
            </a:r>
          </a:p>
          <a:p>
            <a:r>
              <a:rPr lang="ru-RU" sz="1400" i="1" dirty="0">
                <a:solidFill>
                  <a:srgbClr val="252537"/>
                </a:solidFill>
                <a:latin typeface="Book Antiqua" panose="02040602050305030304" pitchFamily="18" charset="0"/>
              </a:rPr>
              <a:t>- перед ребенком должно находится только одно блюдо;</a:t>
            </a:r>
          </a:p>
          <a:p>
            <a:r>
              <a:rPr lang="ru-RU" sz="1400" i="1" dirty="0">
                <a:solidFill>
                  <a:srgbClr val="252537"/>
                </a:solidFill>
                <a:latin typeface="Book Antiqua" panose="02040602050305030304" pitchFamily="18" charset="0"/>
              </a:rPr>
              <a:t>- блюдо не должно быть ни слишком горячим, ни слишком холодным;</a:t>
            </a:r>
          </a:p>
          <a:p>
            <a:r>
              <a:rPr lang="ru-RU" sz="1400" i="1" dirty="0">
                <a:solidFill>
                  <a:srgbClr val="252537"/>
                </a:solidFill>
                <a:latin typeface="Book Antiqua" panose="02040602050305030304" pitchFamily="18" charset="0"/>
              </a:rPr>
              <a:t>- не допускать громких разговоров и звучания музыки;</a:t>
            </a:r>
          </a:p>
          <a:p>
            <a:r>
              <a:rPr lang="ru-RU" sz="1400" i="1" dirty="0">
                <a:solidFill>
                  <a:srgbClr val="252537"/>
                </a:solidFill>
                <a:latin typeface="Book Antiqua" panose="02040602050305030304" pitchFamily="18" charset="0"/>
              </a:rPr>
              <a:t>- не допускать понуканий, поторапливания детей;</a:t>
            </a:r>
          </a:p>
          <a:p>
            <a:r>
              <a:rPr lang="ru-RU" sz="1400" i="1" dirty="0">
                <a:solidFill>
                  <a:srgbClr val="252537"/>
                </a:solidFill>
                <a:latin typeface="Book Antiqua" panose="02040602050305030304" pitchFamily="18" charset="0"/>
              </a:rPr>
              <a:t>- не допускать насильного кормления детей;</a:t>
            </a:r>
          </a:p>
          <a:p>
            <a:r>
              <a:rPr lang="ru-RU" sz="1400" i="1" dirty="0">
                <a:solidFill>
                  <a:srgbClr val="252537"/>
                </a:solidFill>
                <a:latin typeface="Book Antiqua" panose="02040602050305030304" pitchFamily="18" charset="0"/>
              </a:rPr>
              <a:t>- не осуждать ребенка за неосторожность, неопрятность, неправильное использование столовых приборов</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p:txBody>
      </p:sp>
    </p:spTree>
    <p:extLst>
      <p:ext uri="{BB962C8B-B14F-4D97-AF65-F5344CB8AC3E}">
        <p14:creationId xmlns:p14="http://schemas.microsoft.com/office/powerpoint/2010/main" val="18967949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45127" y="290945"/>
            <a:ext cx="11069782" cy="6771084"/>
          </a:xfrm>
          <a:prstGeom prst="rect">
            <a:avLst/>
          </a:prstGeom>
          <a:noFill/>
        </p:spPr>
        <p:txBody>
          <a:bodyPr wrap="square" rtlCol="0">
            <a:spAutoFit/>
          </a:bodyPr>
          <a:lstStyle/>
          <a:p>
            <a:pPr lvl="0"/>
            <a:r>
              <a:rPr lang="ru-RU" sz="1400" i="1" dirty="0">
                <a:solidFill>
                  <a:srgbClr val="252537"/>
                </a:solidFill>
                <a:latin typeface="Book Antiqua" panose="02040602050305030304" pitchFamily="18" charset="0"/>
              </a:rPr>
              <a:t>- не допускать неэстетичной сервировки стола, некрасивого оформления блюд, каждое блюдо должно быть </a:t>
            </a:r>
          </a:p>
          <a:p>
            <a:pPr lvl="0"/>
            <a:r>
              <a:rPr lang="ru-RU" sz="1400" i="1" dirty="0">
                <a:solidFill>
                  <a:srgbClr val="252537"/>
                </a:solidFill>
                <a:latin typeface="Book Antiqua" panose="02040602050305030304" pitchFamily="18" charset="0"/>
              </a:rPr>
              <a:t>красиво оформлено и подано ребенку с акцентом на том, что это именно для него</a:t>
            </a:r>
            <a:r>
              <a:rPr lang="ru-RU" sz="1400" i="1" dirty="0" smtClean="0">
                <a:solidFill>
                  <a:srgbClr val="252537"/>
                </a:solidFill>
                <a:latin typeface="Book Antiqua" panose="02040602050305030304" pitchFamily="18" charset="0"/>
              </a:rPr>
              <a:t>;</a:t>
            </a:r>
          </a:p>
          <a:p>
            <a:pPr lvl="0"/>
            <a:r>
              <a:rPr lang="ru-RU" sz="1400" i="1" dirty="0" smtClean="0">
                <a:solidFill>
                  <a:srgbClr val="252537"/>
                </a:solidFill>
                <a:latin typeface="Book Antiqua" panose="02040602050305030304" pitchFamily="18" charset="0"/>
              </a:rPr>
              <a:t>-</a:t>
            </a:r>
            <a:r>
              <a:rPr lang="ru-RU" sz="1400" i="1" dirty="0">
                <a:solidFill>
                  <a:srgbClr val="252537"/>
                </a:solidFill>
                <a:latin typeface="Book Antiqua" panose="02040602050305030304" pitchFamily="18" charset="0"/>
              </a:rPr>
              <a:t> при нежелании ребенка есть, можно уменьшить порцию, отделив ложкой часть гарнира или каши,</a:t>
            </a:r>
          </a:p>
          <a:p>
            <a:pPr lvl="0"/>
            <a:r>
              <a:rPr lang="ru-RU" sz="1400" i="1" dirty="0">
                <a:solidFill>
                  <a:srgbClr val="252537"/>
                </a:solidFill>
                <a:latin typeface="Book Antiqua" panose="02040602050305030304" pitchFamily="18" charset="0"/>
              </a:rPr>
              <a:t> нарезать бутерброд, булку или яблоко на несколько частей;</a:t>
            </a:r>
          </a:p>
          <a:p>
            <a:pPr lvl="0"/>
            <a:r>
              <a:rPr lang="ru-RU" sz="1400" i="1" dirty="0">
                <a:solidFill>
                  <a:srgbClr val="252537"/>
                </a:solidFill>
                <a:latin typeface="Book Antiqua" panose="02040602050305030304" pitchFamily="18" charset="0"/>
              </a:rPr>
              <a:t>- помните, что дети очень внимательны, они все видят, все слышат. </a:t>
            </a:r>
            <a:endParaRPr lang="ru-RU" sz="1400" i="1" dirty="0" smtClean="0">
              <a:solidFill>
                <a:srgbClr val="252537"/>
              </a:solidFill>
              <a:latin typeface="Book Antiqua" panose="02040602050305030304" pitchFamily="18" charset="0"/>
            </a:endParaRPr>
          </a:p>
          <a:p>
            <a:pPr lvl="0"/>
            <a:endParaRPr lang="ru-RU" sz="1400" i="1" dirty="0" smtClean="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       Обращаете </a:t>
            </a:r>
            <a:r>
              <a:rPr lang="ru-RU" sz="1400" i="1" dirty="0">
                <a:solidFill>
                  <a:srgbClr val="252537"/>
                </a:solidFill>
                <a:latin typeface="Book Antiqua" panose="02040602050305030304" pitchFamily="18" charset="0"/>
              </a:rPr>
              <a:t>внимание, как накрыты столы к завтраку.</a:t>
            </a:r>
          </a:p>
          <a:p>
            <a:pPr lvl="0"/>
            <a:r>
              <a:rPr lang="ru-RU" sz="1400" i="1" dirty="0" smtClean="0">
                <a:solidFill>
                  <a:srgbClr val="252537"/>
                </a:solidFill>
                <a:latin typeface="Book Antiqua" panose="02040602050305030304" pitchFamily="18" charset="0"/>
              </a:rPr>
              <a:t>       Уточняйте </a:t>
            </a:r>
            <a:r>
              <a:rPr lang="ru-RU" sz="1400" i="1" dirty="0">
                <a:solidFill>
                  <a:srgbClr val="252537"/>
                </a:solidFill>
                <a:latin typeface="Book Antiqua" panose="02040602050305030304" pitchFamily="18" charset="0"/>
              </a:rPr>
              <a:t>название блюд.</a:t>
            </a:r>
          </a:p>
          <a:p>
            <a:pPr lvl="0"/>
            <a:r>
              <a:rPr lang="ru-RU" sz="1400" i="1" dirty="0" smtClean="0">
                <a:solidFill>
                  <a:srgbClr val="252537"/>
                </a:solidFill>
                <a:latin typeface="Book Antiqua" panose="02040602050305030304" pitchFamily="18" charset="0"/>
              </a:rPr>
              <a:t>       Отмечайте </a:t>
            </a:r>
            <a:r>
              <a:rPr lang="ru-RU" sz="1400" i="1" dirty="0">
                <a:solidFill>
                  <a:srgbClr val="252537"/>
                </a:solidFill>
                <a:latin typeface="Book Antiqua" panose="02040602050305030304" pitchFamily="18" charset="0"/>
              </a:rPr>
              <a:t>заботу взрослых (няни, повара) о детях.</a:t>
            </a:r>
          </a:p>
          <a:p>
            <a:pPr lvl="0"/>
            <a:r>
              <a:rPr lang="ru-RU" sz="1400" i="1" dirty="0" smtClean="0">
                <a:solidFill>
                  <a:srgbClr val="252537"/>
                </a:solidFill>
                <a:latin typeface="Book Antiqua" panose="02040602050305030304" pitchFamily="18" charset="0"/>
              </a:rPr>
              <a:t>       Создавайте </a:t>
            </a:r>
            <a:r>
              <a:rPr lang="ru-RU" sz="1400" i="1" dirty="0">
                <a:solidFill>
                  <a:srgbClr val="252537"/>
                </a:solidFill>
                <a:latin typeface="Book Antiqua" panose="02040602050305030304" pitchFamily="18" charset="0"/>
              </a:rPr>
              <a:t>у детей положительное настроение к еде, желает приятного </a:t>
            </a:r>
            <a:r>
              <a:rPr lang="ru-RU" sz="1400" i="1" dirty="0" smtClean="0">
                <a:solidFill>
                  <a:srgbClr val="252537"/>
                </a:solidFill>
                <a:latin typeface="Book Antiqua" panose="02040602050305030304" pitchFamily="18" charset="0"/>
              </a:rPr>
              <a:t>аппетита, используйте художественное слово.</a:t>
            </a:r>
            <a:endParaRPr lang="ru-RU" sz="1400" i="1" dirty="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       В </a:t>
            </a:r>
            <a:r>
              <a:rPr lang="ru-RU" sz="1400" i="1" dirty="0">
                <a:solidFill>
                  <a:srgbClr val="252537"/>
                </a:solidFill>
                <a:latin typeface="Book Antiqua" panose="02040602050305030304" pitchFamily="18" charset="0"/>
              </a:rPr>
              <a:t>процессе еды постоянно </a:t>
            </a:r>
            <a:r>
              <a:rPr lang="ru-RU" sz="1400" i="1" dirty="0" smtClean="0">
                <a:solidFill>
                  <a:srgbClr val="252537"/>
                </a:solidFill>
                <a:latin typeface="Book Antiqua" panose="02040602050305030304" pitchFamily="18" charset="0"/>
              </a:rPr>
              <a:t>следите </a:t>
            </a:r>
            <a:r>
              <a:rPr lang="ru-RU" sz="1400" i="1" dirty="0">
                <a:solidFill>
                  <a:srgbClr val="252537"/>
                </a:solidFill>
                <a:latin typeface="Book Antiqua" panose="02040602050305030304" pitchFamily="18" charset="0"/>
              </a:rPr>
              <a:t>за осанкой детей, при необходимости </a:t>
            </a:r>
            <a:r>
              <a:rPr lang="ru-RU" sz="1400" i="1" dirty="0" smtClean="0">
                <a:solidFill>
                  <a:srgbClr val="252537"/>
                </a:solidFill>
                <a:latin typeface="Book Antiqua" panose="02040602050305030304" pitchFamily="18" charset="0"/>
              </a:rPr>
              <a:t>напоминайте </a:t>
            </a:r>
            <a:r>
              <a:rPr lang="ru-RU" sz="1400" i="1" dirty="0">
                <a:solidFill>
                  <a:srgbClr val="252537"/>
                </a:solidFill>
                <a:latin typeface="Book Antiqua" panose="02040602050305030304" pitchFamily="18" charset="0"/>
              </a:rPr>
              <a:t>детям о правильной осанке, </a:t>
            </a:r>
            <a:r>
              <a:rPr lang="ru-RU" sz="1400" i="1" dirty="0" smtClean="0">
                <a:solidFill>
                  <a:srgbClr val="252537"/>
                </a:solidFill>
                <a:latin typeface="Book Antiqua" panose="02040602050305030304" pitchFamily="18" charset="0"/>
              </a:rPr>
              <a:t>добивайтесь, </a:t>
            </a:r>
            <a:r>
              <a:rPr lang="ru-RU" sz="1400" i="1" dirty="0">
                <a:solidFill>
                  <a:srgbClr val="252537"/>
                </a:solidFill>
                <a:latin typeface="Book Antiqua" panose="02040602050305030304" pitchFamily="18" charset="0"/>
              </a:rPr>
              <a:t>чтобы дети съедали всю пищу, малышей </a:t>
            </a:r>
            <a:r>
              <a:rPr lang="ru-RU" sz="1400" i="1" dirty="0" smtClean="0">
                <a:solidFill>
                  <a:srgbClr val="252537"/>
                </a:solidFill>
                <a:latin typeface="Book Antiqua" panose="02040602050305030304" pitchFamily="18" charset="0"/>
              </a:rPr>
              <a:t>подкармливайте.</a:t>
            </a:r>
            <a:endParaRPr lang="ru-RU" sz="1400" i="1" dirty="0">
              <a:solidFill>
                <a:srgbClr val="252537"/>
              </a:solidFill>
              <a:latin typeface="Book Antiqua" panose="02040602050305030304" pitchFamily="18" charset="0"/>
            </a:endParaRPr>
          </a:p>
          <a:p>
            <a:pPr lvl="0"/>
            <a:endParaRPr lang="ru-RU" sz="1400" i="1" dirty="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       Следите </a:t>
            </a:r>
            <a:r>
              <a:rPr lang="ru-RU" sz="1400" i="1" dirty="0">
                <a:solidFill>
                  <a:srgbClr val="252537"/>
                </a:solidFill>
                <a:latin typeface="Book Antiqua" panose="02040602050305030304" pitchFamily="18" charset="0"/>
              </a:rPr>
              <a:t>за своими репликами о пище; предупредите и родителей. О пище можно говорить только </a:t>
            </a:r>
            <a:r>
              <a:rPr lang="ru-RU" sz="1400" i="1" dirty="0" smtClean="0">
                <a:solidFill>
                  <a:srgbClr val="252537"/>
                </a:solidFill>
                <a:latin typeface="Book Antiqua" panose="02040602050305030304" pitchFamily="18" charset="0"/>
              </a:rPr>
              <a:t>хорошо.</a:t>
            </a:r>
            <a:endParaRPr lang="ru-RU" sz="1400" i="1" dirty="0">
              <a:solidFill>
                <a:srgbClr val="252537"/>
              </a:solidFill>
              <a:latin typeface="Book Antiqua" panose="02040602050305030304" pitchFamily="18" charset="0"/>
            </a:endParaRPr>
          </a:p>
          <a:p>
            <a:pPr lvl="0"/>
            <a:r>
              <a:rPr lang="ru-RU" sz="1400" i="1" dirty="0">
                <a:solidFill>
                  <a:srgbClr val="252537"/>
                </a:solidFill>
                <a:latin typeface="Book Antiqua" panose="02040602050305030304" pitchFamily="18" charset="0"/>
              </a:rPr>
              <a:t>- не забывайте хвалить ребенка за аккуратность, неторопливость, культурные навыки;</a:t>
            </a:r>
          </a:p>
          <a:p>
            <a:pPr lvl="0"/>
            <a:r>
              <a:rPr lang="ru-RU" sz="1400" i="1" dirty="0">
                <a:solidFill>
                  <a:srgbClr val="252537"/>
                </a:solidFill>
                <a:latin typeface="Book Antiqua" panose="02040602050305030304" pitchFamily="18" charset="0"/>
              </a:rPr>
              <a:t>- не фиксируйте во время еды внимание детей на неудачах (только в крайних случаях, когда это опасно для здоровья), но запоминайте, что у кого не получается, чтобы потом в качестве опережающего задать ему правильный алгоритм действий</a:t>
            </a:r>
            <a:r>
              <a:rPr lang="ru-RU" sz="1400" i="1" dirty="0" smtClean="0">
                <a:solidFill>
                  <a:srgbClr val="252537"/>
                </a:solidFill>
                <a:latin typeface="Book Antiqua" panose="02040602050305030304" pitchFamily="18" charset="0"/>
              </a:rPr>
              <a:t>.</a:t>
            </a:r>
          </a:p>
          <a:p>
            <a:pPr lvl="0"/>
            <a:endParaRPr lang="ru-RU" sz="1400" i="1" dirty="0" smtClean="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       У </a:t>
            </a:r>
            <a:r>
              <a:rPr lang="ru-RU" sz="1400" i="1" dirty="0">
                <a:solidFill>
                  <a:srgbClr val="252537"/>
                </a:solidFill>
                <a:latin typeface="Book Antiqua" panose="02040602050305030304" pitchFamily="18" charset="0"/>
              </a:rPr>
              <a:t>детей необходимо воспитывать культурно-гигиенические навыки приема пищи (согласно программы данного возраста</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pPr lvl="0"/>
            <a:r>
              <a:rPr lang="ru-RU" sz="1400" i="1" dirty="0">
                <a:solidFill>
                  <a:srgbClr val="252537"/>
                </a:solidFill>
                <a:latin typeface="Book Antiqua" panose="02040602050305030304" pitchFamily="18" charset="0"/>
              </a:rPr>
              <a:t>- брать в рот пищу небольшими кусочками, хорошо пережевывать ее;</a:t>
            </a:r>
          </a:p>
          <a:p>
            <a:pPr lvl="0"/>
            <a:r>
              <a:rPr lang="ru-RU" sz="1400" i="1" dirty="0">
                <a:solidFill>
                  <a:srgbClr val="252537"/>
                </a:solidFill>
                <a:latin typeface="Book Antiqua" panose="02040602050305030304" pitchFamily="18" charset="0"/>
              </a:rPr>
              <a:t>- не разговаривать во время еды;</a:t>
            </a:r>
          </a:p>
          <a:p>
            <a:pPr lvl="0"/>
            <a:r>
              <a:rPr lang="ru-RU" sz="1400" i="1" dirty="0">
                <a:solidFill>
                  <a:srgbClr val="252537"/>
                </a:solidFill>
                <a:latin typeface="Book Antiqua" panose="02040602050305030304" pitchFamily="18" charset="0"/>
              </a:rPr>
              <a:t>- вытирать руки и рот бумажной салфеткой;</a:t>
            </a:r>
          </a:p>
          <a:p>
            <a:pPr lvl="0"/>
            <a:r>
              <a:rPr lang="ru-RU" sz="1400" i="1" dirty="0">
                <a:solidFill>
                  <a:srgbClr val="252537"/>
                </a:solidFill>
                <a:latin typeface="Book Antiqua" panose="02040602050305030304" pitchFamily="18" charset="0"/>
              </a:rPr>
              <a:t>- правильно пользоваться столовыми приборами.</a:t>
            </a:r>
          </a:p>
          <a:p>
            <a:pPr lvl="0"/>
            <a:r>
              <a:rPr lang="ru-RU" sz="1400" i="1" dirty="0" smtClean="0">
                <a:solidFill>
                  <a:srgbClr val="252537"/>
                </a:solidFill>
                <a:latin typeface="Book Antiqua" panose="02040602050305030304" pitchFamily="18" charset="0"/>
              </a:rPr>
              <a:t>        </a:t>
            </a:r>
            <a:r>
              <a:rPr lang="ru-RU" sz="1400" i="1" dirty="0">
                <a:solidFill>
                  <a:srgbClr val="252537"/>
                </a:solidFill>
                <a:latin typeface="Book Antiqua" panose="02040602050305030304" pitchFamily="18" charset="0"/>
              </a:rPr>
              <a:t>После того, как дети съели первое, воспитатели (в старших группах – дежурные) собирают </a:t>
            </a:r>
            <a:endParaRPr lang="ru-RU" sz="1400" i="1" dirty="0" smtClean="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тарелки </a:t>
            </a:r>
            <a:r>
              <a:rPr lang="ru-RU" sz="1400" i="1" dirty="0">
                <a:solidFill>
                  <a:srgbClr val="252537"/>
                </a:solidFill>
                <a:latin typeface="Book Antiqua" panose="02040602050305030304" pitchFamily="18" charset="0"/>
              </a:rPr>
              <a:t>из-под первого блюда и раздают второе блюдо</a:t>
            </a:r>
            <a:r>
              <a:rPr lang="ru-RU" sz="1400" i="1" dirty="0" smtClean="0">
                <a:solidFill>
                  <a:srgbClr val="252537"/>
                </a:solidFill>
                <a:latin typeface="Book Antiqua" panose="02040602050305030304" pitchFamily="18" charset="0"/>
              </a:rPr>
              <a:t>.</a:t>
            </a:r>
          </a:p>
          <a:p>
            <a:pPr lvl="0"/>
            <a:endParaRPr lang="ru-RU" sz="1400" i="1" dirty="0">
              <a:solidFill>
                <a:srgbClr val="252537"/>
              </a:solidFill>
              <a:latin typeface="Book Antiqua" panose="02040602050305030304" pitchFamily="18" charset="0"/>
            </a:endParaRPr>
          </a:p>
          <a:p>
            <a:pPr lvl="0"/>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       После </a:t>
            </a:r>
            <a:r>
              <a:rPr lang="ru-RU" sz="1400" i="1" dirty="0">
                <a:solidFill>
                  <a:srgbClr val="252537"/>
                </a:solidFill>
                <a:latin typeface="Book Antiqua" panose="02040602050305030304" pitchFamily="18" charset="0"/>
              </a:rPr>
              <a:t>приема пищи дети убирают за собой посуду: младшие группы – чашку и </a:t>
            </a:r>
            <a:r>
              <a:rPr lang="ru-RU" sz="1400" i="1" dirty="0" smtClean="0">
                <a:solidFill>
                  <a:srgbClr val="252537"/>
                </a:solidFill>
                <a:latin typeface="Book Antiqua" panose="02040602050305030304" pitchFamily="18" charset="0"/>
              </a:rPr>
              <a:t>блюдце, средний </a:t>
            </a:r>
            <a:r>
              <a:rPr lang="ru-RU" sz="1400" i="1" dirty="0">
                <a:solidFill>
                  <a:srgbClr val="252537"/>
                </a:solidFill>
                <a:latin typeface="Book Antiqua" panose="02040602050305030304" pitchFamily="18" charset="0"/>
              </a:rPr>
              <a:t>и </a:t>
            </a:r>
            <a:endParaRPr lang="ru-RU" sz="1400" i="1" dirty="0" smtClean="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старший </a:t>
            </a:r>
            <a:r>
              <a:rPr lang="ru-RU" sz="1400" i="1" dirty="0">
                <a:solidFill>
                  <a:srgbClr val="252537"/>
                </a:solidFill>
                <a:latin typeface="Book Antiqua" panose="02040602050305030304" pitchFamily="18" charset="0"/>
              </a:rPr>
              <a:t>возраст – всю посуду, убирая остатки пищи в кастрюлю для отходов; </a:t>
            </a:r>
            <a:r>
              <a:rPr lang="ru-RU" sz="1400" i="1" dirty="0" smtClean="0">
                <a:solidFill>
                  <a:srgbClr val="252537"/>
                </a:solidFill>
                <a:latin typeface="Book Antiqua" panose="02040602050305030304" pitchFamily="18" charset="0"/>
              </a:rPr>
              <a:t>уносят</a:t>
            </a:r>
          </a:p>
          <a:p>
            <a:pPr lvl="0"/>
            <a:r>
              <a:rPr lang="ru-RU" sz="1400" i="1" dirty="0" smtClean="0">
                <a:solidFill>
                  <a:srgbClr val="252537"/>
                </a:solidFill>
                <a:latin typeface="Book Antiqua" panose="02040602050305030304" pitchFamily="18" charset="0"/>
              </a:rPr>
              <a:t> </a:t>
            </a:r>
            <a:r>
              <a:rPr lang="ru-RU" sz="1400" i="1" dirty="0">
                <a:solidFill>
                  <a:srgbClr val="252537"/>
                </a:solidFill>
                <a:latin typeface="Book Antiqua" panose="02040602050305030304" pitchFamily="18" charset="0"/>
              </a:rPr>
              <a:t>салфетку, сложив ее за уголки и стряхнув с нее крошки в кастрюлю для отходов. Дежурные </a:t>
            </a:r>
            <a:endParaRPr lang="ru-RU" sz="1400" i="1" dirty="0" smtClean="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убирают </a:t>
            </a:r>
            <a:r>
              <a:rPr lang="ru-RU" sz="1400" i="1" dirty="0">
                <a:solidFill>
                  <a:srgbClr val="252537"/>
                </a:solidFill>
                <a:latin typeface="Book Antiqua" panose="02040602050305030304" pitchFamily="18" charset="0"/>
              </a:rPr>
              <a:t>со столов оставшуюся посуду: хлебницы, салфетницы.</a:t>
            </a:r>
          </a:p>
          <a:p>
            <a:pPr lvl="0"/>
            <a:endParaRPr lang="ru-RU" sz="1400" i="1" dirty="0">
              <a:solidFill>
                <a:srgbClr val="252537"/>
              </a:solidFill>
              <a:latin typeface="Book Antiqua" panose="02040602050305030304" pitchFamily="18" charset="0"/>
            </a:endParaRP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82415" y="5195454"/>
            <a:ext cx="2732494" cy="1537853"/>
          </a:xfrm>
          <a:prstGeom prst="rect">
            <a:avLst/>
          </a:prstGeom>
        </p:spPr>
      </p:pic>
    </p:spTree>
    <p:extLst>
      <p:ext uri="{BB962C8B-B14F-4D97-AF65-F5344CB8AC3E}">
        <p14:creationId xmlns:p14="http://schemas.microsoft.com/office/powerpoint/2010/main" val="263994559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1020523" y="380570"/>
            <a:ext cx="9133411" cy="641445"/>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Вопросы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для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самоанализа физкультурного </a:t>
            </a:r>
            <a:r>
              <a:rPr lang="ru-RU" sz="2000" b="1" i="1" dirty="0" smtClean="0">
                <a:solidFill>
                  <a:srgbClr val="181848"/>
                </a:solidFill>
                <a:latin typeface="Book Antiqua" panose="02040602050305030304" pitchFamily="18" charset="0"/>
              </a:rPr>
              <a:t>занятия</a:t>
            </a:r>
            <a:endParaRPr lang="ru-RU" sz="2000" b="1" i="1" dirty="0">
              <a:solidFill>
                <a:srgbClr val="181848"/>
              </a:solidFill>
              <a:latin typeface="Book Antiqua" panose="02040602050305030304" pitchFamily="18" charset="0"/>
            </a:endParaRPr>
          </a:p>
        </p:txBody>
      </p:sp>
      <p:sp>
        <p:nvSpPr>
          <p:cNvPr id="6" name="TextBox 5"/>
          <p:cNvSpPr txBox="1"/>
          <p:nvPr/>
        </p:nvSpPr>
        <p:spPr>
          <a:xfrm>
            <a:off x="809470" y="1259174"/>
            <a:ext cx="11107710" cy="5478423"/>
          </a:xfrm>
          <a:prstGeom prst="rect">
            <a:avLst/>
          </a:prstGeom>
          <a:noFill/>
        </p:spPr>
        <p:txBody>
          <a:bodyPr wrap="square" rtlCol="0">
            <a:spAutoFit/>
          </a:bodyPr>
          <a:lstStyle/>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      1. Тема</a:t>
            </a:r>
            <a:r>
              <a:rPr lang="ru-RU" sz="1400" i="1" dirty="0">
                <a:solidFill>
                  <a:srgbClr val="181848"/>
                </a:solidFill>
                <a:latin typeface="Times New Roman" panose="02020603050405020304" pitchFamily="18" charset="0"/>
                <a:ea typeface="Times New Roman" panose="02020603050405020304" pitchFamily="18" charset="0"/>
              </a:rPr>
              <a:t>, вид </a:t>
            </a:r>
            <a:r>
              <a:rPr lang="ru-RU" sz="1400" i="1" dirty="0" smtClean="0">
                <a:solidFill>
                  <a:srgbClr val="181848"/>
                </a:solidFill>
                <a:latin typeface="Times New Roman" panose="02020603050405020304" pitchFamily="18" charset="0"/>
                <a:ea typeface="Times New Roman" panose="02020603050405020304" pitchFamily="18" charset="0"/>
              </a:rPr>
              <a:t>занятия; </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2.  </a:t>
            </a:r>
            <a:r>
              <a:rPr lang="ru-RU" sz="1400" i="1" dirty="0">
                <a:solidFill>
                  <a:srgbClr val="181848"/>
                </a:solidFill>
                <a:latin typeface="Times New Roman" panose="02020603050405020304" pitchFamily="18" charset="0"/>
                <a:ea typeface="Times New Roman" panose="02020603050405020304" pitchFamily="18" charset="0"/>
              </a:rPr>
              <a:t>Характеристика детской группы:</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возрастная группа детей;</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количество;</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особенности.</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3. Подготовленность </a:t>
            </a:r>
            <a:r>
              <a:rPr lang="ru-RU" sz="1400" i="1" dirty="0">
                <a:solidFill>
                  <a:srgbClr val="181848"/>
                </a:solidFill>
                <a:latin typeface="Times New Roman" panose="02020603050405020304" pitchFamily="18" charset="0"/>
                <a:ea typeface="Times New Roman" panose="02020603050405020304" pitchFamily="18" charset="0"/>
              </a:rPr>
              <a:t>данного занятия предыдущим обучением и связь с последующим.</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4. Анализ </a:t>
            </a:r>
            <a:r>
              <a:rPr lang="ru-RU" sz="1400" i="1" dirty="0">
                <a:solidFill>
                  <a:srgbClr val="181848"/>
                </a:solidFill>
                <a:latin typeface="Times New Roman" panose="02020603050405020304" pitchFamily="18" charset="0"/>
                <a:ea typeface="Times New Roman" panose="02020603050405020304" pitchFamily="18" charset="0"/>
              </a:rPr>
              <a:t>программного содержания занятия:</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триединство задач (оздоровительные, образовательные и воспитательные);.</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соответствие программным требованиям и подготовленности детей;</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степень </a:t>
            </a:r>
            <a:r>
              <a:rPr lang="ru-RU" sz="1400" i="1" dirty="0">
                <a:solidFill>
                  <a:srgbClr val="181848"/>
                </a:solidFill>
                <a:latin typeface="Times New Roman" panose="02020603050405020304" pitchFamily="18" charset="0"/>
                <a:ea typeface="Times New Roman" panose="02020603050405020304" pitchFamily="18" charset="0"/>
              </a:rPr>
              <a:t>достижения</a:t>
            </a:r>
            <a:r>
              <a:rPr lang="ru-RU" sz="1400" i="1" dirty="0" smtClean="0">
                <a:solidFill>
                  <a:srgbClr val="181848"/>
                </a:solidFill>
                <a:latin typeface="Times New Roman" panose="02020603050405020304" pitchFamily="18" charset="0"/>
                <a:ea typeface="Times New Roman" panose="02020603050405020304" pitchFamily="18" charset="0"/>
              </a:rPr>
              <a:t>.</a:t>
            </a: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      5. </a:t>
            </a:r>
            <a:r>
              <a:rPr lang="ru-RU" sz="1400" i="1" dirty="0">
                <a:solidFill>
                  <a:srgbClr val="181848"/>
                </a:solidFill>
                <a:latin typeface="Times New Roman" panose="02020603050405020304" pitchFamily="18" charset="0"/>
                <a:ea typeface="Times New Roman" panose="02020603050405020304" pitchFamily="18" charset="0"/>
              </a:rPr>
              <a:t>Какие условия Вы старались создать для проведения занятия: уровень организации занятия (психологический настрой на занятие, использование игровых организационных моментов) ? Здоровьесберегающие компоненты занятия:</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санитарно-гигиенические условия;</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спортивная форма педагогов и детей;</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длительность каждой части занятия и соответствие продолжительности занятия требованиям СанПиН;</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наличие эмоционально-чувственного компонента обучения;</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a:t>
            </a:r>
            <a:r>
              <a:rPr lang="ru-RU" sz="1400" i="1" dirty="0">
                <a:solidFill>
                  <a:srgbClr val="181848"/>
                </a:solidFill>
                <a:latin typeface="Times New Roman" panose="02020603050405020304" pitchFamily="18" charset="0"/>
                <a:ea typeface="Times New Roman" panose="02020603050405020304" pitchFamily="18" charset="0"/>
              </a:rPr>
              <a:t>стиль взаимоотношения с </a:t>
            </a:r>
            <a:r>
              <a:rPr lang="ru-RU" sz="1400" i="1" dirty="0" smtClean="0">
                <a:solidFill>
                  <a:srgbClr val="181848"/>
                </a:solidFill>
                <a:latin typeface="Times New Roman" panose="02020603050405020304" pitchFamily="18" charset="0"/>
                <a:ea typeface="Times New Roman" panose="02020603050405020304" pitchFamily="18" charset="0"/>
              </a:rPr>
              <a:t>детьми;</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приёмы, </a:t>
            </a:r>
            <a:r>
              <a:rPr lang="ru-RU" sz="1400" i="1" dirty="0">
                <a:solidFill>
                  <a:srgbClr val="181848"/>
                </a:solidFill>
                <a:latin typeface="Times New Roman" panose="02020603050405020304" pitchFamily="18" charset="0"/>
                <a:ea typeface="Times New Roman" panose="02020603050405020304" pitchFamily="18" charset="0"/>
              </a:rPr>
              <a:t>используемые воспитателем при «переключении» детей с предшествующего занятию вида деятельности.</a:t>
            </a:r>
            <a:endParaRPr lang="ru-RU" sz="1400" i="1" dirty="0" smtClean="0">
              <a:solidFill>
                <a:srgbClr val="181848"/>
              </a:solidFill>
              <a:latin typeface="Times New Roman" panose="02020603050405020304" pitchFamily="18" charset="0"/>
              <a:ea typeface="Times New Roman" panose="02020603050405020304" pitchFamily="18" charset="0"/>
            </a:endParaRP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6. Анализ </a:t>
            </a:r>
            <a:r>
              <a:rPr lang="ru-RU" sz="1400" i="1" dirty="0">
                <a:solidFill>
                  <a:srgbClr val="181848"/>
                </a:solidFill>
                <a:latin typeface="Times New Roman" panose="02020603050405020304" pitchFamily="18" charset="0"/>
                <a:ea typeface="Times New Roman" panose="02020603050405020304" pitchFamily="18" charset="0"/>
              </a:rPr>
              <a:t>содержания </a:t>
            </a:r>
            <a:r>
              <a:rPr lang="ru-RU" sz="1400" i="1" dirty="0" smtClean="0">
                <a:solidFill>
                  <a:srgbClr val="181848"/>
                </a:solidFill>
                <a:latin typeface="Times New Roman" panose="02020603050405020304" pitchFamily="18" charset="0"/>
                <a:ea typeface="Times New Roman" panose="02020603050405020304" pitchFamily="18" charset="0"/>
              </a:rPr>
              <a:t>занятия:</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что я хотела,  </a:t>
            </a:r>
            <a:r>
              <a:rPr lang="ru-RU" sz="1400" i="1" dirty="0">
                <a:solidFill>
                  <a:srgbClr val="181848"/>
                </a:solidFill>
                <a:latin typeface="Times New Roman" panose="02020603050405020304" pitchFamily="18" charset="0"/>
                <a:ea typeface="Times New Roman" panose="02020603050405020304" pitchFamily="18" charset="0"/>
              </a:rPr>
              <a:t>ч</a:t>
            </a:r>
            <a:r>
              <a:rPr lang="ru-RU" sz="1400" i="1" dirty="0" smtClean="0">
                <a:solidFill>
                  <a:srgbClr val="181848"/>
                </a:solidFill>
                <a:latin typeface="Times New Roman" panose="02020603050405020304" pitchFamily="18" charset="0"/>
                <a:ea typeface="Times New Roman" panose="02020603050405020304" pitchFamily="18" charset="0"/>
              </a:rPr>
              <a:t>то сделала? </a:t>
            </a: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      - каков был замысел (план) данного занятия и почему?</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каково </a:t>
            </a:r>
            <a:r>
              <a:rPr lang="ru-RU" sz="1400" i="1" dirty="0">
                <a:solidFill>
                  <a:srgbClr val="181848"/>
                </a:solidFill>
                <a:latin typeface="Times New Roman" panose="02020603050405020304" pitchFamily="18" charset="0"/>
                <a:ea typeface="Times New Roman" panose="02020603050405020304" pitchFamily="18" charset="0"/>
              </a:rPr>
              <a:t>место занятия в </a:t>
            </a:r>
            <a:r>
              <a:rPr lang="ru-RU" sz="1400" i="1" dirty="0" smtClean="0">
                <a:solidFill>
                  <a:srgbClr val="181848"/>
                </a:solidFill>
                <a:latin typeface="Times New Roman" panose="02020603050405020304" pitchFamily="18" charset="0"/>
                <a:ea typeface="Times New Roman" panose="02020603050405020304" pitchFamily="18" charset="0"/>
              </a:rPr>
              <a:t>плане</a:t>
            </a:r>
            <a:r>
              <a:rPr lang="ru-RU" sz="1400" i="1" dirty="0">
                <a:solidFill>
                  <a:srgbClr val="181848"/>
                </a:solidFill>
                <a:latin typeface="Times New Roman" panose="02020603050405020304" pitchFamily="18" charset="0"/>
                <a:ea typeface="Times New Roman" panose="02020603050405020304" pitchFamily="18" charset="0"/>
              </a:rPr>
              <a:t>, как оно связано с предыдущим и как работает на последующее</a:t>
            </a:r>
            <a:r>
              <a:rPr lang="ru-RU" sz="1400" i="1" dirty="0" smtClean="0">
                <a:solidFill>
                  <a:srgbClr val="181848"/>
                </a:solidFill>
                <a:latin typeface="Times New Roman" panose="02020603050405020304" pitchFamily="18" charset="0"/>
                <a:ea typeface="Times New Roman" panose="02020603050405020304" pitchFamily="18" charset="0"/>
              </a:rPr>
              <a:t>?</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в чём заключалась ваша предварительная работа к занятию и предварительная работа с детьми.</a:t>
            </a:r>
            <a:endParaRPr lang="ru-RU" sz="1400" i="1" dirty="0">
              <a:solidFill>
                <a:srgbClr val="181848"/>
              </a:solidFill>
              <a:latin typeface="Times New Roman" panose="02020603050405020304" pitchFamily="18" charset="0"/>
              <a:ea typeface="Times New Roman" panose="02020603050405020304" pitchFamily="18" charset="0"/>
            </a:endParaRP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 почему </a:t>
            </a:r>
            <a:r>
              <a:rPr lang="ru-RU" sz="1400" i="1" dirty="0">
                <a:solidFill>
                  <a:srgbClr val="181848"/>
                </a:solidFill>
                <a:latin typeface="Times New Roman" panose="02020603050405020304" pitchFamily="18" charset="0"/>
                <a:ea typeface="Times New Roman" panose="02020603050405020304" pitchFamily="18" charset="0"/>
              </a:rPr>
              <a:t>была избрана именно такая структура </a:t>
            </a:r>
            <a:r>
              <a:rPr lang="ru-RU" sz="1400" i="1" dirty="0" smtClean="0">
                <a:solidFill>
                  <a:srgbClr val="181848"/>
                </a:solidFill>
                <a:latin typeface="Times New Roman" panose="02020603050405020304" pitchFamily="18" charset="0"/>
                <a:ea typeface="Times New Roman" panose="02020603050405020304" pitchFamily="18" charset="0"/>
              </a:rPr>
              <a:t>занятия?</a:t>
            </a:r>
          </a:p>
          <a:p>
            <a:pPr lvl="0" algn="just">
              <a:spcAft>
                <a:spcPts val="0"/>
              </a:spcAft>
              <a:tabLst>
                <a:tab pos="457200" algn="l"/>
              </a:tabLst>
            </a:pPr>
            <a:endParaRPr lang="ru-RU" sz="1400" i="1" dirty="0" smtClean="0">
              <a:solidFill>
                <a:srgbClr val="FF0000"/>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270902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993228" y="344774"/>
            <a:ext cx="10923507" cy="4832092"/>
          </a:xfrm>
          <a:prstGeom prst="rect">
            <a:avLst/>
          </a:prstGeom>
          <a:noFill/>
        </p:spPr>
        <p:txBody>
          <a:bodyPr wrap="square" rtlCol="0">
            <a:spAutoFit/>
          </a:bodyPr>
          <a:lstStyle/>
          <a:p>
            <a:pPr marL="285750" lvl="0" indent="-285750" algn="just">
              <a:spcAft>
                <a:spcPts val="0"/>
              </a:spcAft>
              <a:buFontTx/>
              <a:buChar char="-"/>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обоснование </a:t>
            </a:r>
            <a:r>
              <a:rPr lang="ru-RU" sz="1400" i="1" dirty="0">
                <a:solidFill>
                  <a:srgbClr val="181848"/>
                </a:solidFill>
                <a:latin typeface="Times New Roman" panose="02020603050405020304" pitchFamily="18" charset="0"/>
                <a:ea typeface="Times New Roman" panose="02020603050405020304" pitchFamily="18" charset="0"/>
              </a:rPr>
              <a:t>хода занятия деятельности воспитателя и детей (методы и приёмы). Соответствие форм и методов занятия возрастным психофизиологическим особенностям детей (учитывали вы индивидуальные и психологические особенности детей при проведении занятий)?</a:t>
            </a:r>
          </a:p>
          <a:p>
            <a:pPr marL="285750" lvl="0" indent="-285750" algn="just">
              <a:spcAft>
                <a:spcPts val="0"/>
              </a:spcAft>
              <a:buFontTx/>
              <a:buChar char="-"/>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были </a:t>
            </a:r>
            <a:r>
              <a:rPr lang="ru-RU" sz="1400" i="1" dirty="0">
                <a:solidFill>
                  <a:srgbClr val="181848"/>
                </a:solidFill>
                <a:latin typeface="Times New Roman" panose="02020603050405020304" pitchFamily="18" charset="0"/>
                <a:ea typeface="Times New Roman" panose="02020603050405020304" pitchFamily="18" charset="0"/>
              </a:rPr>
              <a:t>ли отклонения от данного плана в ходе занятия (если да, то почему, какие и к чему привели</a:t>
            </a:r>
            <a:r>
              <a:rPr lang="ru-RU" sz="1400" i="1" dirty="0" smtClean="0">
                <a:solidFill>
                  <a:srgbClr val="181848"/>
                </a:solidFill>
                <a:latin typeface="Times New Roman" panose="02020603050405020304" pitchFamily="18" charset="0"/>
                <a:ea typeface="Times New Roman" panose="02020603050405020304" pitchFamily="18" charset="0"/>
              </a:rPr>
              <a:t>).</a:t>
            </a:r>
          </a:p>
          <a:p>
            <a:pPr marL="285750" lvl="0" indent="-285750" algn="just">
              <a:spcAft>
                <a:spcPts val="0"/>
              </a:spcAft>
              <a:buFontTx/>
              <a:buChar char="-"/>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у</a:t>
            </a:r>
            <a:r>
              <a:rPr lang="ru-RU" sz="1400" i="1" dirty="0" smtClean="0">
                <a:solidFill>
                  <a:srgbClr val="181848"/>
                </a:solidFill>
                <a:latin typeface="Times New Roman" panose="02020603050405020304" pitchFamily="18" charset="0"/>
                <a:ea typeface="Times New Roman" panose="02020603050405020304" pitchFamily="18" charset="0"/>
              </a:rPr>
              <a:t>далось </a:t>
            </a:r>
            <a:r>
              <a:rPr lang="ru-RU" sz="1400" i="1" dirty="0">
                <a:solidFill>
                  <a:srgbClr val="181848"/>
                </a:solidFill>
                <a:latin typeface="Times New Roman" panose="02020603050405020304" pitchFamily="18" charset="0"/>
                <a:ea typeface="Times New Roman" panose="02020603050405020304" pitchFamily="18" charset="0"/>
              </a:rPr>
              <a:t>ли решить на необходимом уровне поставленные задачи и избежать перегрузки детей</a:t>
            </a:r>
            <a:r>
              <a:rPr lang="ru-RU" sz="1400" i="1" dirty="0" smtClean="0">
                <a:solidFill>
                  <a:srgbClr val="181848"/>
                </a:solidFill>
                <a:latin typeface="Times New Roman" panose="02020603050405020304" pitchFamily="18" charset="0"/>
                <a:ea typeface="Times New Roman" panose="02020603050405020304" pitchFamily="18" charset="0"/>
              </a:rPr>
              <a:t>?</a:t>
            </a:r>
          </a:p>
          <a:p>
            <a:pPr marL="285750" lvl="0" indent="-285750" algn="just">
              <a:spcAft>
                <a:spcPts val="0"/>
              </a:spcAft>
              <a:buFontTx/>
              <a:buChar char="-"/>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р</a:t>
            </a:r>
            <a:r>
              <a:rPr lang="ru-RU" sz="1400" i="1" dirty="0" smtClean="0">
                <a:solidFill>
                  <a:srgbClr val="181848"/>
                </a:solidFill>
                <a:latin typeface="Times New Roman" panose="02020603050405020304" pitchFamily="18" charset="0"/>
                <a:ea typeface="Times New Roman" panose="02020603050405020304" pitchFamily="18" charset="0"/>
              </a:rPr>
              <a:t>еальные результаты;</a:t>
            </a:r>
            <a:endParaRPr lang="ru-RU" sz="1400" i="1" dirty="0">
              <a:solidFill>
                <a:srgbClr val="181848"/>
              </a:solidFill>
              <a:latin typeface="Times New Roman" panose="02020603050405020304" pitchFamily="18" charset="0"/>
              <a:ea typeface="Times New Roman" panose="02020603050405020304" pitchFamily="18" charset="0"/>
            </a:endParaRPr>
          </a:p>
          <a:p>
            <a:pPr marL="285750" lvl="0" indent="-285750" algn="just">
              <a:spcAft>
                <a:spcPts val="0"/>
              </a:spcAft>
              <a:buFontTx/>
              <a:buChar char="-"/>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к</a:t>
            </a:r>
            <a:r>
              <a:rPr lang="ru-RU" sz="1400" i="1" dirty="0" smtClean="0">
                <a:solidFill>
                  <a:srgbClr val="181848"/>
                </a:solidFill>
                <a:latin typeface="Times New Roman" panose="02020603050405020304" pitchFamily="18" charset="0"/>
                <a:ea typeface="Times New Roman" panose="02020603050405020304" pitchFamily="18" charset="0"/>
              </a:rPr>
              <a:t>аковы </a:t>
            </a:r>
            <a:r>
              <a:rPr lang="ru-RU" sz="1400" i="1" dirty="0">
                <a:solidFill>
                  <a:srgbClr val="181848"/>
                </a:solidFill>
                <a:latin typeface="Times New Roman" panose="02020603050405020304" pitchFamily="18" charset="0"/>
                <a:ea typeface="Times New Roman" panose="02020603050405020304" pitchFamily="18" charset="0"/>
              </a:rPr>
              <a:t>причины успехов и недостатков </a:t>
            </a:r>
            <a:r>
              <a:rPr lang="ru-RU" sz="1400" i="1" dirty="0" smtClean="0">
                <a:solidFill>
                  <a:srgbClr val="181848"/>
                </a:solidFill>
                <a:latin typeface="Times New Roman" panose="02020603050405020304" pitchFamily="18" charset="0"/>
                <a:ea typeface="Times New Roman" panose="02020603050405020304" pitchFamily="18" charset="0"/>
              </a:rPr>
              <a:t>занятия; что </a:t>
            </a:r>
            <a:r>
              <a:rPr lang="ru-RU" sz="1400" i="1" dirty="0">
                <a:solidFill>
                  <a:srgbClr val="181848"/>
                </a:solidFill>
                <a:latin typeface="Times New Roman" panose="02020603050405020304" pitchFamily="18" charset="0"/>
                <a:ea typeface="Times New Roman" panose="02020603050405020304" pitchFamily="18" charset="0"/>
              </a:rPr>
              <a:t>бы Вы в этом занятии сделали иначе, по-другому и </a:t>
            </a:r>
            <a:r>
              <a:rPr lang="ru-RU" sz="1400" i="1" dirty="0" smtClean="0">
                <a:solidFill>
                  <a:srgbClr val="181848"/>
                </a:solidFill>
                <a:latin typeface="Times New Roman" panose="02020603050405020304" pitchFamily="18" charset="0"/>
                <a:ea typeface="Times New Roman" panose="02020603050405020304" pitchFamily="18" charset="0"/>
              </a:rPr>
              <a:t>почему; </a:t>
            </a:r>
          </a:p>
          <a:p>
            <a:pPr marL="285750" lvl="0" indent="-285750" algn="just">
              <a:spcAft>
                <a:spcPts val="0"/>
              </a:spcAft>
              <a:buFontTx/>
              <a:buChar char="-"/>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х</a:t>
            </a:r>
            <a:r>
              <a:rPr lang="ru-RU" sz="1400" i="1" dirty="0" smtClean="0">
                <a:solidFill>
                  <a:srgbClr val="181848"/>
                </a:solidFill>
                <a:latin typeface="Times New Roman" panose="02020603050405020304" pitchFamily="18" charset="0"/>
                <a:ea typeface="Times New Roman" panose="02020603050405020304" pitchFamily="18" charset="0"/>
              </a:rPr>
              <a:t>арактеристика </a:t>
            </a:r>
            <a:r>
              <a:rPr lang="ru-RU" sz="1400" i="1" dirty="0">
                <a:solidFill>
                  <a:srgbClr val="181848"/>
                </a:solidFill>
                <a:latin typeface="Times New Roman" panose="02020603050405020304" pitchFamily="18" charset="0"/>
                <a:ea typeface="Times New Roman" panose="02020603050405020304" pitchFamily="18" charset="0"/>
              </a:rPr>
              <a:t>степени самостоятельности в организации и проведении занятия</a:t>
            </a:r>
            <a:r>
              <a:rPr lang="ru-RU" sz="1400" i="1" dirty="0" smtClean="0">
                <a:solidFill>
                  <a:srgbClr val="181848"/>
                </a:solidFill>
                <a:latin typeface="Times New Roman" panose="02020603050405020304" pitchFamily="18" charset="0"/>
                <a:ea typeface="Times New Roman" panose="02020603050405020304" pitchFamily="18" charset="0"/>
              </a:rPr>
              <a:t>.</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7. Психологический </a:t>
            </a:r>
            <a:r>
              <a:rPr lang="ru-RU" sz="1400" i="1" dirty="0">
                <a:solidFill>
                  <a:srgbClr val="181848"/>
                </a:solidFill>
                <a:latin typeface="Times New Roman" panose="02020603050405020304" pitchFamily="18" charset="0"/>
                <a:ea typeface="Times New Roman" panose="02020603050405020304" pitchFamily="18" charset="0"/>
              </a:rPr>
              <a:t>анализ </a:t>
            </a:r>
            <a:r>
              <a:rPr lang="ru-RU" sz="1400" i="1" dirty="0" smtClean="0">
                <a:solidFill>
                  <a:srgbClr val="181848"/>
                </a:solidFill>
                <a:latin typeface="Times New Roman" panose="02020603050405020304" pitchFamily="18" charset="0"/>
                <a:ea typeface="Times New Roman" panose="02020603050405020304" pitchFamily="18" charset="0"/>
              </a:rPr>
              <a:t>вашей деятельности  </a:t>
            </a:r>
            <a:r>
              <a:rPr lang="ru-RU" sz="1400" i="1" dirty="0">
                <a:solidFill>
                  <a:srgbClr val="181848"/>
                </a:solidFill>
                <a:latin typeface="Times New Roman" panose="02020603050405020304" pitchFamily="18" charset="0"/>
                <a:ea typeface="Times New Roman" panose="02020603050405020304" pitchFamily="18" charset="0"/>
              </a:rPr>
              <a:t>на занятии:</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наличие </a:t>
            </a:r>
            <a:r>
              <a:rPr lang="ru-RU" sz="1400" i="1" dirty="0">
                <a:solidFill>
                  <a:srgbClr val="181848"/>
                </a:solidFill>
                <a:latin typeface="Times New Roman" panose="02020603050405020304" pitchFamily="18" charset="0"/>
                <a:ea typeface="Times New Roman" panose="02020603050405020304" pitchFamily="18" charset="0"/>
              </a:rPr>
              <a:t>психологической дистанции между воспитателем и детьми («над», «под», «рядом», «вместе</a:t>
            </a:r>
            <a:r>
              <a:rPr lang="ru-RU" sz="1400" i="1" dirty="0" smtClean="0">
                <a:solidFill>
                  <a:srgbClr val="181848"/>
                </a:solidFill>
                <a:latin typeface="Times New Roman" panose="02020603050405020304" pitchFamily="18" charset="0"/>
                <a:ea typeface="Times New Roman" panose="02020603050405020304" pitchFamily="18" charset="0"/>
              </a:rPr>
              <a:t>»);</a:t>
            </a:r>
            <a:endParaRPr lang="ru-RU" sz="1400" i="1" dirty="0">
              <a:solidFill>
                <a:srgbClr val="181848"/>
              </a:solidFill>
              <a:latin typeface="Times New Roman" panose="02020603050405020304" pitchFamily="18" charset="0"/>
              <a:ea typeface="Times New Roman" panose="02020603050405020304" pitchFamily="18" charset="0"/>
            </a:endParaRP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коммуникабельность </a:t>
            </a:r>
            <a:r>
              <a:rPr lang="ru-RU" sz="1400" i="1" dirty="0">
                <a:solidFill>
                  <a:srgbClr val="181848"/>
                </a:solidFill>
                <a:latin typeface="Times New Roman" panose="02020603050405020304" pitchFamily="18" charset="0"/>
                <a:ea typeface="Times New Roman" panose="02020603050405020304" pitchFamily="18" charset="0"/>
              </a:rPr>
              <a:t>(умение устанавливать контакт с группой и каждым ребенком</a:t>
            </a:r>
            <a:r>
              <a:rPr lang="ru-RU" sz="1400" i="1" dirty="0" smtClean="0">
                <a:solidFill>
                  <a:srgbClr val="181848"/>
                </a:solidFill>
                <a:latin typeface="Times New Roman" panose="02020603050405020304" pitchFamily="18" charset="0"/>
                <a:ea typeface="Times New Roman" panose="02020603050405020304" pitchFamily="18" charset="0"/>
              </a:rPr>
              <a:t>);</a:t>
            </a:r>
            <a:endParaRPr lang="ru-RU" sz="1400" i="1" dirty="0">
              <a:solidFill>
                <a:srgbClr val="181848"/>
              </a:solidFill>
              <a:latin typeface="Times New Roman" panose="02020603050405020304" pitchFamily="18" charset="0"/>
              <a:ea typeface="Times New Roman" panose="02020603050405020304" pitchFamily="18" charset="0"/>
            </a:endParaRP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внешний </a:t>
            </a:r>
            <a:r>
              <a:rPr lang="ru-RU" sz="1400" i="1" dirty="0">
                <a:solidFill>
                  <a:srgbClr val="181848"/>
                </a:solidFill>
                <a:latin typeface="Times New Roman" panose="02020603050405020304" pitchFamily="18" charset="0"/>
                <a:ea typeface="Times New Roman" panose="02020603050405020304" pitchFamily="18" charset="0"/>
              </a:rPr>
              <a:t>облик воспитателя (поза, мимика, пантомима, вкус и стиль в одежде и </a:t>
            </a:r>
            <a:r>
              <a:rPr lang="ru-RU" sz="1400" i="1" dirty="0" smtClean="0">
                <a:solidFill>
                  <a:srgbClr val="181848"/>
                </a:solidFill>
                <a:latin typeface="Times New Roman" panose="02020603050405020304" pitchFamily="18" charset="0"/>
                <a:ea typeface="Times New Roman" panose="02020603050405020304" pitchFamily="18" charset="0"/>
              </a:rPr>
              <a:t>прическе);</a:t>
            </a:r>
            <a:endParaRPr lang="ru-RU" sz="1400" i="1" dirty="0">
              <a:solidFill>
                <a:srgbClr val="181848"/>
              </a:solidFill>
              <a:latin typeface="Times New Roman" panose="02020603050405020304" pitchFamily="18" charset="0"/>
              <a:ea typeface="Times New Roman" panose="02020603050405020304" pitchFamily="18" charset="0"/>
            </a:endParaRP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8. </a:t>
            </a:r>
            <a:r>
              <a:rPr lang="ru-RU" sz="1400" i="1" dirty="0">
                <a:solidFill>
                  <a:srgbClr val="181848"/>
                </a:solidFill>
                <a:latin typeface="Times New Roman" panose="02020603050405020304" pitchFamily="18" charset="0"/>
                <a:ea typeface="Times New Roman" panose="02020603050405020304" pitchFamily="18" charset="0"/>
              </a:rPr>
              <a:t>Анализ деятельности детей:</a:t>
            </a: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интерес;</a:t>
            </a: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активность (в том числе речевая);</a:t>
            </a: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работоспособность на разных этапах занятия;</a:t>
            </a:r>
          </a:p>
          <a:p>
            <a:pPr marL="285750" lvl="0" indent="-285750" algn="just">
              <a:spcAft>
                <a:spcPts val="0"/>
              </a:spcAft>
              <a:buFontTx/>
              <a:buChar char="-"/>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культура </a:t>
            </a:r>
            <a:r>
              <a:rPr lang="ru-RU" sz="1400" i="1" dirty="0">
                <a:solidFill>
                  <a:srgbClr val="181848"/>
                </a:solidFill>
                <a:latin typeface="Times New Roman" panose="02020603050405020304" pitchFamily="18" charset="0"/>
                <a:ea typeface="Times New Roman" panose="02020603050405020304" pitchFamily="18" charset="0"/>
              </a:rPr>
              <a:t>общения и </a:t>
            </a:r>
            <a:r>
              <a:rPr lang="ru-RU" sz="1400" i="1" dirty="0" smtClean="0">
                <a:solidFill>
                  <a:srgbClr val="181848"/>
                </a:solidFill>
                <a:latin typeface="Times New Roman" panose="02020603050405020304" pitchFamily="18" charset="0"/>
                <a:ea typeface="Times New Roman" panose="02020603050405020304" pitchFamily="18" charset="0"/>
              </a:rPr>
              <a:t>поведения; </a:t>
            </a:r>
            <a:r>
              <a:rPr lang="ru-RU" sz="1400" i="1" dirty="0">
                <a:solidFill>
                  <a:srgbClr val="181848"/>
                </a:solidFill>
                <a:latin typeface="Times New Roman" panose="02020603050405020304" pitchFamily="18" charset="0"/>
                <a:ea typeface="Times New Roman" panose="02020603050405020304" pitchFamily="18" charset="0"/>
              </a:rPr>
              <a:t>б</a:t>
            </a:r>
            <a:r>
              <a:rPr lang="ru-RU" sz="1400" i="1" dirty="0" smtClean="0">
                <a:solidFill>
                  <a:srgbClr val="181848"/>
                </a:solidFill>
                <a:latin typeface="Times New Roman" panose="02020603050405020304" pitchFamily="18" charset="0"/>
                <a:ea typeface="Times New Roman" panose="02020603050405020304" pitchFamily="18" charset="0"/>
              </a:rPr>
              <a:t>ыли </a:t>
            </a:r>
            <a:r>
              <a:rPr lang="ru-RU" sz="1400" i="1" dirty="0">
                <a:solidFill>
                  <a:srgbClr val="181848"/>
                </a:solidFill>
                <a:latin typeface="Times New Roman" panose="02020603050405020304" pitchFamily="18" charset="0"/>
                <a:ea typeface="Times New Roman" panose="02020603050405020304" pitchFamily="18" charset="0"/>
              </a:rPr>
              <a:t>ли </a:t>
            </a:r>
            <a:r>
              <a:rPr lang="ru-RU" sz="1400" i="1" dirty="0" smtClean="0">
                <a:solidFill>
                  <a:srgbClr val="181848"/>
                </a:solidFill>
                <a:latin typeface="Times New Roman" panose="02020603050405020304" pitchFamily="18" charset="0"/>
                <a:ea typeface="Times New Roman" panose="02020603050405020304" pitchFamily="18" charset="0"/>
              </a:rPr>
              <a:t>конфликты; </a:t>
            </a:r>
            <a:r>
              <a:rPr lang="ru-RU" sz="1400" i="1" dirty="0">
                <a:solidFill>
                  <a:srgbClr val="181848"/>
                </a:solidFill>
                <a:latin typeface="Times New Roman" panose="02020603050405020304" pitchFamily="18" charset="0"/>
                <a:ea typeface="Times New Roman" panose="02020603050405020304" pitchFamily="18" charset="0"/>
              </a:rPr>
              <a:t>Как они решались в ходе совместной деятельности</a:t>
            </a:r>
            <a:r>
              <a:rPr lang="ru-RU" sz="1400" i="1" dirty="0" smtClean="0">
                <a:solidFill>
                  <a:srgbClr val="181848"/>
                </a:solidFill>
                <a:latin typeface="Times New Roman" panose="02020603050405020304" pitchFamily="18" charset="0"/>
                <a:ea typeface="Times New Roman" panose="02020603050405020304" pitchFamily="18" charset="0"/>
              </a:rPr>
              <a:t>?</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9</a:t>
            </a:r>
            <a:r>
              <a:rPr lang="ru-RU" sz="1400" i="1" dirty="0">
                <a:solidFill>
                  <a:srgbClr val="181848"/>
                </a:solidFill>
                <a:latin typeface="Times New Roman" panose="02020603050405020304" pitchFamily="18" charset="0"/>
                <a:ea typeface="Times New Roman" panose="02020603050405020304" pitchFamily="18" charset="0"/>
              </a:rPr>
              <a:t>. </a:t>
            </a:r>
            <a:r>
              <a:rPr lang="ru-RU" sz="1400" i="1" dirty="0" smtClean="0">
                <a:solidFill>
                  <a:srgbClr val="181848"/>
                </a:solidFill>
                <a:latin typeface="Times New Roman" panose="02020603050405020304" pitchFamily="18" charset="0"/>
                <a:ea typeface="Times New Roman" panose="02020603050405020304" pitchFamily="18" charset="0"/>
              </a:rPr>
              <a:t>Перспектива: как </a:t>
            </a:r>
            <a:r>
              <a:rPr lang="ru-RU" sz="1400" i="1" dirty="0">
                <a:solidFill>
                  <a:srgbClr val="181848"/>
                </a:solidFill>
                <a:latin typeface="Times New Roman" panose="02020603050405020304" pitchFamily="18" charset="0"/>
                <a:ea typeface="Times New Roman" panose="02020603050405020304" pitchFamily="18" charset="0"/>
              </a:rPr>
              <a:t>я оцениваю, что буду делать</a:t>
            </a:r>
            <a:r>
              <a:rPr lang="ru-RU" sz="1400" i="1" dirty="0" smtClean="0">
                <a:solidFill>
                  <a:srgbClr val="181848"/>
                </a:solidFill>
                <a:latin typeface="Times New Roman" panose="02020603050405020304" pitchFamily="18" charset="0"/>
                <a:ea typeface="Times New Roman" panose="02020603050405020304" pitchFamily="18" charset="0"/>
              </a:rPr>
              <a:t>?</a:t>
            </a:r>
            <a:endParaRPr lang="ru-RU" sz="1400" i="1" dirty="0">
              <a:solidFill>
                <a:srgbClr val="181848"/>
              </a:solidFill>
              <a:latin typeface="Times New Roman" panose="02020603050405020304" pitchFamily="18" charset="0"/>
              <a:ea typeface="Times New Roman" panose="02020603050405020304" pitchFamily="18" charset="0"/>
            </a:endParaRP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индивидуальная работа по итогам занятия;</a:t>
            </a:r>
          </a:p>
          <a:p>
            <a:pPr lvl="0" algn="just">
              <a:spcAft>
                <a:spcPts val="0"/>
              </a:spcAft>
              <a:tabLst>
                <a:tab pos="457200" algn="l"/>
              </a:tabLst>
            </a:pPr>
            <a:r>
              <a:rPr lang="ru-RU" sz="1400" i="1" dirty="0">
                <a:solidFill>
                  <a:srgbClr val="181848"/>
                </a:solidFill>
                <a:latin typeface="Times New Roman" panose="02020603050405020304" pitchFamily="18" charset="0"/>
                <a:ea typeface="Times New Roman" panose="02020603050405020304" pitchFamily="18" charset="0"/>
              </a:rPr>
              <a:t>- необходимость оптимизации методов и приемов.</a:t>
            </a:r>
          </a:p>
          <a:p>
            <a:pPr lvl="0" algn="just">
              <a:spcAft>
                <a:spcPts val="0"/>
              </a:spcAft>
              <a:tabLst>
                <a:tab pos="457200" algn="l"/>
              </a:tabLst>
            </a:pPr>
            <a:r>
              <a:rPr lang="ru-RU" sz="1400" i="1" dirty="0" smtClean="0">
                <a:solidFill>
                  <a:srgbClr val="181848"/>
                </a:solidFill>
                <a:latin typeface="Times New Roman" panose="02020603050405020304" pitchFamily="18" charset="0"/>
                <a:ea typeface="Times New Roman" panose="02020603050405020304" pitchFamily="18" charset="0"/>
              </a:rPr>
              <a:t>- какие </a:t>
            </a:r>
            <a:r>
              <a:rPr lang="ru-RU" sz="1400" i="1" dirty="0">
                <a:solidFill>
                  <a:srgbClr val="181848"/>
                </a:solidFill>
                <a:latin typeface="Times New Roman" panose="02020603050405020304" pitchFamily="18" charset="0"/>
                <a:ea typeface="Times New Roman" panose="02020603050405020304" pitchFamily="18" charset="0"/>
              </a:rPr>
              <a:t>выводы из занятия необходимо сделать на будущее?</a:t>
            </a:r>
          </a:p>
          <a:p>
            <a:pPr lvl="0" algn="just">
              <a:spcAft>
                <a:spcPts val="0"/>
              </a:spcAft>
              <a:tabLst>
                <a:tab pos="457200" algn="l"/>
              </a:tabLst>
            </a:pPr>
            <a:endParaRPr lang="ru-RU" sz="1400" i="1" dirty="0" smtClean="0">
              <a:solidFill>
                <a:srgbClr val="181848"/>
              </a:solidFill>
              <a:latin typeface="Times New Roman" panose="02020603050405020304" pitchFamily="18" charset="0"/>
              <a:ea typeface="Times New Roman" panose="02020603050405020304" pitchFamily="18" charset="0"/>
            </a:endParaRP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31360" y="4646952"/>
            <a:ext cx="3285375" cy="2018400"/>
          </a:xfrm>
          <a:prstGeom prst="rect">
            <a:avLst/>
          </a:prstGeom>
          <a:ln>
            <a:noFill/>
          </a:ln>
          <a:effectLst>
            <a:softEdge rad="112500"/>
          </a:effectLst>
        </p:spPr>
      </p:pic>
    </p:spTree>
    <p:extLst>
      <p:ext uri="{BB962C8B-B14F-4D97-AF65-F5344CB8AC3E}">
        <p14:creationId xmlns:p14="http://schemas.microsoft.com/office/powerpoint/2010/main" val="30442322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ятиугольник 2"/>
          <p:cNvSpPr/>
          <p:nvPr/>
        </p:nvSpPr>
        <p:spPr>
          <a:xfrm rot="10800000">
            <a:off x="4333609" y="350851"/>
            <a:ext cx="7551680" cy="638499"/>
          </a:xfrm>
          <a:prstGeom prst="homePlate">
            <a:avLst/>
          </a:prstGeom>
          <a:solidFill>
            <a:srgbClr val="4D4D73"/>
          </a:solidFill>
          <a:ln w="76200">
            <a:solidFill>
              <a:srgbClr val="EBEB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932697" y="479685"/>
            <a:ext cx="6774622" cy="461665"/>
          </a:xfrm>
          <a:prstGeom prst="rect">
            <a:avLst/>
          </a:prstGeom>
          <a:noFill/>
        </p:spPr>
        <p:txBody>
          <a:bodyPr wrap="square" rtlCol="0">
            <a:spAutoFit/>
          </a:bodyPr>
          <a:lstStyle/>
          <a:p>
            <a:pPr lvl="0" algn="r"/>
            <a:r>
              <a:rPr lang="ru-RU" sz="2400" b="1" i="1" dirty="0">
                <a:solidFill>
                  <a:prstClr val="white"/>
                </a:solidFill>
                <a:latin typeface="Book Antiqua" panose="02040602050305030304" pitchFamily="18" charset="0"/>
              </a:rPr>
              <a:t>Инструкция для </a:t>
            </a:r>
            <a:r>
              <a:rPr lang="ru-RU" sz="2400" b="1" i="1" dirty="0" smtClean="0">
                <a:solidFill>
                  <a:prstClr val="white"/>
                </a:solidFill>
                <a:latin typeface="Book Antiqua" panose="02040602050305030304" pitchFamily="18" charset="0"/>
              </a:rPr>
              <a:t>студентов:</a:t>
            </a:r>
            <a:endParaRPr lang="ru-RU" sz="2400" b="1" i="1" dirty="0">
              <a:solidFill>
                <a:prstClr val="white"/>
              </a:solidFill>
              <a:latin typeface="Book Antiqua" panose="02040602050305030304" pitchFamily="18" charset="0"/>
            </a:endParaRPr>
          </a:p>
        </p:txBody>
      </p:sp>
      <p:sp>
        <p:nvSpPr>
          <p:cNvPr id="5" name="TextBox 4"/>
          <p:cNvSpPr txBox="1"/>
          <p:nvPr/>
        </p:nvSpPr>
        <p:spPr>
          <a:xfrm>
            <a:off x="1139252" y="1289154"/>
            <a:ext cx="10746037" cy="4678204"/>
          </a:xfrm>
          <a:prstGeom prst="rect">
            <a:avLst/>
          </a:prstGeom>
          <a:noFill/>
        </p:spPr>
        <p:txBody>
          <a:bodyPr wrap="square" rtlCol="0">
            <a:spAutoFit/>
          </a:bodyPr>
          <a:lstStyle/>
          <a:p>
            <a:pPr lvl="0"/>
            <a:r>
              <a:rPr lang="ru-RU" sz="2000" i="1" dirty="0" smtClean="0">
                <a:solidFill>
                  <a:srgbClr val="000054"/>
                </a:solidFill>
                <a:latin typeface="Times New Roman" panose="02020603050405020304" pitchFamily="18" charset="0"/>
                <a:ea typeface="Times New Roman" panose="02020603050405020304" pitchFamily="18" charset="0"/>
              </a:rPr>
              <a:t>      </a:t>
            </a:r>
            <a:r>
              <a:rPr lang="ru-RU" sz="2000" i="1" dirty="0">
                <a:solidFill>
                  <a:srgbClr val="000054"/>
                </a:solidFill>
                <a:latin typeface="Times New Roman" panose="02020603050405020304" pitchFamily="18" charset="0"/>
                <a:ea typeface="Times New Roman" panose="02020603050405020304" pitchFamily="18" charset="0"/>
              </a:rPr>
              <a:t>—</a:t>
            </a:r>
            <a:r>
              <a:rPr lang="ru-RU" sz="2000" b="1" i="1" dirty="0">
                <a:solidFill>
                  <a:srgbClr val="181848"/>
                </a:solidFill>
                <a:latin typeface="Book Antiqua" panose="02040602050305030304" pitchFamily="18" charset="0"/>
              </a:rPr>
              <a:t> используя </a:t>
            </a:r>
            <a:r>
              <a:rPr lang="ru-RU" sz="20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методические рекомендации </a:t>
            </a:r>
            <a:r>
              <a:rPr lang="ru-RU" sz="2000" b="1" i="1" dirty="0" smtClean="0">
                <a:solidFill>
                  <a:srgbClr val="181848"/>
                </a:solidFill>
                <a:latin typeface="Book Antiqua" panose="02040602050305030304" pitchFamily="18" charset="0"/>
                <a:ea typeface="Batang" panose="02030600000101010101" pitchFamily="18" charset="-127"/>
                <a:cs typeface="Segoe UI" panose="020B0502040204020203" pitchFamily="34" charset="0"/>
              </a:rPr>
              <a:t>(слайд - лекцию) по производственной практики </a:t>
            </a:r>
            <a:r>
              <a:rPr lang="ru-RU" sz="2000" b="1" i="1" dirty="0">
                <a:solidFill>
                  <a:srgbClr val="181848"/>
                </a:solidFill>
                <a:latin typeface="Book Antiqua" panose="02040602050305030304" pitchFamily="18" charset="0"/>
                <a:ea typeface="Batang" panose="02030600000101010101" pitchFamily="18" charset="-127"/>
                <a:cs typeface="Segoe UI" panose="020B0502040204020203" pitchFamily="34" charset="0"/>
              </a:rPr>
              <a:t>в ДОО, </a:t>
            </a:r>
            <a:r>
              <a:rPr lang="ru-RU" sz="2000" b="1" i="1" dirty="0">
                <a:solidFill>
                  <a:srgbClr val="181848"/>
                </a:solidFill>
                <a:latin typeface="Book Antiqua" panose="02040602050305030304" pitchFamily="18" charset="0"/>
              </a:rPr>
              <a:t>оформите картотеку вопросов для </a:t>
            </a:r>
            <a:r>
              <a:rPr lang="ru-RU" sz="2000" b="1" i="1" dirty="0" smtClean="0">
                <a:solidFill>
                  <a:srgbClr val="181848"/>
                </a:solidFill>
                <a:latin typeface="Book Antiqua" panose="02040602050305030304" pitchFamily="18" charset="0"/>
              </a:rPr>
              <a:t>самоанализа </a:t>
            </a:r>
            <a:r>
              <a:rPr lang="ru-RU" sz="2000" b="1" i="1" dirty="0">
                <a:solidFill>
                  <a:srgbClr val="181848"/>
                </a:solidFill>
                <a:latin typeface="Book Antiqua" panose="02040602050305030304" pitchFamily="18" charset="0"/>
              </a:rPr>
              <a:t>воспитательно – образовательной работы направленную на укрепление здоровья детей и их физическое развитие в ДОО</a:t>
            </a:r>
            <a:r>
              <a:rPr lang="ru-RU" sz="2000" b="1" i="1" dirty="0" smtClean="0">
                <a:solidFill>
                  <a:srgbClr val="181848"/>
                </a:solidFill>
                <a:latin typeface="Book Antiqua" panose="02040602050305030304" pitchFamily="18" charset="0"/>
              </a:rPr>
              <a:t>;</a:t>
            </a:r>
          </a:p>
          <a:p>
            <a:pPr lvl="0"/>
            <a:endParaRPr lang="ru-RU" sz="2000" b="1" i="1" dirty="0">
              <a:solidFill>
                <a:srgbClr val="181848"/>
              </a:solidFill>
              <a:latin typeface="Book Antiqua" panose="02040602050305030304" pitchFamily="18" charset="0"/>
            </a:endParaRPr>
          </a:p>
          <a:p>
            <a:pPr lvl="0"/>
            <a:r>
              <a:rPr lang="ru-RU" sz="2000" i="1" dirty="0">
                <a:solidFill>
                  <a:srgbClr val="000054"/>
                </a:solidFill>
                <a:latin typeface="Times New Roman" panose="02020603050405020304" pitchFamily="18" charset="0"/>
                <a:ea typeface="Times New Roman" panose="02020603050405020304" pitchFamily="18" charset="0"/>
              </a:rPr>
              <a:t>       — </a:t>
            </a:r>
            <a:r>
              <a:rPr lang="ru-RU" sz="2000" b="1" i="1" dirty="0">
                <a:solidFill>
                  <a:srgbClr val="181848"/>
                </a:solidFill>
                <a:latin typeface="Book Antiqua" panose="02040602050305030304" pitchFamily="18" charset="0"/>
              </a:rPr>
              <a:t>распечатайте все слайды </a:t>
            </a:r>
            <a:r>
              <a:rPr lang="ru-RU" sz="2000" b="1" i="1" dirty="0" smtClean="0">
                <a:solidFill>
                  <a:srgbClr val="181848"/>
                </a:solidFill>
                <a:latin typeface="Book Antiqua" panose="02040602050305030304" pitchFamily="18" charset="0"/>
              </a:rPr>
              <a:t>с вопросами для самоанализа на листах </a:t>
            </a:r>
            <a:r>
              <a:rPr lang="ru-RU" sz="2000" b="1" i="1" dirty="0">
                <a:solidFill>
                  <a:srgbClr val="181848"/>
                </a:solidFill>
                <a:latin typeface="Book Antiqua" panose="02040602050305030304" pitchFamily="18" charset="0"/>
              </a:rPr>
              <a:t>формата </a:t>
            </a:r>
            <a:r>
              <a:rPr lang="ru-RU" sz="2000" b="1" i="1" dirty="0" smtClean="0">
                <a:solidFill>
                  <a:srgbClr val="181848"/>
                </a:solidFill>
                <a:latin typeface="Book Antiqua" panose="02040602050305030304" pitchFamily="18" charset="0"/>
              </a:rPr>
              <a:t>А5;</a:t>
            </a:r>
          </a:p>
          <a:p>
            <a:pPr lvl="0"/>
            <a:endParaRPr lang="ru-RU" sz="2000" b="1" i="1" dirty="0">
              <a:solidFill>
                <a:srgbClr val="181848"/>
              </a:solidFill>
              <a:latin typeface="Book Antiqua" panose="02040602050305030304" pitchFamily="18" charset="0"/>
            </a:endParaRPr>
          </a:p>
          <a:p>
            <a:pPr lvl="0"/>
            <a:r>
              <a:rPr lang="ru-RU" sz="2000" i="1" dirty="0">
                <a:solidFill>
                  <a:srgbClr val="000054"/>
                </a:solidFill>
                <a:latin typeface="Times New Roman" panose="02020603050405020304" pitchFamily="18" charset="0"/>
                <a:ea typeface="Times New Roman" panose="02020603050405020304" pitchFamily="18" charset="0"/>
              </a:rPr>
              <a:t>       — </a:t>
            </a:r>
            <a:r>
              <a:rPr lang="ru-RU" sz="2000" b="1" i="1" dirty="0">
                <a:solidFill>
                  <a:srgbClr val="181848"/>
                </a:solidFill>
                <a:latin typeface="Book Antiqua" panose="02040602050305030304" pitchFamily="18" charset="0"/>
              </a:rPr>
              <a:t>соедините все листы в единый информационный блок- «Картотеку вопросов» с помощью файлов и скоросшивателя</a:t>
            </a:r>
            <a:r>
              <a:rPr lang="ru-RU" sz="2000" b="1" i="1" dirty="0" smtClean="0">
                <a:solidFill>
                  <a:srgbClr val="181848"/>
                </a:solidFill>
                <a:latin typeface="Book Antiqua" panose="02040602050305030304" pitchFamily="18" charset="0"/>
              </a:rPr>
              <a:t>;</a:t>
            </a:r>
          </a:p>
          <a:p>
            <a:pPr lvl="0"/>
            <a:endParaRPr lang="ru-RU" sz="2000" b="1" i="1" dirty="0">
              <a:solidFill>
                <a:srgbClr val="181848"/>
              </a:solidFill>
              <a:latin typeface="Book Antiqua" panose="02040602050305030304" pitchFamily="18" charset="0"/>
            </a:endParaRPr>
          </a:p>
          <a:p>
            <a:pPr lvl="0"/>
            <a:r>
              <a:rPr lang="ru-RU" sz="2000" i="1" dirty="0">
                <a:solidFill>
                  <a:srgbClr val="000054"/>
                </a:solidFill>
                <a:latin typeface="Times New Roman" panose="02020603050405020304" pitchFamily="18" charset="0"/>
                <a:ea typeface="Times New Roman" panose="02020603050405020304" pitchFamily="18" charset="0"/>
              </a:rPr>
              <a:t>       — </a:t>
            </a:r>
            <a:r>
              <a:rPr lang="ru-RU" sz="2000" b="1" i="1" dirty="0">
                <a:solidFill>
                  <a:srgbClr val="181848"/>
                </a:solidFill>
                <a:latin typeface="Book Antiqua" panose="02040602050305030304" pitchFamily="18" charset="0"/>
              </a:rPr>
              <a:t>впишите на титульном листе свои ФИО, </a:t>
            </a:r>
            <a:r>
              <a:rPr lang="ru-RU" sz="2000" b="1" i="1" dirty="0" smtClean="0">
                <a:solidFill>
                  <a:srgbClr val="181848"/>
                </a:solidFill>
                <a:latin typeface="Book Antiqua" panose="02040602050305030304" pitchFamily="18" charset="0"/>
              </a:rPr>
              <a:t>группу;</a:t>
            </a:r>
          </a:p>
          <a:p>
            <a:pPr lvl="0"/>
            <a:endParaRPr lang="ru-RU" sz="2000" b="1" i="1" dirty="0" smtClean="0">
              <a:solidFill>
                <a:srgbClr val="181848"/>
              </a:solidFill>
              <a:latin typeface="Book Antiqua" panose="02040602050305030304" pitchFamily="18" charset="0"/>
            </a:endParaRPr>
          </a:p>
          <a:p>
            <a:pPr lvl="0"/>
            <a:r>
              <a:rPr lang="ru-RU" sz="2000" i="1" dirty="0">
                <a:solidFill>
                  <a:srgbClr val="000054"/>
                </a:solidFill>
                <a:latin typeface="Times New Roman" panose="02020603050405020304" pitchFamily="18" charset="0"/>
                <a:ea typeface="Times New Roman" panose="02020603050405020304" pitchFamily="18" charset="0"/>
              </a:rPr>
              <a:t> </a:t>
            </a:r>
            <a:r>
              <a:rPr lang="ru-RU" sz="2000" i="1" dirty="0" smtClean="0">
                <a:solidFill>
                  <a:srgbClr val="000054"/>
                </a:solidFill>
                <a:latin typeface="Times New Roman" panose="02020603050405020304" pitchFamily="18" charset="0"/>
                <a:ea typeface="Times New Roman" panose="02020603050405020304" pitchFamily="18" charset="0"/>
              </a:rPr>
              <a:t>      — </a:t>
            </a:r>
            <a:r>
              <a:rPr lang="ru-RU" sz="2000" b="1" i="1" dirty="0">
                <a:solidFill>
                  <a:srgbClr val="181848"/>
                </a:solidFill>
                <a:latin typeface="Book Antiqua" panose="02040602050305030304" pitchFamily="18" charset="0"/>
              </a:rPr>
              <a:t>и</a:t>
            </a:r>
            <a:r>
              <a:rPr lang="ru-RU" sz="2000" b="1" i="1" dirty="0" smtClean="0">
                <a:solidFill>
                  <a:srgbClr val="181848"/>
                </a:solidFill>
                <a:latin typeface="Book Antiqua" panose="02040602050305030304" pitchFamily="18" charset="0"/>
              </a:rPr>
              <a:t>спользуйте методические рекомендации </a:t>
            </a:r>
            <a:r>
              <a:rPr lang="ru-RU" sz="2000" b="1" i="1" dirty="0">
                <a:solidFill>
                  <a:srgbClr val="181848"/>
                </a:solidFill>
                <a:latin typeface="Book Antiqua" panose="02040602050305030304" pitchFamily="18" charset="0"/>
              </a:rPr>
              <a:t>в процессе </a:t>
            </a:r>
            <a:r>
              <a:rPr lang="ru-RU" sz="2000" b="1" i="1" dirty="0" smtClean="0">
                <a:solidFill>
                  <a:srgbClr val="181848"/>
                </a:solidFill>
                <a:latin typeface="Book Antiqua" panose="02040602050305030304" pitchFamily="18" charset="0"/>
              </a:rPr>
              <a:t>организации и проведения </a:t>
            </a:r>
            <a:r>
              <a:rPr lang="ru-RU" sz="2000" b="1" i="1" dirty="0">
                <a:solidFill>
                  <a:srgbClr val="181848"/>
                </a:solidFill>
                <a:latin typeface="Book Antiqua" panose="02040602050305030304" pitchFamily="18" charset="0"/>
              </a:rPr>
              <a:t>мероприятий, направленных на укрепление здоровья </a:t>
            </a:r>
            <a:r>
              <a:rPr lang="ru-RU" sz="2000" b="1" i="1" dirty="0" smtClean="0">
                <a:solidFill>
                  <a:srgbClr val="181848"/>
                </a:solidFill>
                <a:latin typeface="Book Antiqua" panose="02040602050305030304" pitchFamily="18" charset="0"/>
              </a:rPr>
              <a:t>детей и их </a:t>
            </a:r>
            <a:r>
              <a:rPr lang="ru-RU" sz="2000" b="1" i="1" dirty="0">
                <a:solidFill>
                  <a:srgbClr val="181848"/>
                </a:solidFill>
                <a:latin typeface="Book Antiqua" panose="02040602050305030304" pitchFamily="18" charset="0"/>
              </a:rPr>
              <a:t>физическое </a:t>
            </a:r>
            <a:r>
              <a:rPr lang="ru-RU" sz="2000" b="1" i="1" dirty="0" smtClean="0">
                <a:solidFill>
                  <a:srgbClr val="181848"/>
                </a:solidFill>
                <a:latin typeface="Book Antiqua" panose="02040602050305030304" pitchFamily="18" charset="0"/>
              </a:rPr>
              <a:t>развитие.</a:t>
            </a:r>
            <a:endParaRPr lang="ru-RU" sz="2000" b="1" i="1" dirty="0">
              <a:solidFill>
                <a:srgbClr val="181848"/>
              </a:solidFill>
              <a:latin typeface="Book Antiqua" panose="02040602050305030304" pitchFamily="18" charset="0"/>
            </a:endParaRPr>
          </a:p>
          <a:p>
            <a:pPr lvl="0"/>
            <a:endParaRPr lang="ru-RU" dirty="0"/>
          </a:p>
        </p:txBody>
      </p:sp>
    </p:spTree>
    <p:extLst>
      <p:ext uri="{BB962C8B-B14F-4D97-AF65-F5344CB8AC3E}">
        <p14:creationId xmlns:p14="http://schemas.microsoft.com/office/powerpoint/2010/main" val="19495805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58982" y="346365"/>
            <a:ext cx="9363191" cy="669636"/>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организации и проведению физкультурного занятия</a:t>
            </a: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863192899"/>
              </p:ext>
            </p:extLst>
          </p:nvPr>
        </p:nvGraphicFramePr>
        <p:xfrm>
          <a:off x="858980" y="1399307"/>
          <a:ext cx="11214331" cy="3117275"/>
        </p:xfrm>
        <a:graphic>
          <a:graphicData uri="http://schemas.openxmlformats.org/drawingml/2006/table">
            <a:tbl>
              <a:tblPr firstRow="1" bandRow="1">
                <a:tableStyleId>{5C22544A-7EE6-4342-B048-85BDC9FD1C3A}</a:tableStyleId>
              </a:tblPr>
              <a:tblGrid>
                <a:gridCol w="2216729">
                  <a:extLst>
                    <a:ext uri="{9D8B030D-6E8A-4147-A177-3AD203B41FA5}">
                      <a16:colId xmlns:a16="http://schemas.microsoft.com/office/drawing/2014/main" val="158726372"/>
                    </a:ext>
                  </a:extLst>
                </a:gridCol>
                <a:gridCol w="3491346">
                  <a:extLst>
                    <a:ext uri="{9D8B030D-6E8A-4147-A177-3AD203B41FA5}">
                      <a16:colId xmlns:a16="http://schemas.microsoft.com/office/drawing/2014/main" val="1927059743"/>
                    </a:ext>
                  </a:extLst>
                </a:gridCol>
                <a:gridCol w="2867890">
                  <a:extLst>
                    <a:ext uri="{9D8B030D-6E8A-4147-A177-3AD203B41FA5}">
                      <a16:colId xmlns:a16="http://schemas.microsoft.com/office/drawing/2014/main" val="654446106"/>
                    </a:ext>
                  </a:extLst>
                </a:gridCol>
                <a:gridCol w="2638366">
                  <a:extLst>
                    <a:ext uri="{9D8B030D-6E8A-4147-A177-3AD203B41FA5}">
                      <a16:colId xmlns:a16="http://schemas.microsoft.com/office/drawing/2014/main" val="3936843307"/>
                    </a:ext>
                  </a:extLst>
                </a:gridCol>
              </a:tblGrid>
              <a:tr h="526475">
                <a:tc>
                  <a:txBody>
                    <a:bodyPr/>
                    <a:lstStyle/>
                    <a:p>
                      <a:pPr algn="ctr"/>
                      <a:r>
                        <a:rPr lang="ru-RU" sz="1400" i="1" dirty="0" smtClean="0">
                          <a:latin typeface="Book Antiqua" panose="02040602050305030304" pitchFamily="18" charset="0"/>
                        </a:rPr>
                        <a:t>Задачи</a:t>
                      </a:r>
                      <a:endParaRPr lang="ru-RU" sz="1400" i="1" dirty="0">
                        <a:latin typeface="Book Antiqua" panose="02040602050305030304" pitchFamily="18" charset="0"/>
                      </a:endParaRPr>
                    </a:p>
                  </a:txBody>
                  <a:tcPr>
                    <a:solidFill>
                      <a:srgbClr val="252537"/>
                    </a:solidFill>
                  </a:tcPr>
                </a:tc>
                <a:tc>
                  <a:txBody>
                    <a:bodyPr/>
                    <a:lstStyle/>
                    <a:p>
                      <a:pPr algn="ctr"/>
                      <a:r>
                        <a:rPr lang="ru-RU" sz="1400" i="1" dirty="0" smtClean="0">
                          <a:latin typeface="Book Antiqua" panose="02040602050305030304" pitchFamily="18" charset="0"/>
                        </a:rPr>
                        <a:t>Содержание частей занятия</a:t>
                      </a:r>
                      <a:endParaRPr lang="ru-RU" sz="1400" i="1" dirty="0">
                        <a:latin typeface="Book Antiqua" panose="02040602050305030304" pitchFamily="18" charset="0"/>
                      </a:endParaRPr>
                    </a:p>
                  </a:txBody>
                  <a:tcPr>
                    <a:solidFill>
                      <a:srgbClr val="252537"/>
                    </a:solidFill>
                  </a:tcPr>
                </a:tc>
                <a:tc>
                  <a:txBody>
                    <a:bodyPr/>
                    <a:lstStyle/>
                    <a:p>
                      <a:pPr algn="ctr"/>
                      <a:r>
                        <a:rPr lang="ru-RU" sz="1400" i="1" dirty="0" smtClean="0">
                          <a:latin typeface="Book Antiqua" panose="02040602050305030304" pitchFamily="18" charset="0"/>
                        </a:rPr>
                        <a:t>Методика проведения</a:t>
                      </a:r>
                      <a:endParaRPr lang="ru-RU" sz="1400" i="1" dirty="0">
                        <a:latin typeface="Book Antiqua" panose="02040602050305030304" pitchFamily="18" charset="0"/>
                      </a:endParaRPr>
                    </a:p>
                  </a:txBody>
                  <a:tcPr>
                    <a:solidFill>
                      <a:srgbClr val="252537"/>
                    </a:solidFill>
                  </a:tcPr>
                </a:tc>
                <a:tc>
                  <a:txBody>
                    <a:bodyPr/>
                    <a:lstStyle/>
                    <a:p>
                      <a:pPr algn="ctr"/>
                      <a:r>
                        <a:rPr lang="ru-RU" sz="1400" i="1" dirty="0" smtClean="0">
                          <a:latin typeface="Book Antiqua" panose="02040602050305030304" pitchFamily="18" charset="0"/>
                        </a:rPr>
                        <a:t>Длительность частей занятия, мин</a:t>
                      </a:r>
                      <a:endParaRPr lang="ru-RU" sz="1400" i="1" dirty="0">
                        <a:latin typeface="Book Antiqua" panose="02040602050305030304" pitchFamily="18" charset="0"/>
                      </a:endParaRPr>
                    </a:p>
                  </a:txBody>
                  <a:tcPr>
                    <a:solidFill>
                      <a:srgbClr val="252537"/>
                    </a:solidFill>
                  </a:tcPr>
                </a:tc>
                <a:extLst>
                  <a:ext uri="{0D108BD9-81ED-4DB2-BD59-A6C34878D82A}">
                    <a16:rowId xmlns:a16="http://schemas.microsoft.com/office/drawing/2014/main" val="2438915110"/>
                  </a:ext>
                </a:extLst>
              </a:tr>
              <a:tr h="290945">
                <a:tc gridSpan="4">
                  <a:txBody>
                    <a:bodyPr/>
                    <a:lstStyle/>
                    <a:p>
                      <a:pPr algn="ctr"/>
                      <a:r>
                        <a:rPr lang="ru-RU" sz="1400" b="1" i="1" dirty="0" smtClean="0">
                          <a:latin typeface="Book Antiqua" panose="02040602050305030304" pitchFamily="18" charset="0"/>
                        </a:rPr>
                        <a:t>Вводная часть</a:t>
                      </a:r>
                      <a:endParaRPr lang="ru-RU" sz="1400" b="1" i="1" dirty="0">
                        <a:latin typeface="Book Antiqua" panose="02040602050305030304" pitchFamily="18" charset="0"/>
                      </a:endParaRPr>
                    </a:p>
                  </a:txBody>
                  <a:tcPr>
                    <a:solidFill>
                      <a:schemeClr val="bg1"/>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578335958"/>
                  </a:ext>
                </a:extLst>
              </a:tr>
              <a:tr h="729673">
                <a:tc>
                  <a:txBody>
                    <a:bodyPr/>
                    <a:lstStyle/>
                    <a:p>
                      <a:r>
                        <a:rPr lang="ru-RU" sz="1400" i="0" dirty="0" smtClean="0">
                          <a:solidFill>
                            <a:srgbClr val="252537"/>
                          </a:solidFill>
                          <a:latin typeface="Book Antiqua" panose="02040602050305030304" pitchFamily="18" charset="0"/>
                        </a:rPr>
                        <a:t>       Повышение эмоционального состояния ребёнка, активизация его внимания, подготовка организма к большой физической нагрузке в основной части.</a:t>
                      </a:r>
                      <a:endParaRPr lang="ru-RU" sz="1400" i="0" dirty="0">
                        <a:solidFill>
                          <a:srgbClr val="252537"/>
                        </a:solidFill>
                        <a:latin typeface="Book Antiqua" panose="02040602050305030304" pitchFamily="18" charset="0"/>
                      </a:endParaRPr>
                    </a:p>
                  </a:txBody>
                  <a:tcPr>
                    <a:solidFill>
                      <a:srgbClr val="EBEBF1"/>
                    </a:solidFill>
                  </a:tcPr>
                </a:tc>
                <a:tc>
                  <a:txBody>
                    <a:bodyPr/>
                    <a:lstStyle/>
                    <a:p>
                      <a:r>
                        <a:rPr lang="ru-RU" sz="1400" i="0" dirty="0" smtClean="0">
                          <a:solidFill>
                            <a:srgbClr val="252537"/>
                          </a:solidFill>
                          <a:latin typeface="Book Antiqua" panose="02040602050305030304" pitchFamily="18" charset="0"/>
                        </a:rPr>
                        <a:t>       Строевые упражнения, виды ходьбы и бега, упражнения на внимание, упражнения на формирование стопы и осанки, танцевальные упражнения, подскоки, могут быть упражнения в равновесии. Завершается перестроением на выполнение комплекса общеразвивающих упражнений.</a:t>
                      </a:r>
                      <a:endParaRPr lang="ru-RU" sz="1400" i="0" dirty="0">
                        <a:solidFill>
                          <a:srgbClr val="252537"/>
                        </a:solidFill>
                        <a:latin typeface="Book Antiqua" panose="02040602050305030304" pitchFamily="18" charset="0"/>
                      </a:endParaRPr>
                    </a:p>
                  </a:txBody>
                  <a:tcPr>
                    <a:solidFill>
                      <a:srgbClr val="EBEBF1"/>
                    </a:solidFill>
                  </a:tcPr>
                </a:tc>
                <a:tc>
                  <a:txBody>
                    <a:bodyPr/>
                    <a:lstStyle/>
                    <a:p>
                      <a:r>
                        <a:rPr lang="ru-RU" i="0" dirty="0" smtClean="0">
                          <a:solidFill>
                            <a:srgbClr val="252537"/>
                          </a:solidFill>
                        </a:rPr>
                        <a:t>       </a:t>
                      </a:r>
                      <a:r>
                        <a:rPr lang="ru-RU" sz="1400" i="0" dirty="0" smtClean="0">
                          <a:solidFill>
                            <a:srgbClr val="252537"/>
                          </a:solidFill>
                          <a:latin typeface="Book Antiqua" panose="02040602050305030304" pitchFamily="18" charset="0"/>
                        </a:rPr>
                        <a:t>Давать чёткие, краткие организационно – методические указания, распоряжения, команды; продумать ритмическое сопровождение (счёт, бубен, грамзапись, музыкальное сопровождение); не допускать длительных бесцельных движений.</a:t>
                      </a:r>
                      <a:endParaRPr lang="ru-RU" sz="1400" i="0" dirty="0">
                        <a:solidFill>
                          <a:srgbClr val="252537"/>
                        </a:solidFill>
                        <a:latin typeface="Book Antiqua" panose="02040602050305030304" pitchFamily="18" charset="0"/>
                      </a:endParaRPr>
                    </a:p>
                  </a:txBody>
                  <a:tcPr>
                    <a:solidFill>
                      <a:srgbClr val="EBEBF1"/>
                    </a:solidFill>
                  </a:tcPr>
                </a:tc>
                <a:tc>
                  <a:txBody>
                    <a:bodyPr/>
                    <a:lstStyle/>
                    <a:p>
                      <a:r>
                        <a:rPr lang="ru-RU" sz="1400" b="1" i="1" dirty="0" smtClean="0">
                          <a:solidFill>
                            <a:srgbClr val="252537"/>
                          </a:solidFill>
                          <a:latin typeface="Book Antiqua" panose="02040602050305030304" pitchFamily="18" charset="0"/>
                        </a:rPr>
                        <a:t>1-я младшая группа </a:t>
                      </a:r>
                      <a:r>
                        <a:rPr lang="ru-RU" sz="1400" i="1" dirty="0" smtClean="0">
                          <a:solidFill>
                            <a:srgbClr val="252537"/>
                          </a:solidFill>
                          <a:latin typeface="Book Antiqua" panose="02040602050305030304" pitchFamily="18" charset="0"/>
                        </a:rPr>
                        <a:t>– 1,5</a:t>
                      </a:r>
                    </a:p>
                    <a:p>
                      <a:r>
                        <a:rPr lang="ru-RU" sz="1400" b="1" i="1" dirty="0" smtClean="0">
                          <a:solidFill>
                            <a:srgbClr val="252537"/>
                          </a:solidFill>
                          <a:latin typeface="Book Antiqua" panose="02040602050305030304" pitchFamily="18" charset="0"/>
                        </a:rPr>
                        <a:t>2- я младшая группа </a:t>
                      </a:r>
                      <a:r>
                        <a:rPr lang="ru-RU" sz="1400" i="1" dirty="0" smtClean="0">
                          <a:solidFill>
                            <a:srgbClr val="252537"/>
                          </a:solidFill>
                          <a:latin typeface="Book Antiqua" panose="02040602050305030304" pitchFamily="18" charset="0"/>
                        </a:rPr>
                        <a:t>– 1,5 – 2</a:t>
                      </a:r>
                    </a:p>
                    <a:p>
                      <a:r>
                        <a:rPr lang="ru-RU" sz="1400" b="1" i="1" dirty="0" smtClean="0">
                          <a:solidFill>
                            <a:srgbClr val="252537"/>
                          </a:solidFill>
                          <a:latin typeface="Book Antiqua" panose="02040602050305030304" pitchFamily="18" charset="0"/>
                        </a:rPr>
                        <a:t>Средняя группа </a:t>
                      </a:r>
                      <a:r>
                        <a:rPr lang="ru-RU" sz="1400" i="1" dirty="0" smtClean="0">
                          <a:solidFill>
                            <a:srgbClr val="252537"/>
                          </a:solidFill>
                          <a:latin typeface="Book Antiqua" panose="02040602050305030304" pitchFamily="18" charset="0"/>
                        </a:rPr>
                        <a:t>– 2-3</a:t>
                      </a:r>
                    </a:p>
                    <a:p>
                      <a:r>
                        <a:rPr lang="ru-RU" sz="1400" b="1" i="1" dirty="0" smtClean="0">
                          <a:solidFill>
                            <a:srgbClr val="252537"/>
                          </a:solidFill>
                          <a:latin typeface="Book Antiqua" panose="02040602050305030304" pitchFamily="18" charset="0"/>
                        </a:rPr>
                        <a:t>Старшая группа </a:t>
                      </a:r>
                      <a:r>
                        <a:rPr lang="ru-RU" sz="1400" i="1" dirty="0" smtClean="0">
                          <a:solidFill>
                            <a:srgbClr val="252537"/>
                          </a:solidFill>
                          <a:latin typeface="Book Antiqua" panose="02040602050305030304" pitchFamily="18" charset="0"/>
                        </a:rPr>
                        <a:t>– 4 –</a:t>
                      </a:r>
                      <a:r>
                        <a:rPr lang="ru-RU" sz="1400" i="1" baseline="0" dirty="0" smtClean="0">
                          <a:solidFill>
                            <a:srgbClr val="252537"/>
                          </a:solidFill>
                          <a:latin typeface="Book Antiqua" panose="02040602050305030304" pitchFamily="18" charset="0"/>
                        </a:rPr>
                        <a:t> 5</a:t>
                      </a:r>
                    </a:p>
                    <a:p>
                      <a:r>
                        <a:rPr lang="ru-RU" sz="1400" b="1" i="1" baseline="0" dirty="0" smtClean="0">
                          <a:solidFill>
                            <a:srgbClr val="252537"/>
                          </a:solidFill>
                          <a:latin typeface="Book Antiqua" panose="02040602050305030304" pitchFamily="18" charset="0"/>
                        </a:rPr>
                        <a:t>Подготовительная к школе группа </a:t>
                      </a:r>
                      <a:r>
                        <a:rPr lang="ru-RU" sz="1400" i="1" baseline="0" dirty="0" smtClean="0">
                          <a:solidFill>
                            <a:srgbClr val="252537"/>
                          </a:solidFill>
                          <a:latin typeface="Book Antiqua" panose="02040602050305030304" pitchFamily="18" charset="0"/>
                        </a:rPr>
                        <a:t>– 4-5</a:t>
                      </a:r>
                      <a:endParaRPr lang="ru-RU" sz="1400" i="1" dirty="0">
                        <a:solidFill>
                          <a:srgbClr val="252537"/>
                        </a:solidFill>
                        <a:latin typeface="Book Antiqua" panose="02040602050305030304" pitchFamily="18" charset="0"/>
                      </a:endParaRPr>
                    </a:p>
                  </a:txBody>
                  <a:tcPr>
                    <a:solidFill>
                      <a:srgbClr val="EBEBF1"/>
                    </a:solidFill>
                  </a:tcPr>
                </a:tc>
                <a:extLst>
                  <a:ext uri="{0D108BD9-81ED-4DB2-BD59-A6C34878D82A}">
                    <a16:rowId xmlns:a16="http://schemas.microsoft.com/office/drawing/2014/main" val="2016699880"/>
                  </a:ext>
                </a:extLst>
              </a:tr>
            </a:tbl>
          </a:graphicData>
        </a:graphic>
      </p:graphicFrame>
      <p:graphicFrame>
        <p:nvGraphicFramePr>
          <p:cNvPr id="5" name="Таблица 4"/>
          <p:cNvGraphicFramePr>
            <a:graphicFrameLocks noGrp="1"/>
          </p:cNvGraphicFramePr>
          <p:nvPr>
            <p:extLst>
              <p:ext uri="{D42A27DB-BD31-4B8C-83A1-F6EECF244321}">
                <p14:modId xmlns:p14="http://schemas.microsoft.com/office/powerpoint/2010/main" val="1775864863"/>
              </p:ext>
            </p:extLst>
          </p:nvPr>
        </p:nvGraphicFramePr>
        <p:xfrm>
          <a:off x="858978" y="4516582"/>
          <a:ext cx="11214332" cy="1950720"/>
        </p:xfrm>
        <a:graphic>
          <a:graphicData uri="http://schemas.openxmlformats.org/drawingml/2006/table">
            <a:tbl>
              <a:tblPr firstRow="1" bandRow="1">
                <a:tableStyleId>{5C22544A-7EE6-4342-B048-85BDC9FD1C3A}</a:tableStyleId>
              </a:tblPr>
              <a:tblGrid>
                <a:gridCol w="2230586">
                  <a:extLst>
                    <a:ext uri="{9D8B030D-6E8A-4147-A177-3AD203B41FA5}">
                      <a16:colId xmlns:a16="http://schemas.microsoft.com/office/drawing/2014/main" val="2776538757"/>
                    </a:ext>
                  </a:extLst>
                </a:gridCol>
                <a:gridCol w="3477491">
                  <a:extLst>
                    <a:ext uri="{9D8B030D-6E8A-4147-A177-3AD203B41FA5}">
                      <a16:colId xmlns:a16="http://schemas.microsoft.com/office/drawing/2014/main" val="1463040620"/>
                    </a:ext>
                  </a:extLst>
                </a:gridCol>
                <a:gridCol w="2881745">
                  <a:extLst>
                    <a:ext uri="{9D8B030D-6E8A-4147-A177-3AD203B41FA5}">
                      <a16:colId xmlns:a16="http://schemas.microsoft.com/office/drawing/2014/main" val="1989450806"/>
                    </a:ext>
                  </a:extLst>
                </a:gridCol>
                <a:gridCol w="2624510">
                  <a:extLst>
                    <a:ext uri="{9D8B030D-6E8A-4147-A177-3AD203B41FA5}">
                      <a16:colId xmlns:a16="http://schemas.microsoft.com/office/drawing/2014/main" val="803768959"/>
                    </a:ext>
                  </a:extLst>
                </a:gridCol>
              </a:tblGrid>
              <a:tr h="304800">
                <a:tc gridSpan="4">
                  <a:txBody>
                    <a:bodyPr/>
                    <a:lstStyle/>
                    <a:p>
                      <a:pPr algn="ctr"/>
                      <a:r>
                        <a:rPr lang="ru-RU" sz="1400" i="1" dirty="0" smtClean="0">
                          <a:solidFill>
                            <a:srgbClr val="252537"/>
                          </a:solidFill>
                          <a:latin typeface="Book Antiqua" panose="02040602050305030304" pitchFamily="18" charset="0"/>
                        </a:rPr>
                        <a:t>Основная часть</a:t>
                      </a:r>
                      <a:endParaRPr lang="ru-RU" sz="1400" i="1" dirty="0">
                        <a:solidFill>
                          <a:srgbClr val="252537"/>
                        </a:solidFill>
                        <a:latin typeface="Book Antiqua" panose="02040602050305030304" pitchFamily="18" charset="0"/>
                      </a:endParaRPr>
                    </a:p>
                  </a:txBody>
                  <a:tcPr>
                    <a:solidFill>
                      <a:schemeClr val="bg1"/>
                    </a:solidFill>
                  </a:tcPr>
                </a:tc>
                <a:tc hMerge="1">
                  <a:txBody>
                    <a:bodyPr/>
                    <a:lstStyle/>
                    <a:p>
                      <a:endParaRPr lang="ru-RU" dirty="0"/>
                    </a:p>
                  </a:txBody>
                  <a:tcPr/>
                </a:tc>
                <a:tc hMerge="1">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val="353570253"/>
                  </a:ext>
                </a:extLst>
              </a:tr>
              <a:tr h="1498474">
                <a:tc>
                  <a:txBody>
                    <a:bodyPr/>
                    <a:lstStyle/>
                    <a:p>
                      <a:r>
                        <a:rPr lang="ru-RU" dirty="0" smtClean="0">
                          <a:solidFill>
                            <a:srgbClr val="252537"/>
                          </a:solidFill>
                        </a:rPr>
                        <a:t>       </a:t>
                      </a:r>
                      <a:r>
                        <a:rPr lang="ru-RU" sz="1400" dirty="0" smtClean="0">
                          <a:solidFill>
                            <a:srgbClr val="252537"/>
                          </a:solidFill>
                          <a:latin typeface="Book Antiqua" panose="02040602050305030304" pitchFamily="18" charset="0"/>
                        </a:rPr>
                        <a:t>Тренировка разных мышечных групп для формирования правильной осанки, обучение новым</a:t>
                      </a:r>
                      <a:r>
                        <a:rPr lang="ru-RU" sz="1400" baseline="0" dirty="0" smtClean="0">
                          <a:solidFill>
                            <a:srgbClr val="252537"/>
                          </a:solidFill>
                          <a:latin typeface="Book Antiqua" panose="02040602050305030304" pitchFamily="18" charset="0"/>
                        </a:rPr>
                        <a:t> движениям, повторение и закрепление ранее</a:t>
                      </a:r>
                      <a:endParaRPr lang="ru-RU" sz="1400" dirty="0">
                        <a:solidFill>
                          <a:srgbClr val="252537"/>
                        </a:solidFill>
                        <a:latin typeface="Book Antiqua" panose="02040602050305030304" pitchFamily="18" charset="0"/>
                      </a:endParaRPr>
                    </a:p>
                  </a:txBody>
                  <a:tcPr>
                    <a:solidFill>
                      <a:srgbClr val="EBEBF1"/>
                    </a:solidFill>
                  </a:tcPr>
                </a:tc>
                <a:tc>
                  <a:txBody>
                    <a:bodyPr/>
                    <a:lstStyle/>
                    <a:p>
                      <a:r>
                        <a:rPr lang="ru-RU" sz="1400" b="1" dirty="0" smtClean="0">
                          <a:solidFill>
                            <a:srgbClr val="252537"/>
                          </a:solidFill>
                          <a:latin typeface="Book Antiqua" panose="02040602050305030304" pitchFamily="18" charset="0"/>
                        </a:rPr>
                        <a:t>       Комплекс  ОРУ.</a:t>
                      </a:r>
                    </a:p>
                    <a:p>
                      <a:r>
                        <a:rPr lang="ru-RU" sz="1400" b="0" dirty="0" smtClean="0">
                          <a:solidFill>
                            <a:srgbClr val="252537"/>
                          </a:solidFill>
                          <a:latin typeface="Book Antiqua" panose="02040602050305030304" pitchFamily="18" charset="0"/>
                        </a:rPr>
                        <a:t>Для комплекса важно, чтобы в одном занятии были  охвачены все группы крупных мышц. При подборе упражнений не рекомендуется воздействовать на одну и ту же группу мышц двумя упражнениями подряд.</a:t>
                      </a:r>
                      <a:endParaRPr lang="ru-RU" sz="1400" b="0" dirty="0">
                        <a:solidFill>
                          <a:srgbClr val="252537"/>
                        </a:solidFill>
                        <a:latin typeface="Book Antiqua" panose="02040602050305030304" pitchFamily="18" charset="0"/>
                      </a:endParaRPr>
                    </a:p>
                  </a:txBody>
                  <a:tcPr>
                    <a:solidFill>
                      <a:srgbClr val="EBEBF1"/>
                    </a:solidFill>
                  </a:tcPr>
                </a:tc>
                <a:tc>
                  <a:txBody>
                    <a:bodyPr/>
                    <a:lstStyle/>
                    <a:p>
                      <a:r>
                        <a:rPr lang="ru-RU" dirty="0" smtClean="0"/>
                        <a:t>  </a:t>
                      </a:r>
                      <a:r>
                        <a:rPr lang="ru-RU" sz="1400" dirty="0" smtClean="0">
                          <a:latin typeface="Book Antiqua" panose="02040602050305030304" pitchFamily="18" charset="0"/>
                        </a:rPr>
                        <a:t>Необходимо предусмотреть</a:t>
                      </a:r>
                      <a:r>
                        <a:rPr lang="ru-RU" sz="1400" baseline="0" dirty="0" smtClean="0">
                          <a:latin typeface="Book Antiqua" panose="02040602050305030304" pitchFamily="18" charset="0"/>
                        </a:rPr>
                        <a:t> названия упражнений,</a:t>
                      </a:r>
                      <a:r>
                        <a:rPr lang="ru-RU" sz="1400" dirty="0" smtClean="0">
                          <a:latin typeface="Book Antiqua" panose="02040602050305030304" pitchFamily="18" charset="0"/>
                        </a:rPr>
                        <a:t> смену исходных положений для каждого, их разнообразную подачу (по показу воспитателя, ребёнка, по названию, по проговариванию и т.д.),    </a:t>
                      </a:r>
                      <a:endParaRPr lang="ru-RU" sz="1400" dirty="0">
                        <a:latin typeface="Book Antiqua" panose="02040602050305030304" pitchFamily="18" charset="0"/>
                      </a:endParaRPr>
                    </a:p>
                  </a:txBody>
                  <a:tcPr>
                    <a:solidFill>
                      <a:srgbClr val="EBEBF1"/>
                    </a:solidFill>
                  </a:tcPr>
                </a:tc>
                <a:tc>
                  <a:txBody>
                    <a:bodyPr/>
                    <a:lstStyle/>
                    <a:p>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1-я младшая группа </a:t>
                      </a:r>
                    </a:p>
                    <a:p>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ОРУ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3-4 упр.</a:t>
                      </a:r>
                    </a:p>
                    <a:p>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ОВД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1- 2 вида (7).</a:t>
                      </a:r>
                    </a:p>
                    <a:p>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Игра</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 1- 2 раза.</a:t>
                      </a:r>
                      <a:endParaRPr lang="ru-RU" b="0" dirty="0"/>
                    </a:p>
                  </a:txBody>
                  <a:tcPr>
                    <a:solidFill>
                      <a:srgbClr val="EBEBF1"/>
                    </a:solidFill>
                  </a:tcPr>
                </a:tc>
                <a:extLst>
                  <a:ext uri="{0D108BD9-81ED-4DB2-BD59-A6C34878D82A}">
                    <a16:rowId xmlns:a16="http://schemas.microsoft.com/office/drawing/2014/main" val="2012092958"/>
                  </a:ext>
                </a:extLst>
              </a:tr>
            </a:tbl>
          </a:graphicData>
        </a:graphic>
      </p:graphicFrame>
    </p:spTree>
    <p:extLst>
      <p:ext uri="{BB962C8B-B14F-4D97-AF65-F5344CB8AC3E}">
        <p14:creationId xmlns:p14="http://schemas.microsoft.com/office/powerpoint/2010/main" val="6186864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2" name="Таблица 1"/>
          <p:cNvGraphicFramePr>
            <a:graphicFrameLocks noGrp="1"/>
          </p:cNvGraphicFramePr>
          <p:nvPr>
            <p:extLst>
              <p:ext uri="{D42A27DB-BD31-4B8C-83A1-F6EECF244321}">
                <p14:modId xmlns:p14="http://schemas.microsoft.com/office/powerpoint/2010/main" val="1896074270"/>
              </p:ext>
            </p:extLst>
          </p:nvPr>
        </p:nvGraphicFramePr>
        <p:xfrm>
          <a:off x="872834" y="207818"/>
          <a:ext cx="11139056" cy="6492240"/>
        </p:xfrm>
        <a:graphic>
          <a:graphicData uri="http://schemas.openxmlformats.org/drawingml/2006/table">
            <a:tbl>
              <a:tblPr firstRow="1" bandRow="1">
                <a:tableStyleId>{5C22544A-7EE6-4342-B048-85BDC9FD1C3A}</a:tableStyleId>
              </a:tblPr>
              <a:tblGrid>
                <a:gridCol w="2230584">
                  <a:extLst>
                    <a:ext uri="{9D8B030D-6E8A-4147-A177-3AD203B41FA5}">
                      <a16:colId xmlns:a16="http://schemas.microsoft.com/office/drawing/2014/main" val="3187290227"/>
                    </a:ext>
                  </a:extLst>
                </a:gridCol>
                <a:gridCol w="3519055">
                  <a:extLst>
                    <a:ext uri="{9D8B030D-6E8A-4147-A177-3AD203B41FA5}">
                      <a16:colId xmlns:a16="http://schemas.microsoft.com/office/drawing/2014/main" val="388387847"/>
                    </a:ext>
                  </a:extLst>
                </a:gridCol>
                <a:gridCol w="2757054">
                  <a:extLst>
                    <a:ext uri="{9D8B030D-6E8A-4147-A177-3AD203B41FA5}">
                      <a16:colId xmlns:a16="http://schemas.microsoft.com/office/drawing/2014/main" val="1936144778"/>
                    </a:ext>
                  </a:extLst>
                </a:gridCol>
                <a:gridCol w="2632363">
                  <a:extLst>
                    <a:ext uri="{9D8B030D-6E8A-4147-A177-3AD203B41FA5}">
                      <a16:colId xmlns:a16="http://schemas.microsoft.com/office/drawing/2014/main" val="4156659683"/>
                    </a:ext>
                  </a:extLst>
                </a:gridCol>
              </a:tblGrid>
              <a:tr h="541456">
                <a:tc>
                  <a:txBody>
                    <a:bodyPr/>
                    <a:lstStyle/>
                    <a:p>
                      <a:r>
                        <a:rPr lang="ru-RU" sz="1400" b="0" dirty="0" smtClean="0">
                          <a:solidFill>
                            <a:srgbClr val="252537"/>
                          </a:solidFill>
                          <a:latin typeface="Book Antiqua" panose="02040602050305030304" pitchFamily="18" charset="0"/>
                        </a:rPr>
                        <a:t>пройденного материала, воспитание физических и нравственно – волевых качеств, совершенствование всех физиологических функций организма ребёнка.</a:t>
                      </a:r>
                      <a:endParaRPr lang="ru-RU" sz="1400" b="0" dirty="0">
                        <a:solidFill>
                          <a:srgbClr val="252537"/>
                        </a:solidFill>
                        <a:latin typeface="Book Antiqua" panose="02040602050305030304" pitchFamily="18" charset="0"/>
                      </a:endParaRPr>
                    </a:p>
                  </a:txBody>
                  <a:tcPr>
                    <a:solidFill>
                      <a:srgbClr val="EBEBF1"/>
                    </a:solidFill>
                  </a:tcPr>
                </a:tc>
                <a:tc>
                  <a:txBody>
                    <a:bodyPr/>
                    <a:lstStyle/>
                    <a:p>
                      <a:r>
                        <a:rPr lang="ru-RU" sz="1400" dirty="0" smtClean="0">
                          <a:solidFill>
                            <a:srgbClr val="252537"/>
                          </a:solidFill>
                          <a:latin typeface="Book Antiqua" panose="02040602050305030304" pitchFamily="18" charset="0"/>
                        </a:rPr>
                        <a:t>       ОВД  </a:t>
                      </a:r>
                      <a:r>
                        <a:rPr lang="ru-RU" sz="1400" b="0" dirty="0" smtClean="0">
                          <a:solidFill>
                            <a:srgbClr val="252537"/>
                          </a:solidFill>
                          <a:latin typeface="Book Antiqua" panose="02040602050305030304" pitchFamily="18" charset="0"/>
                        </a:rPr>
                        <a:t>должны быть новыми или знакомыми. Сначала надо давать упражнения, требующие большой чёткости, сосредоточенности внимания, а затем – упражнения с большой физической нагрузкой).</a:t>
                      </a:r>
                    </a:p>
                    <a:p>
                      <a:endParaRPr lang="ru-RU" sz="1400" b="0" dirty="0" smtClean="0">
                        <a:solidFill>
                          <a:srgbClr val="252537"/>
                        </a:solidFill>
                        <a:latin typeface="Book Antiqua" panose="02040602050305030304" pitchFamily="18" charset="0"/>
                      </a:endParaRPr>
                    </a:p>
                    <a:p>
                      <a:r>
                        <a:rPr lang="ru-RU" sz="1400" b="0" dirty="0" smtClean="0">
                          <a:solidFill>
                            <a:srgbClr val="252537"/>
                          </a:solidFill>
                          <a:latin typeface="Book Antiqua" panose="02040602050305030304" pitchFamily="18" charset="0"/>
                        </a:rPr>
                        <a:t>       </a:t>
                      </a:r>
                      <a:r>
                        <a:rPr lang="ru-RU" sz="1400" b="1" dirty="0" smtClean="0">
                          <a:solidFill>
                            <a:srgbClr val="252537"/>
                          </a:solidFill>
                          <a:latin typeface="Book Antiqua" panose="02040602050305030304" pitchFamily="18" charset="0"/>
                        </a:rPr>
                        <a:t>Подвижная игра </a:t>
                      </a:r>
                      <a:r>
                        <a:rPr lang="ru-RU" sz="1400" b="0" dirty="0" smtClean="0">
                          <a:solidFill>
                            <a:srgbClr val="252537"/>
                          </a:solidFill>
                          <a:latin typeface="Book Antiqua" panose="02040602050305030304" pitchFamily="18" charset="0"/>
                        </a:rPr>
                        <a:t>должна быть большой активности. В ней не должен повторяться тот вид движения, в котором только что упражнялись дети.</a:t>
                      </a:r>
                      <a:endParaRPr lang="ru-RU" sz="1400" b="0" dirty="0">
                        <a:solidFill>
                          <a:srgbClr val="252537"/>
                        </a:solidFill>
                        <a:latin typeface="Book Antiqua" panose="02040602050305030304" pitchFamily="18" charset="0"/>
                      </a:endParaRPr>
                    </a:p>
                  </a:txBody>
                  <a:tcPr>
                    <a:solidFill>
                      <a:srgbClr val="EBEBF1"/>
                    </a:solidFill>
                  </a:tcPr>
                </a:tc>
                <a:tc>
                  <a:txBody>
                    <a:bodyPr/>
                    <a:lstStyle/>
                    <a:p>
                      <a:r>
                        <a:rPr lang="ru-RU" sz="1400" b="0" dirty="0" smtClean="0">
                          <a:solidFill>
                            <a:srgbClr val="252537"/>
                          </a:solidFill>
                          <a:latin typeface="Book Antiqua" panose="02040602050305030304" pitchFamily="18" charset="0"/>
                        </a:rPr>
                        <a:t>различное ритмическое сопровождение (счёт, слово, музыка, выполнение в свободном темпе).</a:t>
                      </a:r>
                    </a:p>
                    <a:p>
                      <a:endParaRPr lang="ru-RU" sz="1400" b="0" dirty="0" smtClean="0">
                        <a:solidFill>
                          <a:srgbClr val="252537"/>
                        </a:solidFill>
                        <a:latin typeface="Book Antiqua" panose="02040602050305030304" pitchFamily="18" charset="0"/>
                      </a:endParaRPr>
                    </a:p>
                    <a:p>
                      <a:r>
                        <a:rPr lang="ru-RU" sz="1400" b="0" dirty="0" smtClean="0">
                          <a:solidFill>
                            <a:srgbClr val="252537"/>
                          </a:solidFill>
                          <a:latin typeface="Book Antiqua" panose="02040602050305030304" pitchFamily="18" charset="0"/>
                        </a:rPr>
                        <a:t>       Надо поставить перед детьми задачу, создать условия для многократного творческого повторения движений, продумать методы обучения, оценку.  Каждое обращение к детям должно быть чётким, кратким, образным, вызывать желание к выполнению движения.</a:t>
                      </a:r>
                    </a:p>
                    <a:p>
                      <a:endParaRPr lang="ru-RU" sz="1400" b="0" dirty="0" smtClean="0">
                        <a:solidFill>
                          <a:srgbClr val="252537"/>
                        </a:solidFill>
                        <a:latin typeface="Book Antiqua" panose="02040602050305030304" pitchFamily="18" charset="0"/>
                      </a:endParaRPr>
                    </a:p>
                    <a:p>
                      <a:r>
                        <a:rPr lang="ru-RU" sz="1400" b="0" dirty="0" smtClean="0">
                          <a:solidFill>
                            <a:srgbClr val="252537"/>
                          </a:solidFill>
                          <a:latin typeface="Book Antiqua" panose="02040602050305030304" pitchFamily="18" charset="0"/>
                        </a:rPr>
                        <a:t>       Необходимо объяснить игру (с учётом возраста детей, новизны игры, для старших – выделить правила); распределить роли (на</a:t>
                      </a:r>
                      <a:r>
                        <a:rPr lang="ru-RU" sz="1400" b="0" baseline="0" dirty="0" smtClean="0">
                          <a:solidFill>
                            <a:srgbClr val="252537"/>
                          </a:solidFill>
                          <a:latin typeface="Book Antiqua" panose="02040602050305030304" pitchFamily="18" charset="0"/>
                        </a:rPr>
                        <a:t> каждом занятии по – разному); использовать всю возможную площадь; добиваться соблюдения правил, качественного творческого выполнения движений; регулировать нагрузку.</a:t>
                      </a:r>
                    </a:p>
                    <a:p>
                      <a:endParaRPr lang="ru-RU" sz="1400" b="0" dirty="0">
                        <a:solidFill>
                          <a:srgbClr val="252537"/>
                        </a:solidFill>
                        <a:latin typeface="Book Antiqua" panose="02040602050305030304" pitchFamily="18" charset="0"/>
                      </a:endParaRPr>
                    </a:p>
                  </a:txBody>
                  <a:tcPr>
                    <a:solidFill>
                      <a:srgbClr val="EBEBF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2- я младшая группа:</a:t>
                      </a:r>
                      <a:endPar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ОРУ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3-5 упр.</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ОВД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2- 3 вида (6 -7).</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Игра</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 1- 2 раза.</a:t>
                      </a:r>
                      <a:endParaRPr kumimoji="0" lang="ru-RU"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Средняя группа:</a:t>
                      </a:r>
                      <a:endPar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ОРУ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5-6 упр.</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ОВД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3- 4 вида (12-13).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Игра</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 2- 3 раза.</a:t>
                      </a:r>
                      <a:endParaRPr kumimoji="0" lang="ru-RU"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Старшая группа: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ОРУ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6-7 упр.</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ОВД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4 вида (12-13).</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Игра</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 3 раза.</a:t>
                      </a:r>
                      <a:endParaRPr kumimoji="0" lang="ru-RU"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Подготовительная к школе группа:</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ОРУ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7- 8 упр.</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ОВД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3- 5 вида (13-14).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Игра</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 4 раза.</a:t>
                      </a:r>
                      <a:endParaRPr kumimoji="0" lang="ru-RU" sz="1800" b="0" i="0" u="none" strike="noStrike" kern="1200" cap="none" spc="0" normalizeH="0" baseline="0" noProof="0" dirty="0" smtClean="0">
                        <a:ln>
                          <a:noFill/>
                        </a:ln>
                        <a:solidFill>
                          <a:prstClr val="black"/>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txBody>
                  <a:tcPr>
                    <a:solidFill>
                      <a:srgbClr val="EBEBF1"/>
                    </a:solidFill>
                  </a:tcPr>
                </a:tc>
                <a:extLst>
                  <a:ext uri="{0D108BD9-81ED-4DB2-BD59-A6C34878D82A}">
                    <a16:rowId xmlns:a16="http://schemas.microsoft.com/office/drawing/2014/main" val="1250688587"/>
                  </a:ext>
                </a:extLst>
              </a:tr>
            </a:tbl>
          </a:graphicData>
        </a:graphic>
      </p:graphicFrame>
    </p:spTree>
    <p:extLst>
      <p:ext uri="{BB962C8B-B14F-4D97-AF65-F5344CB8AC3E}">
        <p14:creationId xmlns:p14="http://schemas.microsoft.com/office/powerpoint/2010/main" val="17348362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2">
            <a:extLst>
              <a:ext uri="{BEBA8EAE-BF5A-486C-A8C5-ECC9F3942E4B}">
                <a14:imgProps xmlns:a14="http://schemas.microsoft.com/office/drawing/2010/main">
                  <a14:imgLayer r:embed="rId3">
                    <a14:imgEffect>
                      <a14:backgroundRemoval t="636" b="100000" l="0" r="100000"/>
                    </a14:imgEffect>
                  </a14:imgLayer>
                </a14:imgProps>
              </a:ext>
              <a:ext uri="{28A0092B-C50C-407E-A947-70E740481C1C}">
                <a14:useLocalDpi xmlns:a14="http://schemas.microsoft.com/office/drawing/2010/main" val="0"/>
              </a:ext>
            </a:extLst>
          </a:blip>
          <a:stretch>
            <a:fillRect/>
          </a:stretch>
        </p:blipFill>
        <p:spPr>
          <a:xfrm>
            <a:off x="9498054" y="3837708"/>
            <a:ext cx="2693946" cy="3020291"/>
          </a:xfrm>
          <a:prstGeom prst="rect">
            <a:avLst/>
          </a:prstGeom>
        </p:spPr>
      </p:pic>
      <p:graphicFrame>
        <p:nvGraphicFramePr>
          <p:cNvPr id="4" name="Таблица 3"/>
          <p:cNvGraphicFramePr>
            <a:graphicFrameLocks noGrp="1"/>
          </p:cNvGraphicFramePr>
          <p:nvPr>
            <p:extLst>
              <p:ext uri="{D42A27DB-BD31-4B8C-83A1-F6EECF244321}">
                <p14:modId xmlns:p14="http://schemas.microsoft.com/office/powerpoint/2010/main" val="384444642"/>
              </p:ext>
            </p:extLst>
          </p:nvPr>
        </p:nvGraphicFramePr>
        <p:xfrm>
          <a:off x="817416" y="457200"/>
          <a:ext cx="11222184" cy="2928851"/>
        </p:xfrm>
        <a:graphic>
          <a:graphicData uri="http://schemas.openxmlformats.org/drawingml/2006/table">
            <a:tbl>
              <a:tblPr firstRow="1" bandRow="1">
                <a:tableStyleId>{5C22544A-7EE6-4342-B048-85BDC9FD1C3A}</a:tableStyleId>
              </a:tblPr>
              <a:tblGrid>
                <a:gridCol w="2805546">
                  <a:extLst>
                    <a:ext uri="{9D8B030D-6E8A-4147-A177-3AD203B41FA5}">
                      <a16:colId xmlns:a16="http://schemas.microsoft.com/office/drawing/2014/main" val="1218166314"/>
                    </a:ext>
                  </a:extLst>
                </a:gridCol>
                <a:gridCol w="2805546">
                  <a:extLst>
                    <a:ext uri="{9D8B030D-6E8A-4147-A177-3AD203B41FA5}">
                      <a16:colId xmlns:a16="http://schemas.microsoft.com/office/drawing/2014/main" val="2096800486"/>
                    </a:ext>
                  </a:extLst>
                </a:gridCol>
                <a:gridCol w="2805546">
                  <a:extLst>
                    <a:ext uri="{9D8B030D-6E8A-4147-A177-3AD203B41FA5}">
                      <a16:colId xmlns:a16="http://schemas.microsoft.com/office/drawing/2014/main" val="2312197342"/>
                    </a:ext>
                  </a:extLst>
                </a:gridCol>
                <a:gridCol w="2805546">
                  <a:extLst>
                    <a:ext uri="{9D8B030D-6E8A-4147-A177-3AD203B41FA5}">
                      <a16:colId xmlns:a16="http://schemas.microsoft.com/office/drawing/2014/main" val="3921495253"/>
                    </a:ext>
                  </a:extLst>
                </a:gridCol>
              </a:tblGrid>
              <a:tr h="429491">
                <a:tc gridSpan="4">
                  <a:txBody>
                    <a:bodyPr/>
                    <a:lstStyle/>
                    <a:p>
                      <a:pPr algn="ctr"/>
                      <a:r>
                        <a:rPr lang="ru-RU" sz="1400" i="1" dirty="0" smtClean="0">
                          <a:solidFill>
                            <a:srgbClr val="252537"/>
                          </a:solidFill>
                          <a:latin typeface="Book Antiqua" panose="02040602050305030304" pitchFamily="18" charset="0"/>
                        </a:rPr>
                        <a:t>Заключительная часть</a:t>
                      </a:r>
                      <a:endParaRPr lang="ru-RU" sz="1400" i="1" dirty="0">
                        <a:solidFill>
                          <a:srgbClr val="252537"/>
                        </a:solidFill>
                        <a:latin typeface="Book Antiqua" panose="02040602050305030304" pitchFamily="18" charset="0"/>
                      </a:endParaRPr>
                    </a:p>
                  </a:txBody>
                  <a:tcPr>
                    <a:solidFill>
                      <a:schemeClr val="bg1"/>
                    </a:solidFill>
                  </a:tcPr>
                </a:tc>
                <a:tc hMerge="1">
                  <a:txBody>
                    <a:bodyPr/>
                    <a:lstStyle/>
                    <a:p>
                      <a:endParaRPr lang="ru-RU" dirty="0"/>
                    </a:p>
                  </a:txBody>
                  <a:tcPr>
                    <a:solidFill>
                      <a:schemeClr val="bg1"/>
                    </a:solidFill>
                  </a:tcPr>
                </a:tc>
                <a:tc hMerge="1">
                  <a:txBody>
                    <a:bodyPr/>
                    <a:lstStyle/>
                    <a:p>
                      <a:endParaRPr lang="ru-RU" dirty="0"/>
                    </a:p>
                  </a:txBody>
                  <a:tcPr>
                    <a:solidFill>
                      <a:schemeClr val="bg1"/>
                    </a:solidFill>
                  </a:tcPr>
                </a:tc>
                <a:tc hMerge="1">
                  <a:txBody>
                    <a:bodyPr/>
                    <a:lstStyle/>
                    <a:p>
                      <a:endParaRPr lang="ru-RU" dirty="0"/>
                    </a:p>
                  </a:txBody>
                  <a:tcPr>
                    <a:solidFill>
                      <a:schemeClr val="bg1"/>
                    </a:solidFill>
                  </a:tcPr>
                </a:tc>
                <a:extLst>
                  <a:ext uri="{0D108BD9-81ED-4DB2-BD59-A6C34878D82A}">
                    <a16:rowId xmlns:a16="http://schemas.microsoft.com/office/drawing/2014/main" val="1849223600"/>
                  </a:ext>
                </a:extLst>
              </a:tr>
              <a:tr h="985873">
                <a:tc>
                  <a:txBody>
                    <a:bodyPr/>
                    <a:lstStyle/>
                    <a:p>
                      <a:r>
                        <a:rPr lang="ru-RU" dirty="0" smtClean="0"/>
                        <a:t>       </a:t>
                      </a:r>
                      <a:r>
                        <a:rPr lang="ru-RU" sz="1400" dirty="0" smtClean="0">
                          <a:latin typeface="Book Antiqua" panose="02040602050305030304" pitchFamily="18" charset="0"/>
                        </a:rPr>
                        <a:t>Снижение эмоциональной и физической нагрузки, т. е постепенный переход от возбуждённого состояния к более спокойному.</a:t>
                      </a:r>
                      <a:endParaRPr lang="ru-RU" sz="1400" dirty="0">
                        <a:latin typeface="Book Antiqua" panose="02040602050305030304" pitchFamily="18" charset="0"/>
                      </a:endParaRPr>
                    </a:p>
                  </a:txBody>
                  <a:tcPr>
                    <a:solidFill>
                      <a:srgbClr val="EBEBF1"/>
                    </a:solidFill>
                  </a:tcPr>
                </a:tc>
                <a:tc>
                  <a:txBody>
                    <a:bodyPr/>
                    <a:lstStyle/>
                    <a:p>
                      <a:r>
                        <a:rPr lang="ru-RU" dirty="0" smtClean="0"/>
                        <a:t>       </a:t>
                      </a:r>
                      <a:r>
                        <a:rPr lang="ru-RU" sz="1400" dirty="0" smtClean="0">
                          <a:latin typeface="Book Antiqua" panose="02040602050305030304" pitchFamily="18" charset="0"/>
                        </a:rPr>
                        <a:t>Ходьба в спокойном темпе с дыхательным упражнением.</a:t>
                      </a:r>
                    </a:p>
                    <a:p>
                      <a:r>
                        <a:rPr lang="ru-RU" sz="1400" dirty="0" smtClean="0">
                          <a:latin typeface="Book Antiqua" panose="02040602050305030304" pitchFamily="18" charset="0"/>
                        </a:rPr>
                        <a:t>       Ходьба может быть заменена игрой малой подвижности. Подведение итогов занятия. Упражнение на расслабление.</a:t>
                      </a:r>
                      <a:endParaRPr lang="ru-RU" sz="1400" dirty="0">
                        <a:latin typeface="Book Antiqua" panose="02040602050305030304" pitchFamily="18" charset="0"/>
                      </a:endParaRPr>
                    </a:p>
                  </a:txBody>
                  <a:tcPr>
                    <a:solidFill>
                      <a:srgbClr val="EBEBF1"/>
                    </a:solidFill>
                  </a:tcPr>
                </a:tc>
                <a:tc>
                  <a:txBody>
                    <a:bodyPr/>
                    <a:lstStyle/>
                    <a:p>
                      <a:r>
                        <a:rPr lang="ru-RU" sz="1400" dirty="0" smtClean="0">
                          <a:latin typeface="Book Antiqua" panose="02040602050305030304" pitchFamily="18" charset="0"/>
                        </a:rPr>
                        <a:t>       Не допускается резкой остановки после бега и других нагрузочных упражнений; надо постепенно восстанавливать дыхание.</a:t>
                      </a:r>
                      <a:endParaRPr lang="ru-RU" sz="1400" dirty="0">
                        <a:latin typeface="Book Antiqua" panose="02040602050305030304" pitchFamily="18" charset="0"/>
                      </a:endParaRPr>
                    </a:p>
                  </a:txBody>
                  <a:tcPr>
                    <a:solidFill>
                      <a:srgbClr val="EBEBF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1-я младшая группа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- 1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2- я младшая группа - 2</a:t>
                      </a:r>
                      <a:endPar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Средняя группа -</a:t>
                      </a:r>
                      <a:endPar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Старшая группа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3 - 4</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400" b="1"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Подготовительная к школе группа – </a:t>
                      </a:r>
                      <a:r>
                        <a:rPr kumimoji="0" lang="ru-RU" sz="1400" b="0" i="1" u="none" strike="noStrike" kern="1200" cap="none" spc="0" normalizeH="0" baseline="0" noProof="0" dirty="0" smtClean="0">
                          <a:ln>
                            <a:noFill/>
                          </a:ln>
                          <a:solidFill>
                            <a:srgbClr val="252537"/>
                          </a:solidFill>
                          <a:effectLst/>
                          <a:uLnTx/>
                          <a:uFillTx/>
                          <a:latin typeface="Book Antiqua" panose="02040602050305030304" pitchFamily="18" charset="0"/>
                          <a:ea typeface="+mn-ea"/>
                          <a:cs typeface="+mn-cs"/>
                        </a:rPr>
                        <a:t>3 - 4</a:t>
                      </a:r>
                      <a:endParaRPr kumimoji="0" lang="ru-RU" sz="1800" b="0" i="0" u="none" strike="noStrike" kern="1200" cap="none" spc="0" normalizeH="0" baseline="0" noProof="0" dirty="0" smtClean="0">
                        <a:ln>
                          <a:noFill/>
                        </a:ln>
                        <a:solidFill>
                          <a:prstClr val="white"/>
                        </a:solidFill>
                        <a:effectLst/>
                        <a:uLnTx/>
                        <a:uFillTx/>
                        <a:latin typeface="+mn-lt"/>
                        <a:ea typeface="+mn-ea"/>
                        <a:cs typeface="+mn-cs"/>
                      </a:endParaRPr>
                    </a:p>
                    <a:p>
                      <a:endParaRPr lang="ru-RU" dirty="0"/>
                    </a:p>
                  </a:txBody>
                  <a:tcPr>
                    <a:solidFill>
                      <a:srgbClr val="EBEBF1"/>
                    </a:solidFill>
                  </a:tcPr>
                </a:tc>
                <a:extLst>
                  <a:ext uri="{0D108BD9-81ED-4DB2-BD59-A6C34878D82A}">
                    <a16:rowId xmlns:a16="http://schemas.microsoft.com/office/drawing/2014/main" val="1602945452"/>
                  </a:ext>
                </a:extLst>
              </a:tr>
            </a:tbl>
          </a:graphicData>
        </a:graphic>
      </p:graphicFrame>
    </p:spTree>
    <p:extLst>
      <p:ext uri="{BB962C8B-B14F-4D97-AF65-F5344CB8AC3E}">
        <p14:creationId xmlns:p14="http://schemas.microsoft.com/office/powerpoint/2010/main" val="229971832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9920" y="119921"/>
            <a:ext cx="11932171" cy="6625654"/>
          </a:xfrm>
          <a:prstGeom prst="rect">
            <a:avLst/>
          </a:prstGeom>
          <a:solidFill>
            <a:srgbClr val="252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224852" y="284813"/>
            <a:ext cx="11602387" cy="707886"/>
          </a:xfrm>
          <a:prstGeom prst="rect">
            <a:avLst/>
          </a:prstGeom>
          <a:noFill/>
        </p:spPr>
        <p:txBody>
          <a:bodyPr wrap="square" rtlCol="0">
            <a:spAutoFit/>
          </a:bodyPr>
          <a:lstStyle/>
          <a:p>
            <a:pPr algn="ctr"/>
            <a:r>
              <a:rPr lang="ru-RU" sz="2000" b="1" i="1" dirty="0" smtClean="0">
                <a:solidFill>
                  <a:prstClr val="white"/>
                </a:solidFill>
                <a:latin typeface="Book Antiqua" panose="02040602050305030304" pitchFamily="18" charset="0"/>
                <a:ea typeface="Times New Roman" panose="02020603050405020304" pitchFamily="18" charset="0"/>
              </a:rPr>
              <a:t>Образец примерного самоанализа </a:t>
            </a:r>
            <a:r>
              <a:rPr lang="ru-RU" sz="2000" b="1" i="1" dirty="0">
                <a:solidFill>
                  <a:prstClr val="white"/>
                </a:solidFill>
                <a:latin typeface="Book Antiqua" panose="02040602050305030304" pitchFamily="18" charset="0"/>
                <a:ea typeface="Times New Roman" panose="02020603050405020304" pitchFamily="18" charset="0"/>
              </a:rPr>
              <a:t>организации и проведения физкультурного </a:t>
            </a:r>
            <a:r>
              <a:rPr lang="ru-RU" sz="2000" b="1" i="1" dirty="0" smtClean="0">
                <a:solidFill>
                  <a:prstClr val="white"/>
                </a:solidFill>
                <a:latin typeface="Book Antiqua" panose="02040602050305030304" pitchFamily="18" charset="0"/>
                <a:ea typeface="Times New Roman" panose="02020603050405020304" pitchFamily="18" charset="0"/>
              </a:rPr>
              <a:t>занятия «</a:t>
            </a:r>
            <a:r>
              <a:rPr lang="ru-RU" sz="2000" b="1" i="1" dirty="0">
                <a:solidFill>
                  <a:prstClr val="white"/>
                </a:solidFill>
                <a:latin typeface="Book Antiqua" panose="02040602050305030304" pitchFamily="18" charset="0"/>
                <a:ea typeface="Times New Roman" panose="02020603050405020304" pitchFamily="18" charset="0"/>
              </a:rPr>
              <a:t>Путешествие за кладом здоровья» (старшая, подготовительная </a:t>
            </a:r>
            <a:r>
              <a:rPr lang="ru-RU" sz="2000" b="1" i="1" dirty="0" smtClean="0">
                <a:solidFill>
                  <a:prstClr val="white"/>
                </a:solidFill>
                <a:latin typeface="Book Antiqua" panose="02040602050305030304" pitchFamily="18" charset="0"/>
                <a:ea typeface="Times New Roman" panose="02020603050405020304" pitchFamily="18" charset="0"/>
              </a:rPr>
              <a:t>группы)</a:t>
            </a:r>
            <a:endParaRPr lang="ru-RU" sz="2000" dirty="0"/>
          </a:p>
        </p:txBody>
      </p:sp>
      <p:sp>
        <p:nvSpPr>
          <p:cNvPr id="2" name="TextBox 1"/>
          <p:cNvSpPr txBox="1"/>
          <p:nvPr/>
        </p:nvSpPr>
        <p:spPr>
          <a:xfrm>
            <a:off x="269823" y="1139252"/>
            <a:ext cx="11527436" cy="5427576"/>
          </a:xfrm>
          <a:prstGeom prst="rect">
            <a:avLst/>
          </a:prstGeom>
          <a:noFill/>
        </p:spPr>
        <p:txBody>
          <a:bodyPr wrap="square" rtlCol="0">
            <a:spAutoFit/>
          </a:bodyPr>
          <a:lstStyle/>
          <a:p>
            <a:pPr>
              <a:lnSpc>
                <a:spcPct val="107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Цель</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Сохранять и укреплять здоровье детей; формировать потребность в здоровом образе жизни; закреплять у детей любовь к занятиям физической культурой и спортом. Продолжать закреплять с детьми слова приветствия на татарском языке.</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Задачи</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Развивающие</a:t>
            </a:r>
            <a:r>
              <a:rPr lang="ru-RU" sz="1600" b="1"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формировать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правильную осанку у детей во время ходьбы, бега, упражнений и игры; </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развивать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внимание, быстроту реакции, ловкость, силу, чувство </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ритма;</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развивать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умение выполнять парные и коллективные </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действия;</a:t>
            </a:r>
            <a:endPar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креплять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мышцы ног, позвоночника и системы дыхательных путей.</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Образовательные</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закрепить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навыки ходьбы друг за другом, положив руки на плечи соседа, бег с высоким подниманием колен и широким шагом, быстро перестраиваться из колонны в круг и обратно, держать равновесие при ходьбе по </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скакалке; </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упражняться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 перебрасывании мяча друг </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другу;</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совершенствовать </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двигательные навыки и координацию движений в </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пространстве.</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Воспитывающие</a:t>
            </a: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marL="342900" lvl="0" indent="-342900">
              <a:lnSpc>
                <a:spcPct val="107000"/>
              </a:lnSpc>
              <a:spcAft>
                <a:spcPts val="0"/>
              </a:spcAft>
              <a:buSzPts val="1000"/>
              <a:buFont typeface="Symbol" panose="05050102010706020507" pitchFamily="18" charset="2"/>
              <a:buChar char=""/>
              <a:tabLst>
                <a:tab pos="457200" algn="l"/>
              </a:tabLst>
            </a:pPr>
            <a:r>
              <a:rPr lang="ru-RU" sz="1600"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воспитывать чувство ответственности, толерантности, коллективизма, эмоциональной отзывчивости и бережное отношение к своему здоровью</a:t>
            </a:r>
            <a:r>
              <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marL="342900" lvl="0" indent="-342900">
              <a:lnSpc>
                <a:spcPct val="107000"/>
              </a:lnSpc>
              <a:spcAft>
                <a:spcPts val="0"/>
              </a:spcAft>
              <a:buSzPts val="1000"/>
              <a:buFont typeface="Symbol" panose="05050102010706020507" pitchFamily="18" charset="2"/>
              <a:buChar char=""/>
              <a:tabLst>
                <a:tab pos="457200" algn="l"/>
              </a:tabLst>
            </a:pPr>
            <a:endParaRPr lang="ru-RU" sz="1600"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a:p>
            <a:pPr lvl="0">
              <a:lnSpc>
                <a:spcPct val="107000"/>
              </a:lnSpc>
            </a:pPr>
            <a:r>
              <a:rPr lang="ru-RU" sz="2000" i="1" dirty="0">
                <a:solidFill>
                  <a:prstClr val="whit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i="1" dirty="0" smtClean="0">
                <a:solidFill>
                  <a:prstClr val="whit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smtClean="0">
                <a:solidFill>
                  <a:prstClr val="white"/>
                </a:solidFill>
                <a:latin typeface="Times New Roman" panose="02020603050405020304" pitchFamily="18" charset="0"/>
                <a:ea typeface="Times New Roman" panose="02020603050405020304" pitchFamily="18" charset="0"/>
                <a:cs typeface="Times New Roman" panose="02020603050405020304" pitchFamily="18" charset="0"/>
              </a:rPr>
              <a:t>Предварительная </a:t>
            </a:r>
            <a:r>
              <a:rPr lang="ru-RU" sz="1600" b="1" i="1" dirty="0">
                <a:solidFill>
                  <a:prstClr val="white"/>
                </a:solidFill>
                <a:latin typeface="Times New Roman" panose="02020603050405020304" pitchFamily="18" charset="0"/>
                <a:ea typeface="Times New Roman" panose="02020603050405020304" pitchFamily="18" charset="0"/>
                <a:cs typeface="Times New Roman" panose="02020603050405020304" pitchFamily="18" charset="0"/>
              </a:rPr>
              <a:t>работа </a:t>
            </a:r>
            <a:r>
              <a:rPr lang="ru-RU" sz="1600" i="1" dirty="0">
                <a:solidFill>
                  <a:prstClr val="white"/>
                </a:solidFill>
                <a:latin typeface="Times New Roman" panose="02020603050405020304" pitchFamily="18" charset="0"/>
                <a:ea typeface="Times New Roman" panose="02020603050405020304" pitchFamily="18" charset="0"/>
                <a:cs typeface="Times New Roman" panose="02020603050405020304" pitchFamily="18" charset="0"/>
              </a:rPr>
              <a:t>включала в себя разучивание общеразвивающих упражнений. </a:t>
            </a:r>
            <a:endParaRPr lang="ru-RU" sz="1600" i="1" dirty="0">
              <a:solidFill>
                <a:prstClr val="white"/>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1600" i="1" dirty="0">
                <a:solidFill>
                  <a:prstClr val="white"/>
                </a:solidFill>
                <a:latin typeface="Times New Roman" panose="02020603050405020304" pitchFamily="18" charset="0"/>
                <a:ea typeface="Times New Roman" panose="02020603050405020304" pitchFamily="18" charset="0"/>
                <a:cs typeface="Times New Roman" panose="02020603050405020304" pitchFamily="18" charset="0"/>
              </a:rPr>
              <a:t>       Занятие проводилось с детьми 6 лет, присутствовало 14 детей. Продолжительность занятия – 25 мин.</a:t>
            </a:r>
            <a:endParaRPr lang="ru-RU" sz="1600"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84453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9920" y="119921"/>
            <a:ext cx="11932171" cy="6625654"/>
          </a:xfrm>
          <a:prstGeom prst="rect">
            <a:avLst/>
          </a:prstGeom>
          <a:solidFill>
            <a:srgbClr val="252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224852" y="284813"/>
            <a:ext cx="11602387" cy="6850978"/>
          </a:xfrm>
          <a:prstGeom prst="rect">
            <a:avLst/>
          </a:prstGeom>
          <a:noFill/>
        </p:spPr>
        <p:txBody>
          <a:bodyPr wrap="square" rtlCol="0">
            <a:spAutoFit/>
          </a:bodyPr>
          <a:lstStyle/>
          <a:p>
            <a:pPr>
              <a:lnSpc>
                <a:spcPct val="107000"/>
              </a:lnSpc>
              <a:spcAft>
                <a:spcPts val="0"/>
              </a:spcAft>
            </a:pP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Конспект </a:t>
            </a:r>
            <a:r>
              <a:rPr lang="ru-RU" sz="16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занятия соответствовал ФГОС моему рабочему плану и программным требованиям данного возраста. Дети к началу занятия были в спортивной форме. Спортивный зал был проветрен и подготовлен. Цели и задачи занятия взаимосвязаны. Дети были знакомы с изученным материалом, поэтому особых усилий и напряжений дети не испытывали. </a:t>
            </a:r>
            <a:endPar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0"/>
              </a:spcAft>
            </a:pPr>
            <a:endParaRPr lang="ru-RU" sz="1600"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Материалы</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Картинки с изображениями животных, деревенские избы, гимнастические скамейки, обручи, мультимедийная техника, презентация «Деревня</a:t>
            </a: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1600"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Мое </a:t>
            </a:r>
            <a:r>
              <a:rPr lang="ru-RU" sz="1600" b="1"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занятие состояло из трёх частей: </a:t>
            </a:r>
            <a:r>
              <a:rPr lang="ru-RU" sz="16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вводной, основной и заключительной.</a:t>
            </a:r>
            <a:endParaRPr lang="ru-RU" sz="1600"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Первая часть </a:t>
            </a: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i="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была направленна на мотивацию детей. Старалась у детей вызвать интерес к мероприятию и желание быть здоровым. Считаю, что этого я достигла</a:t>
            </a:r>
            <a:r>
              <a:rPr lang="ru-RU" sz="1600" i="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a:lnSpc>
                <a:spcPct val="107000"/>
              </a:lnSpc>
              <a:spcAft>
                <a:spcPts val="0"/>
              </a:spcAft>
            </a:pPr>
            <a:r>
              <a:rPr lang="ru-RU" sz="1600"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       </a:t>
            </a:r>
            <a:r>
              <a:rPr lang="ru-RU" sz="1600" b="1"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Во </a:t>
            </a:r>
            <a:r>
              <a:rPr lang="ru-RU" sz="1600" b="1"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второй части </a:t>
            </a:r>
            <a:r>
              <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использовались словесные методы, которые способствовали глубокому осмыслению задач и осознанному выполнению физических упражнений понимание их содержания, структуры, самостоятельному и творческому использовании их в различных ситуациях.</a:t>
            </a:r>
          </a:p>
          <a:p>
            <a:pPr>
              <a:lnSpc>
                <a:spcPct val="107000"/>
              </a:lnSpc>
              <a:spcAft>
                <a:spcPts val="0"/>
              </a:spcAft>
            </a:pPr>
            <a:r>
              <a:rPr lang="ru-RU" sz="1600"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       Практические </a:t>
            </a:r>
            <a:r>
              <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rPr>
              <a:t>методы обеспечивали проверку двигательных действий ребёнка правильности их восприятия моторных ощущений</a:t>
            </a:r>
            <a:r>
              <a:rPr lang="ru-RU" sz="1600" i="1" dirty="0" smtClean="0">
                <a:solidFill>
                  <a:schemeClr val="bg1"/>
                </a:solidFill>
                <a:latin typeface="Book Antiqua" panose="02040602050305030304" pitchFamily="18" charset="0"/>
                <a:ea typeface="Calibri" panose="020F0502020204030204" pitchFamily="34" charset="0"/>
                <a:cs typeface="Times New Roman" panose="02020603050405020304" pitchFamily="18" charset="0"/>
              </a:rPr>
              <a:t>.</a:t>
            </a:r>
          </a:p>
          <a:p>
            <a:r>
              <a:rPr lang="ru-RU" sz="1600" i="1" dirty="0" smtClean="0">
                <a:solidFill>
                  <a:schemeClr val="bg1"/>
                </a:solidFill>
                <a:latin typeface="Book Antiqua" panose="02040602050305030304" pitchFamily="18" charset="0"/>
              </a:rPr>
              <a:t>       </a:t>
            </a:r>
            <a:r>
              <a:rPr lang="ru-RU" sz="1600" b="1" i="1" dirty="0" smtClean="0">
                <a:solidFill>
                  <a:schemeClr val="bg1"/>
                </a:solidFill>
                <a:latin typeface="Book Antiqua" panose="02040602050305030304" pitchFamily="18" charset="0"/>
              </a:rPr>
              <a:t>В </a:t>
            </a:r>
            <a:r>
              <a:rPr lang="ru-RU" sz="1600" b="1" i="1" dirty="0">
                <a:solidFill>
                  <a:schemeClr val="bg1"/>
                </a:solidFill>
                <a:latin typeface="Book Antiqua" panose="02040602050305030304" pitchFamily="18" charset="0"/>
              </a:rPr>
              <a:t>заключительной части </a:t>
            </a:r>
            <a:r>
              <a:rPr lang="ru-RU" sz="1600" i="1" dirty="0">
                <a:solidFill>
                  <a:schemeClr val="bg1"/>
                </a:solidFill>
                <a:latin typeface="Book Antiqua" panose="02040602050305030304" pitchFamily="18" charset="0"/>
              </a:rPr>
              <a:t>использовала сюрпризный момент с целью закрепить у детей понятие, что витамины необходимы для здоровья человека</a:t>
            </a:r>
            <a:r>
              <a:rPr lang="ru-RU" sz="1600" i="1" dirty="0" smtClean="0">
                <a:solidFill>
                  <a:schemeClr val="bg1"/>
                </a:solidFill>
                <a:latin typeface="Book Antiqua" panose="02040602050305030304" pitchFamily="18" charset="0"/>
              </a:rPr>
              <a:t>.</a:t>
            </a:r>
          </a:p>
          <a:p>
            <a:endParaRPr lang="ru-RU" sz="1600" i="1" dirty="0">
              <a:solidFill>
                <a:schemeClr val="bg1"/>
              </a:solidFill>
              <a:latin typeface="Book Antiqua" panose="02040602050305030304" pitchFamily="18" charset="0"/>
            </a:endParaRPr>
          </a:p>
          <a:p>
            <a:r>
              <a:rPr lang="ru-RU" sz="1600" i="1" dirty="0" smtClean="0">
                <a:solidFill>
                  <a:schemeClr val="bg1"/>
                </a:solidFill>
                <a:latin typeface="Book Antiqua" panose="02040602050305030304" pitchFamily="18" charset="0"/>
              </a:rPr>
              <a:t>       Во </a:t>
            </a:r>
            <a:r>
              <a:rPr lang="ru-RU" sz="1600" i="1" dirty="0">
                <a:solidFill>
                  <a:schemeClr val="bg1"/>
                </a:solidFill>
                <a:latin typeface="Book Antiqua" panose="02040602050305030304" pitchFamily="18" charset="0"/>
              </a:rPr>
              <a:t>время проведения развлечения я учитывала возрастные и психологические особенности детей. Время мероприятия распределено рационально, соответствовало санитарно-гигиеническим требованиям. Так же присутствовало музыкальное сопровождение. Наличие и исправность физкультурного оборудования. Соблюдалось техника безопасности по требованию к занятиям физкультуры. Обучающие, развивающие и воспитательные задачи решались в единстве, основные этапы были четко взаимосвязаны.</a:t>
            </a:r>
          </a:p>
          <a:p>
            <a:pPr>
              <a:lnSpc>
                <a:spcPct val="107000"/>
              </a:lnSpc>
              <a:spcAft>
                <a:spcPts val="0"/>
              </a:spcAft>
            </a:pP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endParaRPr lang="ru-RU" i="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gn="ctr"/>
            <a:r>
              <a:rPr lang="ru-RU" sz="2000" i="1" dirty="0" smtClean="0">
                <a:solidFill>
                  <a:schemeClr val="bg1"/>
                </a:solidFill>
              </a:rPr>
              <a:t> </a:t>
            </a:r>
            <a:endParaRPr lang="ru-RU" sz="2000" i="1" dirty="0">
              <a:solidFill>
                <a:schemeClr val="bg1"/>
              </a:solidFill>
            </a:endParaRPr>
          </a:p>
        </p:txBody>
      </p:sp>
    </p:spTree>
    <p:extLst>
      <p:ext uri="{BB962C8B-B14F-4D97-AF65-F5344CB8AC3E}">
        <p14:creationId xmlns:p14="http://schemas.microsoft.com/office/powerpoint/2010/main" val="237734177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9920" y="119921"/>
            <a:ext cx="11932171" cy="6625654"/>
          </a:xfrm>
          <a:prstGeom prst="rect">
            <a:avLst/>
          </a:prstGeom>
          <a:solidFill>
            <a:srgbClr val="2525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374754" y="344774"/>
            <a:ext cx="11362544" cy="3846374"/>
          </a:xfrm>
          <a:prstGeom prst="rect">
            <a:avLst/>
          </a:prstGeom>
          <a:noFill/>
        </p:spPr>
        <p:txBody>
          <a:bodyPr wrap="square" rtlCol="0">
            <a:spAutoFit/>
          </a:bodyPr>
          <a:lstStyle/>
          <a:p>
            <a:pPr>
              <a:lnSpc>
                <a:spcPct val="107000"/>
              </a:lnSpc>
              <a:spcAft>
                <a:spcPts val="0"/>
              </a:spcAft>
            </a:pP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Мною </a:t>
            </a:r>
            <a:r>
              <a:rPr lang="ru-RU"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был выбран демократический стиль общения, использовала приемы мотиваций и стимулирования детей</a:t>
            </a: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1600"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Материал </a:t>
            </a:r>
            <a:r>
              <a:rPr lang="ru-RU"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для детей был знаком, так как была проведена большая предварительная работа, поэтому они справились со всеми заданиями легко и непринужденно</a:t>
            </a: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Я </a:t>
            </a:r>
            <a:r>
              <a:rPr lang="ru-RU"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использовала не только традиционные, но и нетрадиционные методы и приемы такие как: вводная имитация, релаксация, дыхательные упражнения.</a:t>
            </a: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Эти </a:t>
            </a:r>
            <a:r>
              <a:rPr lang="ru-RU"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методы и приемы очень понравились детям и как следствие этого эмоциональный настрой детей, был на высоте</a:t>
            </a: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1600" i="1" dirty="0">
              <a:solidFill>
                <a:schemeClr val="bg1"/>
              </a:solidFill>
              <a:latin typeface="Book Antiqua" panose="0204060205030503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i="1" dirty="0" smtClean="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       Умение </a:t>
            </a:r>
            <a:r>
              <a:rPr lang="ru-RU" i="1" dirty="0">
                <a:solidFill>
                  <a:schemeClr val="bg1"/>
                </a:solidFill>
                <a:latin typeface="Book Antiqua" panose="02040602050305030304" pitchFamily="18" charset="0"/>
                <a:ea typeface="Times New Roman" panose="02020603050405020304" pitchFamily="18" charset="0"/>
                <a:cs typeface="Times New Roman" panose="02020603050405020304" pitchFamily="18" charset="0"/>
              </a:rPr>
              <a:t>и навыки детей прослеживались на всех этапах развлечения. Я считаю, что все задачи я выполнила и достигла поставленной цели.</a:t>
            </a:r>
            <a:endParaRPr lang="ru-RU" sz="1600" i="1" dirty="0">
              <a:solidFill>
                <a:schemeClr val="bg1"/>
              </a:solidFill>
              <a:effectLst/>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565832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72836" y="401054"/>
            <a:ext cx="9212860" cy="785144"/>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организации и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проведению двигательной разминки</a:t>
            </a:r>
            <a:endParaRPr lang="ru-RU" dirty="0"/>
          </a:p>
        </p:txBody>
      </p:sp>
      <p:sp>
        <p:nvSpPr>
          <p:cNvPr id="6" name="TextBox 5"/>
          <p:cNvSpPr txBox="1"/>
          <p:nvPr/>
        </p:nvSpPr>
        <p:spPr>
          <a:xfrm>
            <a:off x="872836" y="1330036"/>
            <a:ext cx="11152909" cy="2031325"/>
          </a:xfrm>
          <a:prstGeom prst="rect">
            <a:avLst/>
          </a:prstGeom>
          <a:noFill/>
        </p:spPr>
        <p:txBody>
          <a:bodyPr wrap="square" rtlCol="0">
            <a:spAutoFit/>
          </a:bodyPr>
          <a:lstStyle/>
          <a:p>
            <a:r>
              <a:rPr lang="ru-RU" sz="1400" i="1" dirty="0" smtClean="0">
                <a:latin typeface="Book Antiqua" panose="02040602050305030304" pitchFamily="18" charset="0"/>
              </a:rPr>
              <a:t>       </a:t>
            </a:r>
            <a:r>
              <a:rPr lang="ru-RU" sz="1400" b="1" i="1" dirty="0" smtClean="0">
                <a:latin typeface="Book Antiqua" panose="02040602050305030304" pitchFamily="18" charset="0"/>
              </a:rPr>
              <a:t>Назначение: </a:t>
            </a:r>
            <a:r>
              <a:rPr lang="ru-RU" sz="1400" i="1" dirty="0" smtClean="0">
                <a:latin typeface="Book Antiqua" panose="02040602050305030304" pitchFamily="18" charset="0"/>
              </a:rPr>
              <a:t>предотвращает развитие</a:t>
            </a:r>
            <a:r>
              <a:rPr lang="ru-RU" sz="1400" i="1" dirty="0">
                <a:solidFill>
                  <a:prstClr val="black"/>
                </a:solidFill>
                <a:latin typeface="Book Antiqua" panose="02040602050305030304" pitchFamily="18" charset="0"/>
              </a:rPr>
              <a:t> утомления и снятие эмоционального напряжения в процессе </a:t>
            </a:r>
            <a:r>
              <a:rPr lang="ru-RU" sz="1400" i="1" dirty="0" smtClean="0">
                <a:solidFill>
                  <a:prstClr val="black"/>
                </a:solidFill>
                <a:latin typeface="Book Antiqua" panose="02040602050305030304" pitchFamily="18" charset="0"/>
              </a:rPr>
              <a:t>занятий, требующих умственной нагрузки, что способствует более быстрому восприятию программного материала и увеличению двигательной активности детей.</a:t>
            </a:r>
          </a:p>
          <a:p>
            <a:endParaRPr lang="ru-RU" sz="1400" i="1" dirty="0" smtClean="0">
              <a:solidFill>
                <a:prstClr val="black"/>
              </a:solidFill>
              <a:latin typeface="Book Antiqua" panose="02040602050305030304" pitchFamily="18" charset="0"/>
            </a:endParaRPr>
          </a:p>
          <a:p>
            <a:r>
              <a:rPr lang="ru-RU" sz="1400" i="1" dirty="0">
                <a:solidFill>
                  <a:prstClr val="black"/>
                </a:solidFill>
                <a:latin typeface="Book Antiqua" panose="02040602050305030304" pitchFamily="18" charset="0"/>
              </a:rPr>
              <a:t> </a:t>
            </a:r>
            <a:r>
              <a:rPr lang="ru-RU" sz="1400" i="1" dirty="0" smtClean="0">
                <a:solidFill>
                  <a:prstClr val="black"/>
                </a:solidFill>
                <a:latin typeface="Book Antiqua" panose="02040602050305030304" pitchFamily="18" charset="0"/>
              </a:rPr>
              <a:t>      </a:t>
            </a:r>
            <a:r>
              <a:rPr lang="ru-RU" sz="1400" b="1" i="1" dirty="0" smtClean="0">
                <a:solidFill>
                  <a:prstClr val="black"/>
                </a:solidFill>
                <a:latin typeface="Book Antiqua" panose="02040602050305030304" pitchFamily="18" charset="0"/>
              </a:rPr>
              <a:t>Содержание двигательной разминки: </a:t>
            </a:r>
            <a:r>
              <a:rPr lang="ru-RU" sz="1400" i="1" dirty="0" smtClean="0">
                <a:solidFill>
                  <a:prstClr val="black"/>
                </a:solidFill>
                <a:latin typeface="Book Antiqua" panose="02040602050305030304" pitchFamily="18" charset="0"/>
              </a:rPr>
              <a:t>состоит из 3 – 4 игровых упражнений типа «Кольцеброс», «Серсо», «Бой петухов» и др, а также произвольных движений детей с использованием разнообразных физкультурных пособий (скакалки, кегли, мячи, обручи, ракетки)</a:t>
            </a:r>
            <a:r>
              <a:rPr lang="ru-RU" sz="1400" i="1" dirty="0" smtClean="0">
                <a:latin typeface="Book Antiqua" panose="02040602050305030304" pitchFamily="18" charset="0"/>
              </a:rPr>
              <a:t> .</a:t>
            </a:r>
          </a:p>
          <a:p>
            <a:r>
              <a:rPr lang="ru-RU" sz="1400" i="1" dirty="0">
                <a:latin typeface="Book Antiqua" panose="02040602050305030304" pitchFamily="18" charset="0"/>
              </a:rPr>
              <a:t> </a:t>
            </a:r>
            <a:endParaRPr lang="ru-RU" sz="1400" i="1" dirty="0" smtClean="0">
              <a:latin typeface="Book Antiqua" panose="02040602050305030304" pitchFamily="18" charset="0"/>
            </a:endParaRPr>
          </a:p>
          <a:p>
            <a:r>
              <a:rPr lang="ru-RU" sz="1400" i="1" dirty="0">
                <a:latin typeface="Book Antiqua" panose="02040602050305030304" pitchFamily="18" charset="0"/>
              </a:rPr>
              <a:t> </a:t>
            </a:r>
            <a:r>
              <a:rPr lang="ru-RU" sz="1400" i="1" dirty="0" smtClean="0">
                <a:latin typeface="Book Antiqua" panose="02040602050305030304" pitchFamily="18" charset="0"/>
              </a:rPr>
              <a:t>      </a:t>
            </a:r>
            <a:r>
              <a:rPr lang="ru-RU" sz="1400" b="1" i="1" dirty="0" smtClean="0">
                <a:latin typeface="Book Antiqua" panose="02040602050305030304" pitchFamily="18" charset="0"/>
              </a:rPr>
              <a:t>Требования к упражнениям: </a:t>
            </a:r>
            <a:r>
              <a:rPr lang="ru-RU" sz="1400" i="1" dirty="0" smtClean="0">
                <a:latin typeface="Book Antiqua" panose="02040602050305030304" pitchFamily="18" charset="0"/>
              </a:rPr>
              <a:t>упражнения должны быть хорошо знакомы детям, просты по содержанию, с небольшим количеством правил, не длительны по времени (не более 10- 12 мин), доступны. Они должны предоставлять возможность детям в любой </a:t>
            </a:r>
            <a:r>
              <a:rPr lang="ru-RU" sz="1400" i="1" dirty="0">
                <a:latin typeface="Book Antiqua" panose="02040602050305030304" pitchFamily="18" charset="0"/>
              </a:rPr>
              <a:t>момент войти в игру и выйти из </a:t>
            </a:r>
            <a:r>
              <a:rPr lang="ru-RU" sz="1400" i="1" dirty="0" smtClean="0">
                <a:latin typeface="Book Antiqua" panose="02040602050305030304" pitchFamily="18" charset="0"/>
              </a:rPr>
              <a:t>неё. В конце двигательной разминки надо предложить детям различные дыхательные упражнения.</a:t>
            </a:r>
            <a:endParaRPr lang="ru-RU" sz="1400" i="1" dirty="0">
              <a:latin typeface="Book Antiqua" panose="02040602050305030304" pitchFamily="18" charset="0"/>
            </a:endParaRPr>
          </a:p>
        </p:txBody>
      </p:sp>
      <p:pic>
        <p:nvPicPr>
          <p:cNvPr id="9" name="Рисунок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97636" y="3720637"/>
            <a:ext cx="3117274" cy="2899065"/>
          </a:xfrm>
          <a:prstGeom prst="rect">
            <a:avLst/>
          </a:prstGeom>
        </p:spPr>
      </p:pic>
      <p:sp>
        <p:nvSpPr>
          <p:cNvPr id="10" name="TextBox 9"/>
          <p:cNvSpPr txBox="1"/>
          <p:nvPr/>
        </p:nvSpPr>
        <p:spPr>
          <a:xfrm>
            <a:off x="872836" y="3505200"/>
            <a:ext cx="7481455" cy="1231106"/>
          </a:xfrm>
          <a:prstGeom prst="rect">
            <a:avLst/>
          </a:prstGeom>
          <a:noFill/>
        </p:spPr>
        <p:txBody>
          <a:bodyPr wrap="square" rtlCol="0">
            <a:spAutoFit/>
          </a:bodyPr>
          <a:lstStyle/>
          <a:p>
            <a:r>
              <a:rPr lang="ru-RU" dirty="0" smtClean="0"/>
              <a:t>       </a:t>
            </a:r>
            <a:r>
              <a:rPr lang="ru-RU" sz="1400" b="1" i="1" dirty="0" smtClean="0">
                <a:latin typeface="Book Antiqua" panose="02040602050305030304" pitchFamily="18" charset="0"/>
              </a:rPr>
              <a:t>Длительность двигательной разминки: </a:t>
            </a:r>
            <a:r>
              <a:rPr lang="ru-RU" sz="1400" i="1" dirty="0" smtClean="0">
                <a:latin typeface="Book Antiqua" panose="02040602050305030304" pitchFamily="18" charset="0"/>
              </a:rPr>
              <a:t>проводится во время перерыва между занятиями. Продолжительность составляет не более 10 мин.</a:t>
            </a:r>
          </a:p>
          <a:p>
            <a:endParaRPr lang="ru-RU" sz="1400" i="1" dirty="0">
              <a:latin typeface="Book Antiqua" panose="02040602050305030304" pitchFamily="18" charset="0"/>
            </a:endParaRPr>
          </a:p>
          <a:p>
            <a:r>
              <a:rPr lang="ru-RU" sz="1400" i="1" dirty="0" smtClean="0">
                <a:latin typeface="Book Antiqua" panose="02040602050305030304" pitchFamily="18" charset="0"/>
              </a:rPr>
              <a:t>       </a:t>
            </a:r>
            <a:r>
              <a:rPr lang="ru-RU" sz="1400" b="1" i="1" dirty="0" smtClean="0">
                <a:latin typeface="Book Antiqua" panose="02040602050305030304" pitchFamily="18" charset="0"/>
              </a:rPr>
              <a:t>Место проведения двигательной разминки: </a:t>
            </a:r>
            <a:r>
              <a:rPr lang="ru-RU" sz="1400" i="1" dirty="0" smtClean="0">
                <a:latin typeface="Book Antiqua" panose="02040602050305030304" pitchFamily="18" charset="0"/>
              </a:rPr>
              <a:t>любое хорошо проветренное помещение (групповая комната, спальня, широкий коридор).</a:t>
            </a:r>
            <a:endParaRPr lang="ru-RU" sz="1400" i="1" dirty="0">
              <a:latin typeface="Book Antiqua" panose="02040602050305030304" pitchFamily="18" charset="0"/>
            </a:endParaRPr>
          </a:p>
        </p:txBody>
      </p:sp>
    </p:spTree>
    <p:extLst>
      <p:ext uri="{BB962C8B-B14F-4D97-AF65-F5344CB8AC3E}">
        <p14:creationId xmlns:p14="http://schemas.microsoft.com/office/powerpoint/2010/main" val="18552611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73972" y="432671"/>
            <a:ext cx="9252667" cy="811513"/>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организации подготовки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к прогулке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73389" y="4640355"/>
            <a:ext cx="2277352" cy="1978683"/>
          </a:xfrm>
          <a:prstGeom prst="rect">
            <a:avLst/>
          </a:prstGeom>
        </p:spPr>
      </p:pic>
      <p:sp>
        <p:nvSpPr>
          <p:cNvPr id="5" name="TextBox 4"/>
          <p:cNvSpPr txBox="1"/>
          <p:nvPr/>
        </p:nvSpPr>
        <p:spPr>
          <a:xfrm>
            <a:off x="873971" y="1443788"/>
            <a:ext cx="11162343" cy="1600438"/>
          </a:xfrm>
          <a:prstGeom prst="rect">
            <a:avLst/>
          </a:prstGeom>
          <a:noFill/>
        </p:spPr>
        <p:txBody>
          <a:bodyPr wrap="square" rtlCol="0">
            <a:spAutoFit/>
          </a:bodyPr>
          <a:lstStyle/>
          <a:p>
            <a:r>
              <a:rPr lang="ru-RU" sz="1400" i="1" dirty="0" smtClean="0">
                <a:solidFill>
                  <a:srgbClr val="252537"/>
                </a:solidFill>
                <a:latin typeface="Book Antiqua" panose="02040602050305030304" pitchFamily="18" charset="0"/>
              </a:rPr>
              <a:t>       Перед </a:t>
            </a:r>
            <a:r>
              <a:rPr lang="ru-RU" sz="1400" i="1" dirty="0">
                <a:solidFill>
                  <a:srgbClr val="252537"/>
                </a:solidFill>
                <a:latin typeface="Book Antiqua" panose="02040602050305030304" pitchFamily="18" charset="0"/>
              </a:rPr>
              <a:t>выходом на прогулку воспитатель организовывает с детьми проведение гигиенических процедур: чистку носа, посещение туалетной комнаты</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Одевание </a:t>
            </a:r>
            <a:r>
              <a:rPr lang="ru-RU" sz="1400" i="1" dirty="0">
                <a:solidFill>
                  <a:srgbClr val="252537"/>
                </a:solidFill>
                <a:latin typeface="Book Antiqua" panose="02040602050305030304" pitchFamily="18" charset="0"/>
              </a:rPr>
              <a:t>детей нужно организовать так, чтобы не тратить много времени, и чтобы им не приходилось долго ждать друг друга. Для этого необходимо продумать и создать соответствующие условия. Для каждой группы нужна просторная раздевальная комната с индивидуальными шкафчиками и достаточным числом банкеток, стульчиков или скамеечек, чтобы ребенку было удобно сесть, надеть рейтузы или обувь и не мешать при этом другим детям.</a:t>
            </a:r>
          </a:p>
        </p:txBody>
      </p:sp>
      <p:sp>
        <p:nvSpPr>
          <p:cNvPr id="6" name="TextBox 5"/>
          <p:cNvSpPr txBox="1"/>
          <p:nvPr/>
        </p:nvSpPr>
        <p:spPr>
          <a:xfrm>
            <a:off x="873970" y="3497180"/>
            <a:ext cx="9425061" cy="2031325"/>
          </a:xfrm>
          <a:prstGeom prst="rect">
            <a:avLst/>
          </a:prstGeom>
          <a:noFill/>
        </p:spPr>
        <p:txBody>
          <a:bodyPr wrap="square" rtlCol="0">
            <a:spAutoFit/>
          </a:bodyPr>
          <a:lstStyle/>
          <a:p>
            <a:pPr>
              <a:buClr>
                <a:srgbClr val="252537"/>
              </a:buClr>
            </a:pPr>
            <a:r>
              <a:rPr lang="ru-RU" sz="1400" i="1" dirty="0" smtClean="0">
                <a:solidFill>
                  <a:srgbClr val="252537"/>
                </a:solidFill>
                <a:latin typeface="Book Antiqua" panose="02040602050305030304" pitchFamily="18" charset="0"/>
              </a:rPr>
              <a:t>       Одевать </a:t>
            </a:r>
            <a:r>
              <a:rPr lang="ru-RU" sz="1400" i="1" dirty="0">
                <a:solidFill>
                  <a:srgbClr val="252537"/>
                </a:solidFill>
                <a:latin typeface="Book Antiqua" panose="02040602050305030304" pitchFamily="18" charset="0"/>
              </a:rPr>
              <a:t>и раздевать детей при подготовке и возвращении с прогулки необходимо по подгруппам</a:t>
            </a:r>
            <a:r>
              <a:rPr lang="ru-RU" sz="1400" i="1" dirty="0" smtClean="0">
                <a:solidFill>
                  <a:srgbClr val="252537"/>
                </a:solidFill>
                <a:latin typeface="Book Antiqua" panose="02040602050305030304" pitchFamily="18" charset="0"/>
              </a:rPr>
              <a:t>:</a:t>
            </a:r>
          </a:p>
          <a:p>
            <a:pPr>
              <a:buClr>
                <a:srgbClr val="252537"/>
              </a:buClr>
            </a:pPr>
            <a:endParaRPr lang="ru-RU" sz="1400" i="1" dirty="0">
              <a:solidFill>
                <a:srgbClr val="252537"/>
              </a:solidFill>
              <a:latin typeface="Book Antiqua" panose="02040602050305030304" pitchFamily="18" charset="0"/>
            </a:endParaRPr>
          </a:p>
          <a:p>
            <a:pPr marL="285750" indent="-285750">
              <a:buClr>
                <a:srgbClr val="252537"/>
              </a:buClr>
              <a:buFont typeface="Book Antiqua" panose="02040602050305030304" pitchFamily="18" charset="0"/>
              <a:buChar char="―"/>
            </a:pPr>
            <a:r>
              <a:rPr lang="ru-RU" sz="1400" i="1" dirty="0" smtClean="0">
                <a:solidFill>
                  <a:srgbClr val="252537"/>
                </a:solidFill>
                <a:latin typeface="Book Antiqua" panose="02040602050305030304" pitchFamily="18" charset="0"/>
              </a:rPr>
              <a:t>воспитатель </a:t>
            </a:r>
            <a:r>
              <a:rPr lang="ru-RU" sz="1400" i="1" dirty="0">
                <a:solidFill>
                  <a:srgbClr val="252537"/>
                </a:solidFill>
                <a:latin typeface="Book Antiqua" panose="02040602050305030304" pitchFamily="18" charset="0"/>
              </a:rPr>
              <a:t>выводит в приемную для одевания первую подгруппу детей, в которую включает медленно одевающихся детей, детей с низкими навыками самообслуживания;</a:t>
            </a:r>
          </a:p>
          <a:p>
            <a:pPr marL="285750" indent="-285750">
              <a:buClr>
                <a:srgbClr val="252537"/>
              </a:buClr>
              <a:buFont typeface="Book Antiqua" panose="02040602050305030304" pitchFamily="18" charset="0"/>
              <a:buChar char="―"/>
            </a:pPr>
            <a:r>
              <a:rPr lang="ru-RU" sz="1400" i="1" dirty="0" smtClean="0">
                <a:solidFill>
                  <a:srgbClr val="252537"/>
                </a:solidFill>
                <a:latin typeface="Book Antiqua" panose="02040602050305030304" pitchFamily="18" charset="0"/>
              </a:rPr>
              <a:t>помощник </a:t>
            </a:r>
            <a:r>
              <a:rPr lang="ru-RU" sz="1400" i="1" dirty="0">
                <a:solidFill>
                  <a:srgbClr val="252537"/>
                </a:solidFill>
                <a:latin typeface="Book Antiqua" panose="02040602050305030304" pitchFamily="18" charset="0"/>
              </a:rPr>
              <a:t>воспитателя проводит гигиенические процедуры со второй подгруппой и выводит детей в приемную;</a:t>
            </a:r>
          </a:p>
          <a:p>
            <a:pPr marL="285750" indent="-285750">
              <a:buClr>
                <a:srgbClr val="252537"/>
              </a:buClr>
              <a:buFont typeface="Book Antiqua" panose="02040602050305030304" pitchFamily="18" charset="0"/>
              <a:buChar char="―"/>
            </a:pPr>
            <a:r>
              <a:rPr lang="ru-RU" sz="1400" i="1" dirty="0" smtClean="0">
                <a:solidFill>
                  <a:srgbClr val="252537"/>
                </a:solidFill>
                <a:latin typeface="Book Antiqua" panose="02040602050305030304" pitchFamily="18" charset="0"/>
              </a:rPr>
              <a:t>воспитатель </a:t>
            </a:r>
            <a:r>
              <a:rPr lang="ru-RU" sz="1400" i="1" dirty="0">
                <a:solidFill>
                  <a:srgbClr val="252537"/>
                </a:solidFill>
                <a:latin typeface="Book Antiqua" panose="02040602050305030304" pitchFamily="18" charset="0"/>
              </a:rPr>
              <a:t>выходит с первой подгруппой детей на прогулку, а помощник воспитателя заканчивает одевание второй подгруппы и провожает детей на участок к воспитателю;</a:t>
            </a:r>
          </a:p>
          <a:p>
            <a:pPr marL="285750" indent="-285750">
              <a:buClr>
                <a:srgbClr val="252537"/>
              </a:buClr>
              <a:buFont typeface="Book Antiqua" panose="02040602050305030304" pitchFamily="18" charset="0"/>
              <a:buChar char="―"/>
            </a:pPr>
            <a:r>
              <a:rPr lang="ru-RU" sz="1400" i="1" dirty="0" smtClean="0">
                <a:solidFill>
                  <a:srgbClr val="252537"/>
                </a:solidFill>
                <a:latin typeface="Book Antiqua" panose="02040602050305030304" pitchFamily="18" charset="0"/>
              </a:rPr>
              <a:t>детей </a:t>
            </a:r>
            <a:r>
              <a:rPr lang="ru-RU" sz="1400" i="1" dirty="0">
                <a:solidFill>
                  <a:srgbClr val="252537"/>
                </a:solidFill>
                <a:latin typeface="Book Antiqua" panose="02040602050305030304" pitchFamily="18" charset="0"/>
              </a:rPr>
              <a:t>с ослабленным здоровьем рекомендуется одевать и выводить на улицу со второй подгруппой, а заводить с прогулки с первой подгруппой.</a:t>
            </a:r>
          </a:p>
        </p:txBody>
      </p:sp>
    </p:spTree>
    <p:extLst>
      <p:ext uri="{BB962C8B-B14F-4D97-AF65-F5344CB8AC3E}">
        <p14:creationId xmlns:p14="http://schemas.microsoft.com/office/powerpoint/2010/main" val="17429266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66273" y="504967"/>
            <a:ext cx="11061869" cy="6122702"/>
          </a:xfrm>
          <a:prstGeom prst="rect">
            <a:avLst/>
          </a:prstGeom>
          <a:noFill/>
        </p:spPr>
        <p:txBody>
          <a:bodyPr wrap="square" rtlCol="0">
            <a:spAutoFit/>
          </a:bodyPr>
          <a:lstStyle/>
          <a:p>
            <a:pPr indent="353060">
              <a:lnSpc>
                <a:spcPct val="111000"/>
              </a:lnSpc>
              <a:spcAft>
                <a:spcPts val="65"/>
              </a:spcAft>
            </a:pPr>
            <a:r>
              <a:rPr lang="ru-RU" sz="1600" b="1" i="1" dirty="0">
                <a:solidFill>
                  <a:srgbClr val="252537"/>
                </a:solidFill>
                <a:latin typeface="Book Antiqua" panose="02040602050305030304" pitchFamily="18" charset="0"/>
                <a:ea typeface="Times New Roman" panose="02020603050405020304" pitchFamily="18" charset="0"/>
              </a:rPr>
              <a:t>Воспитатель должен научить детей одеваться и раздеваться самостоятельно и в определенной последовательности. </a:t>
            </a:r>
            <a:r>
              <a:rPr lang="ru-RU" sz="1400" i="1" dirty="0">
                <a:solidFill>
                  <a:srgbClr val="252537"/>
                </a:solidFill>
                <a:latin typeface="Book Antiqua" panose="02040602050305030304" pitchFamily="18" charset="0"/>
                <a:ea typeface="Times New Roman" panose="02020603050405020304" pitchFamily="18" charset="0"/>
              </a:rPr>
              <a:t>Сначала все они надевают рейтузы, обувь, затем куртку, шапку, шарф и варежки. При возвращении с прогулки раздеваются в обратном порядке. Малышей помогает одевать помощник воспитателя, давая, однако, им возможность самим сделать то, что они могут. Когда у детей выработаются навыки одевания и раздевания, то они будут делать это быстро и аккуратно, воспитатель только помогает им в отдельных случаях (застегнуть пуговицу, завязать шарф и т. п.). Нужно приучать малышей к тому, чтобы они оказывали помощь друг другу, не забывали поблагодарить за оказанную услугу. Чтобы навыки одевания и раздевания формировались быстрее, родители должны дома предоставлять детям больше самостоятельности</a:t>
            </a:r>
            <a:r>
              <a:rPr lang="ru-RU" sz="1400" i="1" dirty="0" smtClean="0">
                <a:solidFill>
                  <a:srgbClr val="252537"/>
                </a:solidFill>
                <a:latin typeface="Book Antiqua" panose="02040602050305030304" pitchFamily="18" charset="0"/>
                <a:ea typeface="Times New Roman" panose="02020603050405020304" pitchFamily="18" charset="0"/>
              </a:rPr>
              <a:t>.</a:t>
            </a:r>
          </a:p>
          <a:p>
            <a:pPr indent="353060">
              <a:lnSpc>
                <a:spcPct val="111000"/>
              </a:lnSpc>
              <a:spcAft>
                <a:spcPts val="65"/>
              </a:spcAft>
            </a:pPr>
            <a:endParaRPr lang="ru-RU" sz="1400" i="1" dirty="0">
              <a:solidFill>
                <a:srgbClr val="252537"/>
              </a:solidFill>
              <a:effectLst/>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600" b="1" i="1" dirty="0">
                <a:solidFill>
                  <a:srgbClr val="252537"/>
                </a:solidFill>
                <a:latin typeface="Book Antiqua" panose="02040602050305030304" pitchFamily="18" charset="0"/>
                <a:ea typeface="Times New Roman" panose="02020603050405020304" pitchFamily="18" charset="0"/>
              </a:rPr>
              <a:t>В летний период </a:t>
            </a:r>
            <a:r>
              <a:rPr lang="ru-RU" sz="1400" i="1" dirty="0">
                <a:solidFill>
                  <a:srgbClr val="252537"/>
                </a:solidFill>
                <a:latin typeface="Book Antiqua" panose="02040602050305030304" pitchFamily="18" charset="0"/>
                <a:ea typeface="Times New Roman" panose="02020603050405020304" pitchFamily="18" charset="0"/>
              </a:rPr>
              <a:t>после возвращения детей с прогулки необходимо организовать гигиеническую процедуру — мытье ног</a:t>
            </a:r>
            <a:r>
              <a:rPr lang="ru-RU" sz="1400" i="1" dirty="0" smtClean="0">
                <a:solidFill>
                  <a:srgbClr val="252537"/>
                </a:solidFill>
                <a:latin typeface="Book Antiqua" panose="02040602050305030304" pitchFamily="18" charset="0"/>
                <a:ea typeface="Times New Roman" panose="02020603050405020304" pitchFamily="18" charset="0"/>
              </a:rPr>
              <a:t>.</a:t>
            </a:r>
          </a:p>
          <a:p>
            <a:pPr indent="353060">
              <a:lnSpc>
                <a:spcPct val="111000"/>
              </a:lnSpc>
              <a:spcAft>
                <a:spcPts val="65"/>
              </a:spcAft>
            </a:pPr>
            <a:endParaRPr lang="ru-RU" sz="1400" i="1" dirty="0">
              <a:solidFill>
                <a:srgbClr val="252537"/>
              </a:solidFill>
              <a:effectLst/>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600" b="1" i="1" dirty="0">
                <a:solidFill>
                  <a:srgbClr val="252537"/>
                </a:solidFill>
                <a:latin typeface="Book Antiqua" panose="02040602050305030304" pitchFamily="18" charset="0"/>
                <a:ea typeface="Times New Roman" panose="02020603050405020304" pitchFamily="18" charset="0"/>
              </a:rPr>
              <a:t>Требования к одежде детей: </a:t>
            </a:r>
            <a:r>
              <a:rPr lang="ru-RU" sz="1400" i="1" dirty="0">
                <a:solidFill>
                  <a:srgbClr val="252537"/>
                </a:solidFill>
                <a:latin typeface="Book Antiqua" panose="02040602050305030304" pitchFamily="18" charset="0"/>
                <a:ea typeface="Times New Roman" panose="02020603050405020304" pitchFamily="18" charset="0"/>
              </a:rPr>
              <a:t>в любое время года одежда и обувь должны соответствовать погоде на данный момент и не должны способствовать перегреванию или переохлаждению детей;</a:t>
            </a: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Порядок хранения одежды в шкафчике: на верхней полке кладется шапка и шарф. Кофта, гамаши, колготки, теплые штаны, верхнюю одежду вешают на крючок. Рукавички на резинке должны быть передернуты через рукава и вешалку верхней одежды. Обувь ставят на нижнюю полку, сверху кладут носки</a:t>
            </a:r>
            <a:r>
              <a:rPr lang="ru-RU" sz="1400" i="1" dirty="0" smtClean="0">
                <a:solidFill>
                  <a:srgbClr val="252537"/>
                </a:solidFill>
                <a:latin typeface="Book Antiqua" panose="02040602050305030304" pitchFamily="18" charset="0"/>
                <a:ea typeface="Times New Roman" panose="02020603050405020304" pitchFamily="18" charset="0"/>
              </a:rPr>
              <a:t>.</a:t>
            </a:r>
          </a:p>
          <a:p>
            <a:pPr indent="353060">
              <a:lnSpc>
                <a:spcPct val="111000"/>
              </a:lnSpc>
              <a:spcAft>
                <a:spcPts val="65"/>
              </a:spcAft>
            </a:pPr>
            <a:endParaRPr lang="ru-RU" sz="1400" i="1" dirty="0">
              <a:solidFill>
                <a:srgbClr val="252537"/>
              </a:solidFill>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Выходя на прогулку, дети сами выносят игрушки и материал для игр и занятий на воздухе.</a:t>
            </a: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Содержание детей на прогулке зависит от времени года, погоды, предшествующих занятий, интересов и возраста.</a:t>
            </a: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Чтобы дети охотно собирались на прогулку, воспитатель заранее продумывает ее содержание, вызывает у малышей интерес к ней с помощью игрушек или рассказа о том, чем они будут заниматься. Если прогулки содержательны и интересны, дети, как правило, идут гулять с большой охотой</a:t>
            </a:r>
            <a:r>
              <a:rPr lang="ru-RU" sz="1400" i="1" dirty="0" smtClean="0">
                <a:solidFill>
                  <a:srgbClr val="252537"/>
                </a:solidFill>
                <a:latin typeface="Book Antiqua" panose="02040602050305030304" pitchFamily="18" charset="0"/>
                <a:ea typeface="Times New Roman" panose="02020603050405020304" pitchFamily="18" charset="0"/>
              </a:rPr>
              <a:t>.</a:t>
            </a:r>
          </a:p>
          <a:p>
            <a:pPr indent="353060">
              <a:lnSpc>
                <a:spcPct val="111000"/>
              </a:lnSpc>
              <a:spcAft>
                <a:spcPts val="65"/>
              </a:spcAft>
            </a:pPr>
            <a:endParaRPr lang="ru-RU" sz="1400" i="1" dirty="0">
              <a:solidFill>
                <a:srgbClr val="252537"/>
              </a:solidFill>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Правильно организованные и продуманные прогулки помогают осуществлять задачи всестороннего развития детей. </a:t>
            </a:r>
          </a:p>
          <a:p>
            <a:pPr indent="353060">
              <a:lnSpc>
                <a:spcPct val="111000"/>
              </a:lnSpc>
              <a:spcAft>
                <a:spcPts val="65"/>
              </a:spcAft>
            </a:pPr>
            <a:endParaRPr lang="ru-RU" sz="1400" i="1" dirty="0">
              <a:solidFill>
                <a:srgbClr val="252537"/>
              </a:solidFill>
              <a:effectLst/>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36232237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73973" y="432671"/>
            <a:ext cx="9307258" cy="811513"/>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Требования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к оборудованию и санитарному состоянию участка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ДОО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для проведения прогулок</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08168" y="4365866"/>
            <a:ext cx="2582779" cy="2183567"/>
          </a:xfrm>
          <a:prstGeom prst="rect">
            <a:avLst/>
          </a:prstGeom>
        </p:spPr>
      </p:pic>
      <p:sp>
        <p:nvSpPr>
          <p:cNvPr id="5" name="TextBox 4"/>
          <p:cNvSpPr txBox="1"/>
          <p:nvPr/>
        </p:nvSpPr>
        <p:spPr>
          <a:xfrm>
            <a:off x="873972" y="1507958"/>
            <a:ext cx="10916975" cy="2893100"/>
          </a:xfrm>
          <a:prstGeom prst="rect">
            <a:avLst/>
          </a:prstGeom>
          <a:noFill/>
        </p:spPr>
        <p:txBody>
          <a:bodyPr wrap="square" rtlCol="0">
            <a:spAutoFit/>
          </a:bodyPr>
          <a:lstStyle/>
          <a:p>
            <a:r>
              <a:rPr lang="ru-RU" sz="1400" i="1" dirty="0" smtClean="0">
                <a:solidFill>
                  <a:srgbClr val="252537"/>
                </a:solidFill>
                <a:latin typeface="Book Antiqua" panose="02040602050305030304" pitchFamily="18" charset="0"/>
              </a:rPr>
              <a:t>       Для </a:t>
            </a:r>
            <a:r>
              <a:rPr lang="ru-RU" sz="1400" i="1" dirty="0">
                <a:solidFill>
                  <a:srgbClr val="252537"/>
                </a:solidFill>
                <a:latin typeface="Book Antiqua" panose="02040602050305030304" pitchFamily="18" charset="0"/>
              </a:rPr>
              <a:t>осуществления задач полноценного развития детей большое значение имеет озелененный, в соответствии с педагогическими и гигиеническими требованиями, спланированный и оборудованный участок. Желательно, чтобы каждая возрастная группа располагала отдельным участком, отгороженным от других групп кустарником. На этом участке выделяются места для проведения подвижных игр и развития движений детей (ровная площадка), для игр с песком, водой, строительным материалом, для творческих игр и игр с различными игрушками</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На </a:t>
            </a:r>
            <a:r>
              <a:rPr lang="ru-RU" sz="1400" i="1" dirty="0">
                <a:solidFill>
                  <a:srgbClr val="252537"/>
                </a:solidFill>
                <a:latin typeface="Book Antiqua" panose="02040602050305030304" pitchFamily="18" charset="0"/>
              </a:rPr>
              <a:t>участке должно быть оборудование для развития движений: лесенки для лазанья, бревно для упражнения в равновесии, горка, инвентарь для упражнений в прыжках, метании. Все это должно иметь привлекательный вид, быть прочным, хорошо обработанным, закрепленным и соответствовать возрасту и силам детей. Кроме постоянного оборудования, на площадку выносятся игрушки, пособия в соответствии с намеченным планом работы. Игровые площадки заканчиваются дорожками, по которым дети могут кататься на велосипедах, самокатах.</a:t>
            </a:r>
          </a:p>
          <a:p>
            <a:endParaRPr lang="ru-RU" sz="1400" i="1" dirty="0" smtClean="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a:t>
            </a:r>
            <a:endParaRPr lang="ru-RU" sz="1400" i="1" dirty="0">
              <a:solidFill>
                <a:srgbClr val="252537"/>
              </a:solidFill>
              <a:latin typeface="Book Antiqua" panose="02040602050305030304" pitchFamily="18" charset="0"/>
            </a:endParaRPr>
          </a:p>
        </p:txBody>
      </p:sp>
      <p:sp>
        <p:nvSpPr>
          <p:cNvPr id="7" name="TextBox 6"/>
          <p:cNvSpPr txBox="1"/>
          <p:nvPr/>
        </p:nvSpPr>
        <p:spPr>
          <a:xfrm>
            <a:off x="873972" y="4114078"/>
            <a:ext cx="8334196" cy="1384995"/>
          </a:xfrm>
          <a:prstGeom prst="rect">
            <a:avLst/>
          </a:prstGeom>
          <a:noFill/>
        </p:spPr>
        <p:txBody>
          <a:bodyPr wrap="square" rtlCol="0">
            <a:spAutoFit/>
          </a:bodyPr>
          <a:lstStyle/>
          <a:p>
            <a:pPr lvl="0"/>
            <a:r>
              <a:rPr lang="ru-RU" sz="1400" i="1" dirty="0" smtClean="0">
                <a:solidFill>
                  <a:srgbClr val="252537"/>
                </a:solidFill>
                <a:latin typeface="Book Antiqua" panose="02040602050305030304" pitchFamily="18" charset="0"/>
              </a:rPr>
              <a:t>       Помимо </a:t>
            </a:r>
            <a:r>
              <a:rPr lang="ru-RU" sz="1400" i="1" dirty="0">
                <a:solidFill>
                  <a:srgbClr val="252537"/>
                </a:solidFill>
                <a:latin typeface="Book Antiqua" panose="02040602050305030304" pitchFamily="18" charset="0"/>
              </a:rPr>
              <a:t>игровых площадок на участке необходимо иметь закрытые беседки для защиты от дождя и солнца. При сухой и жаркой погоде полив участка, песка производится не менее 2-х раз в день. Уборка территории участка проводится дворником ежедневно: утром до прихода детей и по мере загрязнения территории. У входа в здание следует иметь решетки, скребки, коврики, щетки. В зимнее время на участке следует устроить горку, ледяные дорожки и снежные сооружения, каток (если позволяют условия).</a:t>
            </a:r>
          </a:p>
        </p:txBody>
      </p:sp>
    </p:spTree>
    <p:extLst>
      <p:ext uri="{BB962C8B-B14F-4D97-AF65-F5344CB8AC3E}">
        <p14:creationId xmlns:p14="http://schemas.microsoft.com/office/powerpoint/2010/main" val="1425200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ятиугольник 4"/>
          <p:cNvSpPr/>
          <p:nvPr/>
        </p:nvSpPr>
        <p:spPr>
          <a:xfrm rot="10800000">
            <a:off x="4380031" y="225365"/>
            <a:ext cx="7551680" cy="707885"/>
          </a:xfrm>
          <a:prstGeom prst="homePlate">
            <a:avLst/>
          </a:prstGeom>
          <a:solidFill>
            <a:srgbClr val="4D4D73"/>
          </a:solidFill>
          <a:ln w="76200">
            <a:solidFill>
              <a:srgbClr val="EBEBF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4451619" y="225364"/>
            <a:ext cx="7480092" cy="707886"/>
          </a:xfrm>
          <a:prstGeom prst="rect">
            <a:avLst/>
          </a:prstGeom>
          <a:noFill/>
        </p:spPr>
        <p:txBody>
          <a:bodyPr wrap="square" rtlCol="0">
            <a:spAutoFit/>
          </a:bodyPr>
          <a:lstStyle/>
          <a:p>
            <a:pPr lvl="0" algn="r"/>
            <a:r>
              <a:rPr lang="ru-RU" sz="2000" b="1" i="1" dirty="0">
                <a:solidFill>
                  <a:schemeClr val="bg1"/>
                </a:solidFill>
                <a:latin typeface="Book Antiqua" panose="02040602050305030304" pitchFamily="18" charset="0"/>
              </a:rPr>
              <a:t>Памятка студентам, </a:t>
            </a:r>
            <a:endParaRPr lang="ru-RU" sz="2000" b="1" i="1" dirty="0" smtClean="0">
              <a:solidFill>
                <a:schemeClr val="bg1"/>
              </a:solidFill>
              <a:latin typeface="Book Antiqua" panose="02040602050305030304" pitchFamily="18" charset="0"/>
            </a:endParaRPr>
          </a:p>
          <a:p>
            <a:pPr lvl="0" algn="r"/>
            <a:r>
              <a:rPr lang="ru-RU" sz="2000" b="1" i="1" dirty="0" smtClean="0">
                <a:solidFill>
                  <a:schemeClr val="bg1"/>
                </a:solidFill>
                <a:latin typeface="Book Antiqua" panose="02040602050305030304" pitchFamily="18" charset="0"/>
              </a:rPr>
              <a:t>выходящим </a:t>
            </a:r>
            <a:r>
              <a:rPr lang="ru-RU" sz="2000" b="1" i="1" dirty="0">
                <a:solidFill>
                  <a:schemeClr val="bg1"/>
                </a:solidFill>
                <a:latin typeface="Book Antiqua" panose="02040602050305030304" pitchFamily="18" charset="0"/>
              </a:rPr>
              <a:t>на производственную практику</a:t>
            </a:r>
          </a:p>
        </p:txBody>
      </p:sp>
      <p:sp>
        <p:nvSpPr>
          <p:cNvPr id="8" name="TextBox 7"/>
          <p:cNvSpPr txBox="1"/>
          <p:nvPr/>
        </p:nvSpPr>
        <p:spPr>
          <a:xfrm>
            <a:off x="1079291" y="1109273"/>
            <a:ext cx="10852420" cy="5970865"/>
          </a:xfrm>
          <a:prstGeom prst="rect">
            <a:avLst/>
          </a:prstGeom>
          <a:noFill/>
        </p:spPr>
        <p:txBody>
          <a:bodyPr wrap="square" rtlCol="0">
            <a:spAutoFit/>
          </a:bodyPr>
          <a:lstStyle/>
          <a:p>
            <a:pPr>
              <a:spcAft>
                <a:spcPts val="0"/>
              </a:spcAft>
            </a:pPr>
            <a:r>
              <a:rPr lang="ru-RU" b="1" i="1" dirty="0" smtClean="0">
                <a:latin typeface="Times New Roman" panose="02020603050405020304" pitchFamily="18" charset="0"/>
                <a:ea typeface="Times New Roman" panose="02020603050405020304" pitchFamily="18" charset="0"/>
              </a:rPr>
              <a:t>     </a:t>
            </a:r>
            <a:r>
              <a:rPr lang="ru-RU" sz="2000" b="1" i="1" dirty="0" smtClean="0">
                <a:solidFill>
                  <a:srgbClr val="C00000"/>
                </a:solidFill>
                <a:latin typeface="Book Antiqua" panose="02040602050305030304" pitchFamily="18" charset="0"/>
                <a:ea typeface="Times New Roman" panose="02020603050405020304" pitchFamily="18" charset="0"/>
              </a:rPr>
              <a:t>Студенты</a:t>
            </a:r>
            <a:r>
              <a:rPr lang="ru-RU" sz="2000" b="1" i="1" dirty="0">
                <a:solidFill>
                  <a:srgbClr val="C00000"/>
                </a:solidFill>
                <a:latin typeface="Book Antiqua" panose="02040602050305030304" pitchFamily="18" charset="0"/>
                <a:ea typeface="Times New Roman" panose="02020603050405020304" pitchFamily="18" charset="0"/>
              </a:rPr>
              <a:t>, имеющие академические задолженности, к практике не допускаются</a:t>
            </a:r>
            <a:r>
              <a:rPr lang="ru-RU" sz="2000" b="1" i="1" dirty="0" smtClean="0">
                <a:solidFill>
                  <a:srgbClr val="C00000"/>
                </a:solidFill>
                <a:latin typeface="Book Antiqua" panose="02040602050305030304" pitchFamily="18" charset="0"/>
                <a:ea typeface="Times New Roman" panose="02020603050405020304" pitchFamily="18" charset="0"/>
              </a:rPr>
              <a:t>.</a:t>
            </a:r>
          </a:p>
          <a:p>
            <a:pPr>
              <a:spcAft>
                <a:spcPts val="0"/>
              </a:spcAft>
            </a:pPr>
            <a:endParaRPr lang="ru-RU" sz="2000" b="1" i="1" dirty="0" smtClean="0">
              <a:solidFill>
                <a:srgbClr val="C00000"/>
              </a:solidFill>
              <a:latin typeface="Book Antiqua" panose="02040602050305030304" pitchFamily="18" charset="0"/>
              <a:ea typeface="Times New Roman" panose="02020603050405020304" pitchFamily="18" charset="0"/>
            </a:endParaRPr>
          </a:p>
          <a:p>
            <a:pPr>
              <a:spcAft>
                <a:spcPts val="0"/>
              </a:spcAft>
            </a:pPr>
            <a:r>
              <a:rPr lang="ru-RU" sz="1400" i="1" dirty="0" smtClean="0">
                <a:latin typeface="Book Antiqua" panose="02040602050305030304" pitchFamily="18" charset="0"/>
                <a:ea typeface="Times New Roman" panose="02020603050405020304" pitchFamily="18" charset="0"/>
              </a:rPr>
              <a:t>       При </a:t>
            </a:r>
            <a:r>
              <a:rPr lang="ru-RU" sz="1400" i="1" dirty="0">
                <a:latin typeface="Book Antiqua" panose="02040602050305030304" pitchFamily="18" charset="0"/>
                <a:ea typeface="Times New Roman" panose="02020603050405020304" pitchFamily="18" charset="0"/>
              </a:rPr>
              <a:t>выходе на производственную практику (по профилю </a:t>
            </a:r>
            <a:r>
              <a:rPr lang="ru-RU" sz="1400" i="1" dirty="0" smtClean="0">
                <a:latin typeface="Book Antiqua" panose="02040602050305030304" pitchFamily="18" charset="0"/>
                <a:ea typeface="Times New Roman" panose="02020603050405020304" pitchFamily="18" charset="0"/>
              </a:rPr>
              <a:t>специальности) </a:t>
            </a:r>
            <a:r>
              <a:rPr lang="ru-RU" sz="1400" i="1" dirty="0">
                <a:latin typeface="Book Antiqua" panose="02040602050305030304" pitchFamily="18" charset="0"/>
                <a:ea typeface="Times New Roman" panose="02020603050405020304" pitchFamily="18" charset="0"/>
              </a:rPr>
              <a:t>студент получает следующие документы (у руководителя практики от колледжа):</a:t>
            </a:r>
          </a:p>
          <a:p>
            <a:pPr marL="285750" indent="-285750">
              <a:spcAft>
                <a:spcPts val="0"/>
              </a:spcAft>
              <a:buFont typeface="Book Antiqua" panose="02040602050305030304" pitchFamily="18" charset="0"/>
              <a:buChar char="―"/>
            </a:pPr>
            <a:r>
              <a:rPr lang="ru-RU" sz="1400" i="1" dirty="0" smtClean="0">
                <a:latin typeface="Book Antiqua" panose="02040602050305030304" pitchFamily="18" charset="0"/>
                <a:ea typeface="Times New Roman" panose="02020603050405020304" pitchFamily="18" charset="0"/>
              </a:rPr>
              <a:t>       календарно – тематический план с перечнем содержания деятельности для </a:t>
            </a:r>
            <a:r>
              <a:rPr lang="ru-RU" sz="1400" i="1" dirty="0">
                <a:latin typeface="Book Antiqua" panose="02040602050305030304" pitchFamily="18" charset="0"/>
                <a:ea typeface="Times New Roman" panose="02020603050405020304" pitchFamily="18" charset="0"/>
              </a:rPr>
              <a:t>прохождения </a:t>
            </a:r>
            <a:r>
              <a:rPr lang="ru-RU" sz="1400" i="1" dirty="0" smtClean="0">
                <a:latin typeface="Book Antiqua" panose="02040602050305030304" pitchFamily="18" charset="0"/>
                <a:ea typeface="Times New Roman" panose="02020603050405020304" pitchFamily="18" charset="0"/>
              </a:rPr>
              <a:t>практики ПП </a:t>
            </a:r>
            <a:r>
              <a:rPr lang="ru-RU" sz="1400" i="1" dirty="0">
                <a:latin typeface="Book Antiqua" panose="02040602050305030304" pitchFamily="18" charset="0"/>
                <a:ea typeface="Times New Roman" panose="02020603050405020304" pitchFamily="18" charset="0"/>
              </a:rPr>
              <a:t>01.01 Производственная практика (по профилю специальности) (практика пробных занятий по организации мероприятий, направленных на укрепление здоровья ребёнка и его физическое развитие</a:t>
            </a:r>
            <a:r>
              <a:rPr lang="ru-RU" sz="1400" i="1" dirty="0" smtClean="0">
                <a:latin typeface="Book Antiqua" panose="02040602050305030304" pitchFamily="18" charset="0"/>
                <a:ea typeface="Times New Roman" panose="02020603050405020304" pitchFamily="18" charset="0"/>
              </a:rPr>
              <a:t>) ; </a:t>
            </a:r>
            <a:endParaRPr lang="ru-RU" sz="1400" i="1" dirty="0">
              <a:latin typeface="Book Antiqua" panose="02040602050305030304" pitchFamily="18" charset="0"/>
              <a:ea typeface="Times New Roman" panose="02020603050405020304" pitchFamily="18" charset="0"/>
            </a:endParaRPr>
          </a:p>
          <a:p>
            <a:pPr marL="285750" indent="-285750">
              <a:spcAft>
                <a:spcPts val="0"/>
              </a:spcAft>
              <a:buFont typeface="Book Antiqua" panose="02040602050305030304" pitchFamily="18" charset="0"/>
              <a:buChar char="―"/>
            </a:pPr>
            <a:r>
              <a:rPr lang="ru-RU" sz="1400" i="1" dirty="0" smtClean="0">
                <a:latin typeface="Book Antiqua" panose="02040602050305030304" pitchFamily="18" charset="0"/>
                <a:ea typeface="Times New Roman" panose="02020603050405020304" pitchFamily="18" charset="0"/>
              </a:rPr>
              <a:t>       комплект </a:t>
            </a:r>
            <a:r>
              <a:rPr lang="ru-RU" sz="1400" i="1" dirty="0">
                <a:latin typeface="Book Antiqua" panose="02040602050305030304" pitchFamily="18" charset="0"/>
                <a:ea typeface="Times New Roman" panose="02020603050405020304" pitchFamily="18" charset="0"/>
              </a:rPr>
              <a:t>отчетных материалов по практике в электронном виде (форма дневника, отчета по практике, </a:t>
            </a:r>
            <a:r>
              <a:rPr lang="ru-RU" sz="1400" i="1" dirty="0" smtClean="0">
                <a:latin typeface="Book Antiqua" panose="02040602050305030304" pitchFamily="18" charset="0"/>
                <a:ea typeface="Times New Roman" panose="02020603050405020304" pitchFamily="18" charset="0"/>
              </a:rPr>
              <a:t>аттестационного и рейтинг листов);</a:t>
            </a:r>
            <a:endParaRPr lang="ru-RU" sz="1400" i="1" dirty="0">
              <a:latin typeface="Book Antiqua" panose="02040602050305030304" pitchFamily="18" charset="0"/>
              <a:ea typeface="Times New Roman" panose="02020603050405020304" pitchFamily="18" charset="0"/>
            </a:endParaRPr>
          </a:p>
          <a:p>
            <a:pPr marL="285750" indent="-285750">
              <a:spcAft>
                <a:spcPts val="0"/>
              </a:spcAft>
              <a:buFont typeface="Book Antiqua" panose="02040602050305030304" pitchFamily="18" charset="0"/>
              <a:buChar char="―"/>
            </a:pPr>
            <a:r>
              <a:rPr lang="ru-RU" sz="1400" i="1" dirty="0" smtClean="0">
                <a:latin typeface="Book Antiqua" panose="02040602050305030304" pitchFamily="18" charset="0"/>
                <a:ea typeface="Times New Roman" panose="02020603050405020304" pitchFamily="18" charset="0"/>
              </a:rPr>
              <a:t>       методические </a:t>
            </a:r>
            <a:r>
              <a:rPr lang="ru-RU" sz="1400" i="1" dirty="0">
                <a:latin typeface="Book Antiqua" panose="02040602050305030304" pitchFamily="18" charset="0"/>
                <a:ea typeface="Times New Roman" panose="02020603050405020304" pitchFamily="18" charset="0"/>
              </a:rPr>
              <a:t>указания по прохождению практики</a:t>
            </a:r>
            <a:r>
              <a:rPr lang="ru-RU" sz="1400" i="1" dirty="0" smtClean="0">
                <a:latin typeface="Book Antiqua" panose="02040602050305030304" pitchFamily="18" charset="0"/>
                <a:ea typeface="Times New Roman" panose="02020603050405020304" pitchFamily="18" charset="0"/>
              </a:rPr>
              <a:t>.</a:t>
            </a:r>
          </a:p>
          <a:p>
            <a:pPr>
              <a:spcAft>
                <a:spcPts val="0"/>
              </a:spcAft>
            </a:pPr>
            <a:endParaRPr lang="ru-RU" sz="1400" i="1" dirty="0">
              <a:latin typeface="Book Antiqua" panose="02040602050305030304" pitchFamily="18" charset="0"/>
              <a:ea typeface="Times New Roman" panose="02020603050405020304" pitchFamily="18" charset="0"/>
            </a:endParaRPr>
          </a:p>
          <a:p>
            <a:pPr>
              <a:spcAft>
                <a:spcPts val="0"/>
              </a:spcAft>
            </a:pPr>
            <a:r>
              <a:rPr lang="ru-RU" sz="1400" i="1" dirty="0" smtClean="0">
                <a:latin typeface="Book Antiqua" panose="02040602050305030304" pitchFamily="18" charset="0"/>
                <a:ea typeface="Times New Roman" panose="02020603050405020304" pitchFamily="18" charset="0"/>
              </a:rPr>
              <a:t>       </a:t>
            </a:r>
            <a:r>
              <a:rPr lang="ru-RU" sz="1600" b="1" i="1" dirty="0" smtClean="0">
                <a:latin typeface="Book Antiqua" panose="02040602050305030304" pitchFamily="18" charset="0"/>
                <a:ea typeface="Times New Roman" panose="02020603050405020304" pitchFamily="18" charset="0"/>
              </a:rPr>
              <a:t>Студент готовящий к самостоятельной работе должен:</a:t>
            </a:r>
          </a:p>
          <a:p>
            <a:pPr marL="285750" indent="-285750">
              <a:spcAft>
                <a:spcPts val="0"/>
              </a:spcAft>
              <a:buFont typeface="Book Antiqua" panose="02040602050305030304" pitchFamily="18" charset="0"/>
              <a:buChar char="―"/>
            </a:pPr>
            <a:r>
              <a:rPr lang="ru-RU" sz="1400" i="1" dirty="0">
                <a:latin typeface="Book Antiqua" panose="02040602050305030304" pitchFamily="18" charset="0"/>
                <a:ea typeface="Times New Roman" panose="02020603050405020304" pitchFamily="18" charset="0"/>
              </a:rPr>
              <a:t>з</a:t>
            </a:r>
            <a:r>
              <a:rPr lang="ru-RU" sz="1400" i="1" dirty="0" smtClean="0">
                <a:latin typeface="Book Antiqua" panose="02040602050305030304" pitchFamily="18" charset="0"/>
                <a:ea typeface="Times New Roman" panose="02020603050405020304" pitchFamily="18" charset="0"/>
              </a:rPr>
              <a:t>а день до практики заверить у воспитателя своей группы планы воспитательно – образовательной работы, конспекты НОД и других видов деятельности;</a:t>
            </a:r>
          </a:p>
          <a:p>
            <a:pPr marL="285750" indent="-285750">
              <a:spcAft>
                <a:spcPts val="0"/>
              </a:spcAft>
              <a:buFont typeface="Book Antiqua" panose="02040602050305030304" pitchFamily="18" charset="0"/>
              <a:buChar char="―"/>
            </a:pPr>
            <a:r>
              <a:rPr lang="ru-RU" sz="1400" i="1" dirty="0">
                <a:latin typeface="Book Antiqua" panose="02040602050305030304" pitchFamily="18" charset="0"/>
                <a:ea typeface="Times New Roman" panose="02020603050405020304" pitchFamily="18" charset="0"/>
              </a:rPr>
              <a:t>п</a:t>
            </a:r>
            <a:r>
              <a:rPr lang="ru-RU" sz="1400" i="1" dirty="0" smtClean="0">
                <a:latin typeface="Book Antiqua" panose="02040602050305030304" pitchFamily="18" charset="0"/>
                <a:ea typeface="Times New Roman" panose="02020603050405020304" pitchFamily="18" charset="0"/>
              </a:rPr>
              <a:t>олучить допуск к работе от руководителя практики колледжа;</a:t>
            </a:r>
          </a:p>
          <a:p>
            <a:pPr marL="285750" indent="-285750">
              <a:spcAft>
                <a:spcPts val="0"/>
              </a:spcAft>
              <a:buFont typeface="Book Antiqua" panose="02040602050305030304" pitchFamily="18" charset="0"/>
              <a:buChar char="―"/>
            </a:pPr>
            <a:r>
              <a:rPr lang="ru-RU" sz="1400" i="1" dirty="0">
                <a:latin typeface="Book Antiqua" panose="02040602050305030304" pitchFamily="18" charset="0"/>
                <a:ea typeface="Times New Roman" panose="02020603050405020304" pitchFamily="18" charset="0"/>
              </a:rPr>
              <a:t>п</a:t>
            </a:r>
            <a:r>
              <a:rPr lang="ru-RU" sz="1400" i="1" dirty="0" smtClean="0">
                <a:latin typeface="Book Antiqua" panose="02040602050305030304" pitchFamily="18" charset="0"/>
                <a:ea typeface="Times New Roman" panose="02020603050405020304" pitchFamily="18" charset="0"/>
              </a:rPr>
              <a:t>одготовить весь необходимый дидактический материал (демонстрационный и раздаточный);</a:t>
            </a:r>
          </a:p>
          <a:p>
            <a:pPr marL="285750" indent="-285750">
              <a:spcAft>
                <a:spcPts val="0"/>
              </a:spcAft>
              <a:buFont typeface="Book Antiqua" panose="02040602050305030304" pitchFamily="18" charset="0"/>
              <a:buChar char="―"/>
            </a:pPr>
            <a:r>
              <a:rPr lang="ru-RU" sz="1400" i="1" dirty="0">
                <a:latin typeface="Book Antiqua" panose="02040602050305030304" pitchFamily="18" charset="0"/>
                <a:ea typeface="Times New Roman" panose="02020603050405020304" pitchFamily="18" charset="0"/>
              </a:rPr>
              <a:t>п</a:t>
            </a:r>
            <a:r>
              <a:rPr lang="ru-RU" sz="1400" i="1" dirty="0" smtClean="0">
                <a:latin typeface="Book Antiqua" panose="02040602050305030304" pitchFamily="18" charset="0"/>
                <a:ea typeface="Times New Roman" panose="02020603050405020304" pitchFamily="18" charset="0"/>
              </a:rPr>
              <a:t>ровести предварительную работу с детьми;</a:t>
            </a:r>
          </a:p>
          <a:p>
            <a:pPr marL="285750" indent="-285750">
              <a:spcAft>
                <a:spcPts val="0"/>
              </a:spcAft>
              <a:buFont typeface="Book Antiqua" panose="02040602050305030304" pitchFamily="18" charset="0"/>
              <a:buChar char="―"/>
            </a:pPr>
            <a:r>
              <a:rPr lang="ru-RU" sz="1400" i="1" dirty="0">
                <a:latin typeface="Book Antiqua" panose="02040602050305030304" pitchFamily="18" charset="0"/>
                <a:ea typeface="Times New Roman" panose="02020603050405020304" pitchFamily="18" charset="0"/>
              </a:rPr>
              <a:t>с</a:t>
            </a:r>
            <a:r>
              <a:rPr lang="ru-RU" sz="1400" i="1" dirty="0" smtClean="0">
                <a:latin typeface="Book Antiqua" panose="02040602050305030304" pitchFamily="18" charset="0"/>
                <a:ea typeface="Times New Roman" panose="02020603050405020304" pitchFamily="18" charset="0"/>
              </a:rPr>
              <a:t>облюдать </a:t>
            </a:r>
            <a:r>
              <a:rPr lang="ru-RU" sz="1400" i="1" dirty="0">
                <a:latin typeface="Book Antiqua" panose="02040602050305030304" pitchFamily="18" charset="0"/>
                <a:ea typeface="Times New Roman" panose="02020603050405020304" pitchFamily="18" charset="0"/>
              </a:rPr>
              <a:t>правила охраны труда и правила </a:t>
            </a:r>
            <a:r>
              <a:rPr lang="ru-RU" sz="1400" i="1" dirty="0" smtClean="0">
                <a:latin typeface="Book Antiqua" panose="02040602050305030304" pitchFamily="18" charset="0"/>
                <a:ea typeface="Times New Roman" panose="02020603050405020304" pitchFamily="18" charset="0"/>
              </a:rPr>
              <a:t>внутреннего </a:t>
            </a:r>
            <a:r>
              <a:rPr lang="ru-RU" sz="1400" i="1" dirty="0">
                <a:latin typeface="Book Antiqua" panose="02040602050305030304" pitchFamily="18" charset="0"/>
                <a:ea typeface="Times New Roman" panose="02020603050405020304" pitchFamily="18" charset="0"/>
              </a:rPr>
              <a:t>распорядка, действующие </a:t>
            </a:r>
            <a:r>
              <a:rPr lang="ru-RU" sz="1400" i="1" dirty="0" smtClean="0">
                <a:latin typeface="Book Antiqua" panose="02040602050305030304" pitchFamily="18" charset="0"/>
                <a:ea typeface="Times New Roman" panose="02020603050405020304" pitchFamily="18" charset="0"/>
              </a:rPr>
              <a:t>в ДОО.</a:t>
            </a:r>
          </a:p>
          <a:p>
            <a:pPr>
              <a:spcAft>
                <a:spcPts val="0"/>
              </a:spcAft>
            </a:pPr>
            <a:endParaRPr lang="ru-RU" sz="1400" i="1" dirty="0">
              <a:latin typeface="Book Antiqua" panose="02040602050305030304" pitchFamily="18" charset="0"/>
              <a:ea typeface="Times New Roman" panose="02020603050405020304" pitchFamily="18" charset="0"/>
            </a:endParaRPr>
          </a:p>
          <a:p>
            <a:pPr>
              <a:spcAft>
                <a:spcPts val="0"/>
              </a:spcAft>
            </a:pPr>
            <a:r>
              <a:rPr lang="ru-RU" sz="1400" i="1" dirty="0" smtClean="0">
                <a:latin typeface="Book Antiqua" panose="02040602050305030304" pitchFamily="18" charset="0"/>
                <a:ea typeface="Times New Roman" panose="02020603050405020304" pitchFamily="18" charset="0"/>
              </a:rPr>
              <a:t>       В </a:t>
            </a:r>
            <a:r>
              <a:rPr lang="ru-RU" sz="1400" i="1" dirty="0">
                <a:latin typeface="Book Antiqua" panose="02040602050305030304" pitchFamily="18" charset="0"/>
                <a:ea typeface="Times New Roman" panose="02020603050405020304" pitchFamily="18" charset="0"/>
              </a:rPr>
              <a:t>период прохождения практики студент ежедневно ведет дневник производственной практики. </a:t>
            </a:r>
            <a:r>
              <a:rPr lang="ru-RU" sz="1400" i="1" dirty="0" smtClean="0">
                <a:latin typeface="Book Antiqua" panose="02040602050305030304" pitchFamily="18" charset="0"/>
                <a:ea typeface="Times New Roman" panose="02020603050405020304" pitchFamily="18" charset="0"/>
              </a:rPr>
              <a:t>В конце каждого дня </a:t>
            </a:r>
            <a:r>
              <a:rPr lang="ru-RU" sz="1400" i="1" dirty="0">
                <a:latin typeface="Book Antiqua" panose="02040602050305030304" pitchFamily="18" charset="0"/>
                <a:ea typeface="Times New Roman" panose="02020603050405020304" pitchFamily="18" charset="0"/>
              </a:rPr>
              <a:t>руководитель практики от </a:t>
            </a:r>
            <a:r>
              <a:rPr lang="ru-RU" sz="1400" i="1" dirty="0" smtClean="0">
                <a:latin typeface="Book Antiqua" panose="02040602050305030304" pitchFamily="18" charset="0"/>
                <a:ea typeface="Times New Roman" panose="02020603050405020304" pitchFamily="18" charset="0"/>
              </a:rPr>
              <a:t>колледжа </a:t>
            </a:r>
            <a:r>
              <a:rPr lang="ru-RU" sz="1400" i="1" dirty="0">
                <a:latin typeface="Book Antiqua" panose="02040602050305030304" pitchFamily="18" charset="0"/>
                <a:ea typeface="Times New Roman" panose="02020603050405020304" pitchFamily="18" charset="0"/>
              </a:rPr>
              <a:t>проверяет записи о проделанной </a:t>
            </a:r>
            <a:r>
              <a:rPr lang="ru-RU" sz="1400" i="1" dirty="0" smtClean="0">
                <a:latin typeface="Book Antiqua" panose="02040602050305030304" pitchFamily="18" charset="0"/>
                <a:ea typeface="Times New Roman" panose="02020603050405020304" pitchFamily="18" charset="0"/>
              </a:rPr>
              <a:t>работе, анализ и ставит оценки каждый вид деятельности,  </a:t>
            </a:r>
            <a:r>
              <a:rPr lang="ru-RU" sz="1400" i="1" dirty="0">
                <a:latin typeface="Book Antiqua" panose="02040602050305030304" pitchFamily="18" charset="0"/>
                <a:ea typeface="Times New Roman" panose="02020603050405020304" pitchFamily="18" charset="0"/>
              </a:rPr>
              <a:t>расписывается</a:t>
            </a:r>
            <a:r>
              <a:rPr lang="ru-RU" sz="1400" i="1" dirty="0" smtClean="0">
                <a:latin typeface="Book Antiqua" panose="02040602050305030304" pitchFamily="18" charset="0"/>
                <a:ea typeface="Times New Roman" panose="02020603050405020304" pitchFamily="18" charset="0"/>
              </a:rPr>
              <a:t>.</a:t>
            </a:r>
          </a:p>
          <a:p>
            <a:pPr>
              <a:spcAft>
                <a:spcPts val="0"/>
              </a:spcAft>
            </a:pPr>
            <a:endParaRPr lang="ru-RU" sz="1400" i="1" dirty="0">
              <a:latin typeface="Book Antiqua" panose="02040602050305030304" pitchFamily="18" charset="0"/>
              <a:ea typeface="Times New Roman" panose="02020603050405020304" pitchFamily="18" charset="0"/>
            </a:endParaRPr>
          </a:p>
          <a:p>
            <a:pPr>
              <a:spcAft>
                <a:spcPts val="0"/>
              </a:spcAft>
            </a:pPr>
            <a:r>
              <a:rPr lang="ru-RU" sz="1400" i="1" dirty="0" smtClean="0">
                <a:latin typeface="Book Antiqua" panose="02040602050305030304" pitchFamily="18" charset="0"/>
                <a:ea typeface="Times New Roman" panose="02020603050405020304" pitchFamily="18" charset="0"/>
              </a:rPr>
              <a:t>       По </a:t>
            </a:r>
            <a:r>
              <a:rPr lang="ru-RU" sz="1400" i="1" dirty="0">
                <a:latin typeface="Book Antiqua" panose="02040602050305030304" pitchFamily="18" charset="0"/>
                <a:ea typeface="Times New Roman" panose="02020603050405020304" pitchFamily="18" charset="0"/>
              </a:rPr>
              <a:t>окончанию практик (по профилю </a:t>
            </a:r>
            <a:r>
              <a:rPr lang="ru-RU" sz="1400" i="1" dirty="0" smtClean="0">
                <a:latin typeface="Book Antiqua" panose="02040602050305030304" pitchFamily="18" charset="0"/>
                <a:ea typeface="Times New Roman" panose="02020603050405020304" pitchFamily="18" charset="0"/>
              </a:rPr>
              <a:t>специальности) </a:t>
            </a:r>
            <a:r>
              <a:rPr lang="ru-RU" sz="1400" i="1" dirty="0">
                <a:latin typeface="Book Antiqua" panose="02040602050305030304" pitchFamily="18" charset="0"/>
                <a:ea typeface="Times New Roman" panose="02020603050405020304" pitchFamily="18" charset="0"/>
              </a:rPr>
              <a:t>руководитель практики от </a:t>
            </a:r>
            <a:r>
              <a:rPr lang="ru-RU" sz="1400" i="1" dirty="0" smtClean="0">
                <a:latin typeface="Book Antiqua" panose="02040602050305030304" pitchFamily="18" charset="0"/>
                <a:ea typeface="Times New Roman" panose="02020603050405020304" pitchFamily="18" charset="0"/>
              </a:rPr>
              <a:t>колледжа </a:t>
            </a:r>
            <a:r>
              <a:rPr lang="ru-RU" sz="1400" i="1" dirty="0">
                <a:latin typeface="Book Antiqua" panose="02040602050305030304" pitchFamily="18" charset="0"/>
                <a:ea typeface="Times New Roman" panose="02020603050405020304" pitchFamily="18" charset="0"/>
              </a:rPr>
              <a:t>дает краткую характеристику студенту и оценивает прохождение им </a:t>
            </a:r>
            <a:r>
              <a:rPr lang="ru-RU" sz="1400" i="1" dirty="0" smtClean="0">
                <a:latin typeface="Book Antiqua" panose="02040602050305030304" pitchFamily="18" charset="0"/>
                <a:ea typeface="Times New Roman" panose="02020603050405020304" pitchFamily="18" charset="0"/>
              </a:rPr>
              <a:t>практики. </a:t>
            </a:r>
            <a:endParaRPr lang="ru-RU" sz="1400" i="1" dirty="0">
              <a:latin typeface="Book Antiqua" panose="02040602050305030304" pitchFamily="18" charset="0"/>
              <a:ea typeface="Times New Roman" panose="02020603050405020304" pitchFamily="18" charset="0"/>
            </a:endParaRPr>
          </a:p>
          <a:p>
            <a:pPr>
              <a:spcAft>
                <a:spcPts val="0"/>
              </a:spcAft>
            </a:pPr>
            <a:endParaRPr lang="ru-RU" sz="2000" dirty="0">
              <a:solidFill>
                <a:srgbClr val="C00000"/>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31373973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73972" y="282545"/>
            <a:ext cx="9252667" cy="811513"/>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Требования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к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безопасности при организации прогулок на участке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ДОО </a:t>
            </a:r>
            <a:endParaRPr lang="ru-RU" dirty="0"/>
          </a:p>
        </p:txBody>
      </p:sp>
      <p:sp>
        <p:nvSpPr>
          <p:cNvPr id="5" name="TextBox 4"/>
          <p:cNvSpPr txBox="1"/>
          <p:nvPr/>
        </p:nvSpPr>
        <p:spPr>
          <a:xfrm>
            <a:off x="873972" y="1378424"/>
            <a:ext cx="10985932" cy="5478423"/>
          </a:xfrm>
          <a:prstGeom prst="rect">
            <a:avLst/>
          </a:prstGeom>
          <a:noFill/>
        </p:spPr>
        <p:txBody>
          <a:bodyPr wrap="square" rtlCol="0">
            <a:spAutoFit/>
          </a:bodyPr>
          <a:lstStyle/>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Перед </a:t>
            </a:r>
            <a:r>
              <a:rPr lang="ru-RU" sz="1400" i="1" dirty="0">
                <a:solidFill>
                  <a:srgbClr val="252537"/>
                </a:solidFill>
                <a:latin typeface="Book Antiqua" panose="02040602050305030304" pitchFamily="18" charset="0"/>
              </a:rPr>
              <a:t>выходом детей на прогулку воспитатель осматривает территорию участка на предмет соответствия требованиям безопасности в соответствии со своей должностной инструкцией</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Перед </a:t>
            </a:r>
            <a:r>
              <a:rPr lang="ru-RU" sz="1400" i="1" dirty="0">
                <a:solidFill>
                  <a:srgbClr val="252537"/>
                </a:solidFill>
                <a:latin typeface="Book Antiqua" panose="02040602050305030304" pitchFamily="18" charset="0"/>
              </a:rPr>
              <a:t>выходом на прогулку работники Учреждения, занятые одеванием детей должны следить, чтобы дети не оставались долго одетыми в помещении во избежание перегрева. Следить за исправностью и соответствием одежды и обуви детей микроклимату и погодным условиям</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В </a:t>
            </a:r>
            <a:r>
              <a:rPr lang="ru-RU" sz="1400" i="1" dirty="0">
                <a:solidFill>
                  <a:srgbClr val="252537"/>
                </a:solidFill>
                <a:latin typeface="Book Antiqua" panose="02040602050305030304" pitchFamily="18" charset="0"/>
              </a:rPr>
              <a:t>случае усиления ветра до недопустимых параметров, ухудшения погодных условий (дождь, метель и др.) во время прогулки, воспитатель должен немедленно завести детей в помещение.</a:t>
            </a:r>
          </a:p>
          <a:p>
            <a:r>
              <a:rPr lang="ru-RU" sz="1400" i="1" dirty="0" smtClean="0">
                <a:solidFill>
                  <a:srgbClr val="252537"/>
                </a:solidFill>
                <a:latin typeface="Book Antiqua" panose="02040602050305030304" pitchFamily="18" charset="0"/>
              </a:rPr>
              <a:t>       При </a:t>
            </a:r>
            <a:r>
              <a:rPr lang="ru-RU" sz="1400" i="1" dirty="0">
                <a:solidFill>
                  <a:srgbClr val="252537"/>
                </a:solidFill>
                <a:latin typeface="Book Antiqua" panose="02040602050305030304" pitchFamily="18" charset="0"/>
              </a:rPr>
              <a:t>проведении прогулки воспитатель следит, чтобы дети не уходили за пределы участка детского сада. В случае самовольного ухода ребенка немедленно сообщать о случившемся руководителю </a:t>
            </a:r>
            <a:r>
              <a:rPr lang="ru-RU" sz="1400" i="1" dirty="0" smtClean="0">
                <a:solidFill>
                  <a:srgbClr val="252537"/>
                </a:solidFill>
                <a:latin typeface="Book Antiqua" panose="02040602050305030304" pitchFamily="18" charset="0"/>
              </a:rPr>
              <a:t>ДОО, </a:t>
            </a:r>
            <a:r>
              <a:rPr lang="ru-RU" sz="1400" i="1" dirty="0">
                <a:solidFill>
                  <a:srgbClr val="252537"/>
                </a:solidFill>
                <a:latin typeface="Book Antiqua" panose="02040602050305030304" pitchFamily="18" charset="0"/>
              </a:rPr>
              <a:t>который организует поиски ребенка, ставит в известность Управление образования, полицию, родителей в соответствии со схемой оповещения.</a:t>
            </a:r>
          </a:p>
          <a:p>
            <a:r>
              <a:rPr lang="ru-RU" sz="1400" i="1" dirty="0" smtClean="0">
                <a:solidFill>
                  <a:srgbClr val="252537"/>
                </a:solidFill>
                <a:latin typeface="Book Antiqua" panose="02040602050305030304" pitchFamily="18" charset="0"/>
              </a:rPr>
              <a:t>       В </a:t>
            </a:r>
            <a:r>
              <a:rPr lang="ru-RU" sz="1400" i="1" dirty="0">
                <a:solidFill>
                  <a:srgbClr val="252537"/>
                </a:solidFill>
                <a:latin typeface="Book Antiqua" panose="02040602050305030304" pitchFamily="18" charset="0"/>
              </a:rPr>
              <a:t>процессе прогулки воспитатель должен обучать навыкам безопасного поведения, правилам безопасного обращения с различными предметами</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При </a:t>
            </a:r>
            <a:r>
              <a:rPr lang="ru-RU" sz="1400" i="1" dirty="0">
                <a:solidFill>
                  <a:srgbClr val="252537"/>
                </a:solidFill>
                <a:latin typeface="Book Antiqua" panose="02040602050305030304" pitchFamily="18" charset="0"/>
              </a:rPr>
              <a:t>выборе игр воспитатель должен учитывать психофизические особенности детей данного возраста, предшествующую деятельность детей, погодные условия</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a:t>
            </a:r>
            <a:r>
              <a:rPr lang="ru-RU" sz="1400" b="1" i="1" dirty="0" smtClean="0">
                <a:solidFill>
                  <a:srgbClr val="252537"/>
                </a:solidFill>
                <a:latin typeface="Book Antiqua" panose="02040602050305030304" pitchFamily="18" charset="0"/>
              </a:rPr>
              <a:t>Запрещается</a:t>
            </a:r>
            <a:r>
              <a:rPr lang="ru-RU" sz="1400" b="1" i="1" dirty="0">
                <a:solidFill>
                  <a:srgbClr val="252537"/>
                </a:solidFill>
                <a:latin typeface="Book Antiqua" panose="02040602050305030304" pitchFamily="18" charset="0"/>
              </a:rPr>
              <a:t>:</a:t>
            </a:r>
          </a:p>
          <a:p>
            <a:r>
              <a:rPr lang="ru-RU" sz="1400" i="1" dirty="0">
                <a:solidFill>
                  <a:srgbClr val="252537"/>
                </a:solidFill>
                <a:latin typeface="Book Antiqua" panose="02040602050305030304" pitchFamily="18" charset="0"/>
              </a:rPr>
              <a:t>о</a:t>
            </a:r>
            <a:r>
              <a:rPr lang="ru-RU" sz="1400" i="1" dirty="0" smtClean="0">
                <a:solidFill>
                  <a:srgbClr val="252537"/>
                </a:solidFill>
                <a:latin typeface="Book Antiqua" panose="02040602050305030304" pitchFamily="18" charset="0"/>
              </a:rPr>
              <a:t>ставлять </a:t>
            </a:r>
            <a:r>
              <a:rPr lang="ru-RU" sz="1400" i="1" dirty="0">
                <a:solidFill>
                  <a:srgbClr val="252537"/>
                </a:solidFill>
                <a:latin typeface="Book Antiqua" panose="02040602050305030304" pitchFamily="18" charset="0"/>
              </a:rPr>
              <a:t>детей одних, без присмотра работников </a:t>
            </a:r>
            <a:r>
              <a:rPr lang="ru-RU" sz="1400" i="1" dirty="0" smtClean="0">
                <a:solidFill>
                  <a:srgbClr val="252537"/>
                </a:solidFill>
                <a:latin typeface="Book Antiqua" panose="02040602050305030304" pitchFamily="18" charset="0"/>
              </a:rPr>
              <a:t>ДОО;</a:t>
            </a:r>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и</a:t>
            </a:r>
            <a:r>
              <a:rPr lang="ru-RU" sz="1400" i="1" dirty="0" smtClean="0">
                <a:solidFill>
                  <a:srgbClr val="252537"/>
                </a:solidFill>
                <a:latin typeface="Book Antiqua" panose="02040602050305030304" pitchFamily="18" charset="0"/>
              </a:rPr>
              <a:t>спользовать </a:t>
            </a:r>
            <a:r>
              <a:rPr lang="ru-RU" sz="1400" i="1" dirty="0">
                <a:solidFill>
                  <a:srgbClr val="252537"/>
                </a:solidFill>
                <a:latin typeface="Book Antiqua" panose="02040602050305030304" pitchFamily="18" charset="0"/>
              </a:rPr>
              <a:t>в детских играх острые, колющие, режущие предметы, сломанные игрушки</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О </a:t>
            </a:r>
            <a:r>
              <a:rPr lang="ru-RU" sz="1400" i="1" dirty="0">
                <a:solidFill>
                  <a:srgbClr val="252537"/>
                </a:solidFill>
                <a:latin typeface="Book Antiqua" panose="02040602050305030304" pitchFamily="18" charset="0"/>
              </a:rPr>
              <a:t>каждом несчастном случае с ребенком воспитатель должен немедленно известить руководителя, родителей, при необходимости привлечь медицинский персонал для оказания первой медицинской помощи. При необходимости организовать доставку ребенка в отделение скорой помощи.</a:t>
            </a:r>
          </a:p>
          <a:p>
            <a:r>
              <a:rPr lang="ru-RU" sz="1400" i="1" dirty="0" smtClean="0">
                <a:solidFill>
                  <a:srgbClr val="252537"/>
                </a:solidFill>
                <a:latin typeface="Book Antiqua" panose="02040602050305030304" pitchFamily="18" charset="0"/>
              </a:rPr>
              <a:t> </a:t>
            </a:r>
            <a:endParaRPr lang="ru-RU" sz="1400" i="1" dirty="0">
              <a:solidFill>
                <a:srgbClr val="252537"/>
              </a:solidFill>
              <a:latin typeface="Book Antiqua" panose="02040602050305030304" pitchFamily="18" charset="0"/>
            </a:endParaRPr>
          </a:p>
          <a:p>
            <a:endParaRPr lang="ru-RU" sz="1400" i="1" dirty="0" smtClean="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a:t>
            </a:r>
            <a:endParaRPr lang="ru-RU" sz="1400" i="1" dirty="0">
              <a:solidFill>
                <a:srgbClr val="252537"/>
              </a:solidFill>
              <a:latin typeface="Book Antiqua" panose="02040602050305030304" pitchFamily="18" charset="0"/>
            </a:endParaRPr>
          </a:p>
        </p:txBody>
      </p:sp>
    </p:spTree>
    <p:extLst>
      <p:ext uri="{BB962C8B-B14F-4D97-AF65-F5344CB8AC3E}">
        <p14:creationId xmlns:p14="http://schemas.microsoft.com/office/powerpoint/2010/main" val="418270929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73973" y="304334"/>
            <a:ext cx="9293610" cy="811513"/>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организации и проведению прогулки в ДОО </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67209" y="3261815"/>
            <a:ext cx="2265877" cy="3467847"/>
          </a:xfrm>
          <a:prstGeom prst="rect">
            <a:avLst/>
          </a:prstGeom>
        </p:spPr>
      </p:pic>
      <p:sp>
        <p:nvSpPr>
          <p:cNvPr id="9" name="TextBox 8"/>
          <p:cNvSpPr txBox="1"/>
          <p:nvPr/>
        </p:nvSpPr>
        <p:spPr>
          <a:xfrm>
            <a:off x="873972" y="1241946"/>
            <a:ext cx="11040524" cy="2308324"/>
          </a:xfrm>
          <a:prstGeom prst="rect">
            <a:avLst/>
          </a:prstGeom>
          <a:noFill/>
        </p:spPr>
        <p:txBody>
          <a:bodyPr wrap="square" rtlCol="0">
            <a:spAutoFit/>
          </a:bodyPr>
          <a:lstStyle/>
          <a:p>
            <a:r>
              <a:rPr lang="ru-RU" dirty="0"/>
              <a:t> </a:t>
            </a:r>
            <a:r>
              <a:rPr lang="ru-RU" dirty="0" smtClean="0"/>
              <a:t>      </a:t>
            </a:r>
            <a:r>
              <a:rPr lang="ru-RU" sz="1400" i="1" dirty="0" smtClean="0">
                <a:solidFill>
                  <a:srgbClr val="252537"/>
                </a:solidFill>
                <a:latin typeface="Book Antiqua" panose="02040602050305030304" pitchFamily="18" charset="0"/>
              </a:rPr>
              <a:t>Разработку </a:t>
            </a:r>
            <a:r>
              <a:rPr lang="ru-RU" sz="1400" i="1" dirty="0">
                <a:solidFill>
                  <a:srgbClr val="252537"/>
                </a:solidFill>
                <a:latin typeface="Book Antiqua" panose="02040602050305030304" pitchFamily="18" charset="0"/>
              </a:rPr>
              <a:t>прогулки начните с календарного планирования. Ее цели и задачи должны соответствовать текущим планам на данный период времени. Включите в программное содержание прогулки воспитательные, обучающие и развивающие задачи</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      Подготовьте </a:t>
            </a:r>
            <a:r>
              <a:rPr lang="ru-RU" sz="1400" i="1" dirty="0">
                <a:solidFill>
                  <a:srgbClr val="252537"/>
                </a:solidFill>
                <a:latin typeface="Book Antiqua" panose="02040602050305030304" pitchFamily="18" charset="0"/>
              </a:rPr>
              <a:t>все необходимое оборудование для организации деятельности детей. Обратите внимание на выносной материал. Он должен соответствовать содержанию прогулки, отвечать требованиям безопасности. Кроме того, выносной материал должен быть подобран в соответствии с возрастом детей. Обязательно проверьте количество игрушек. Их должно хватить для всех детей. Недопустимо, чтобы кто-то из дошкольников испытал недостаток оборудования для игры</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      Составьте </a:t>
            </a:r>
            <a:r>
              <a:rPr lang="ru-RU" sz="1400" i="1" dirty="0">
                <a:solidFill>
                  <a:srgbClr val="252537"/>
                </a:solidFill>
                <a:latin typeface="Book Antiqua" panose="02040602050305030304" pitchFamily="18" charset="0"/>
              </a:rPr>
              <a:t>краткий план прогулки и зафиксируйте его на карточке. Это позволит планомерно осуществить намеченные задачи. Кроме того, это облегчит проведение прогулки</a:t>
            </a:r>
            <a:r>
              <a:rPr lang="ru-RU" sz="1400" i="1" dirty="0" smtClean="0">
                <a:solidFill>
                  <a:srgbClr val="252537"/>
                </a:solidFill>
                <a:latin typeface="Book Antiqua" panose="02040602050305030304" pitchFamily="18" charset="0"/>
              </a:rPr>
              <a:t>.</a:t>
            </a:r>
            <a:endParaRPr lang="ru-RU" sz="1400" i="1" dirty="0">
              <a:solidFill>
                <a:srgbClr val="252537"/>
              </a:solidFill>
              <a:latin typeface="Book Antiqua" panose="02040602050305030304" pitchFamily="18" charset="0"/>
            </a:endParaRPr>
          </a:p>
        </p:txBody>
      </p:sp>
      <p:sp>
        <p:nvSpPr>
          <p:cNvPr id="10" name="TextBox 9"/>
          <p:cNvSpPr txBox="1"/>
          <p:nvPr/>
        </p:nvSpPr>
        <p:spPr>
          <a:xfrm>
            <a:off x="873971" y="3753134"/>
            <a:ext cx="9566565" cy="2893100"/>
          </a:xfrm>
          <a:prstGeom prst="rect">
            <a:avLst/>
          </a:prstGeom>
          <a:noFill/>
        </p:spPr>
        <p:txBody>
          <a:bodyPr wrap="square" rtlCol="0">
            <a:spAutoFit/>
          </a:bodyPr>
          <a:lstStyle/>
          <a:p>
            <a:pPr lvl="0"/>
            <a:r>
              <a:rPr lang="ru-RU" sz="1400" i="1" dirty="0" smtClean="0">
                <a:solidFill>
                  <a:srgbClr val="252537"/>
                </a:solidFill>
                <a:latin typeface="Book Antiqua" panose="02040602050305030304" pitchFamily="18" charset="0"/>
              </a:rPr>
              <a:t>       Обязательно </a:t>
            </a:r>
            <a:r>
              <a:rPr lang="ru-RU" sz="1400" i="1" dirty="0">
                <a:solidFill>
                  <a:srgbClr val="252537"/>
                </a:solidFill>
                <a:latin typeface="Book Antiqua" panose="02040602050305030304" pitchFamily="18" charset="0"/>
              </a:rPr>
              <a:t>настройте воспитанников на прогулку. Пусть они почувствуют радость от предстоящей деятельности. В таком случае она окажется продуктивной. Кроме того, хорошее настроение в сочетании с физическими упражнениями будет способствовать улучшению общего самочувствия дошкольников</a:t>
            </a:r>
            <a:r>
              <a:rPr lang="ru-RU" sz="1400" i="1" dirty="0" smtClean="0">
                <a:solidFill>
                  <a:srgbClr val="252537"/>
                </a:solidFill>
                <a:latin typeface="Book Antiqua" panose="02040602050305030304" pitchFamily="18" charset="0"/>
              </a:rPr>
              <a:t>.</a:t>
            </a:r>
          </a:p>
          <a:p>
            <a:pPr lvl="0"/>
            <a:endParaRPr lang="ru-RU" sz="1400" i="1" dirty="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       Подготовьте </a:t>
            </a:r>
            <a:r>
              <a:rPr lang="ru-RU" sz="1400" i="1" dirty="0">
                <a:solidFill>
                  <a:srgbClr val="252537"/>
                </a:solidFill>
                <a:latin typeface="Book Antiqua" panose="02040602050305030304" pitchFamily="18" charset="0"/>
              </a:rPr>
              <a:t>участок для проведения прогулки. На нем не должно быть ядовитых или колючих растений, грибов, кустарников с ягодами. Кроме того, необходимо убрать весь мусор с территории участка. В летнее время каждое утро необходимо поливать и перекапывать песок в песочнице. Это поможет подготовить песочницу к приходу детей, а также позволит обнаружить возможный мусор в песке</a:t>
            </a:r>
            <a:r>
              <a:rPr lang="ru-RU" sz="1400" i="1" dirty="0" smtClean="0">
                <a:solidFill>
                  <a:srgbClr val="252537"/>
                </a:solidFill>
                <a:latin typeface="Book Antiqua" panose="02040602050305030304" pitchFamily="18" charset="0"/>
              </a:rPr>
              <a:t>.</a:t>
            </a:r>
          </a:p>
          <a:p>
            <a:pPr lvl="0"/>
            <a:endParaRPr lang="ru-RU" sz="1400" i="1" dirty="0">
              <a:solidFill>
                <a:srgbClr val="252537"/>
              </a:solidFill>
              <a:latin typeface="Book Antiqua" panose="02040602050305030304" pitchFamily="18" charset="0"/>
            </a:endParaRPr>
          </a:p>
          <a:p>
            <a:pPr lvl="0"/>
            <a:r>
              <a:rPr lang="ru-RU" sz="1400" i="1" dirty="0" smtClean="0">
                <a:solidFill>
                  <a:srgbClr val="252537"/>
                </a:solidFill>
                <a:latin typeface="Book Antiqua" panose="02040602050305030304" pitchFamily="18" charset="0"/>
              </a:rPr>
              <a:t>       При </a:t>
            </a:r>
            <a:r>
              <a:rPr lang="ru-RU" sz="1400" i="1" dirty="0">
                <a:solidFill>
                  <a:srgbClr val="252537"/>
                </a:solidFill>
                <a:latin typeface="Book Antiqua" panose="02040602050305030304" pitchFamily="18" charset="0"/>
              </a:rPr>
              <a:t>проведении прогулки обязательно чередуйте виды деятельности дошкольников. Прогулку начните с наблюдения. Это могут быть наблюдение за объектами живой и неживой природы, людьми разных профессий.</a:t>
            </a:r>
          </a:p>
          <a:p>
            <a:pPr lvl="0"/>
            <a:r>
              <a:rPr lang="ru-RU" sz="1400" i="1" dirty="0">
                <a:solidFill>
                  <a:srgbClr val="252537"/>
                </a:solidFill>
                <a:latin typeface="Book Antiqua" panose="02040602050305030304" pitchFamily="18" charset="0"/>
              </a:rPr>
              <a:t>Включите в прогулку трудовую деятельность. Это может быть помощь ребят в расчистке участка от снега, осенью — листьев и т.д.</a:t>
            </a:r>
          </a:p>
        </p:txBody>
      </p:sp>
    </p:spTree>
    <p:extLst>
      <p:ext uri="{BB962C8B-B14F-4D97-AF65-F5344CB8AC3E}">
        <p14:creationId xmlns:p14="http://schemas.microsoft.com/office/powerpoint/2010/main" val="389071737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873973" y="177421"/>
            <a:ext cx="10985931" cy="1877565"/>
          </a:xfrm>
          <a:prstGeom prst="rect">
            <a:avLst/>
          </a:prstGeom>
          <a:noFill/>
        </p:spPr>
        <p:txBody>
          <a:bodyPr wrap="square" rtlCol="0">
            <a:spAutoFit/>
          </a:bodyPr>
          <a:lstStyle/>
          <a:p>
            <a:pPr lvl="0">
              <a:lnSpc>
                <a:spcPct val="111000"/>
              </a:lnSpc>
              <a:spcAft>
                <a:spcPts val="65"/>
              </a:spcAft>
              <a:tabLst>
                <a:tab pos="457200" algn="l"/>
              </a:tabLst>
            </a:pPr>
            <a:r>
              <a:rPr lang="ru-RU" sz="1400" i="1" dirty="0" smtClean="0">
                <a:solidFill>
                  <a:srgbClr val="000000"/>
                </a:solidFill>
                <a:latin typeface="Book Antiqua" panose="02040602050305030304" pitchFamily="18" charset="0"/>
                <a:ea typeface="Times New Roman" panose="02020603050405020304" pitchFamily="18" charset="0"/>
              </a:rPr>
              <a:t>       </a:t>
            </a:r>
            <a:r>
              <a:rPr lang="ru-RU" sz="1600" b="1" i="1" dirty="0" smtClean="0">
                <a:solidFill>
                  <a:srgbClr val="000000"/>
                </a:solidFill>
                <a:latin typeface="Book Antiqua" panose="02040602050305030304" pitchFamily="18" charset="0"/>
                <a:ea typeface="Times New Roman" panose="02020603050405020304" pitchFamily="18" charset="0"/>
              </a:rPr>
              <a:t>Структура </a:t>
            </a:r>
            <a:r>
              <a:rPr lang="ru-RU" sz="1600" b="1" i="1" dirty="0">
                <a:solidFill>
                  <a:srgbClr val="000000"/>
                </a:solidFill>
                <a:latin typeface="Book Antiqua" panose="02040602050305030304" pitchFamily="18" charset="0"/>
                <a:ea typeface="Times New Roman" panose="02020603050405020304" pitchFamily="18" charset="0"/>
              </a:rPr>
              <a:t>прогулки:</a:t>
            </a:r>
          </a:p>
          <a:p>
            <a:pPr marL="342900" lvl="0" indent="-342900">
              <a:lnSpc>
                <a:spcPct val="111000"/>
              </a:lnSpc>
              <a:spcAft>
                <a:spcPts val="65"/>
              </a:spcAft>
              <a:buFont typeface="Symbol" panose="05050102010706020507" pitchFamily="18" charset="2"/>
              <a:buChar char=""/>
              <a:tabLst>
                <a:tab pos="228600" algn="l"/>
              </a:tabLst>
            </a:pPr>
            <a:r>
              <a:rPr lang="ru-RU" sz="1400" i="1" dirty="0">
                <a:solidFill>
                  <a:srgbClr val="000000"/>
                </a:solidFill>
                <a:latin typeface="Book Antiqua" panose="02040602050305030304" pitchFamily="18" charset="0"/>
                <a:ea typeface="Times New Roman" panose="02020603050405020304" pitchFamily="18" charset="0"/>
              </a:rPr>
              <a:t>наблюдение (экспериментирование);</a:t>
            </a:r>
          </a:p>
          <a:p>
            <a:pPr marL="342900" lvl="0" indent="-342900">
              <a:lnSpc>
                <a:spcPct val="111000"/>
              </a:lnSpc>
              <a:spcAft>
                <a:spcPts val="65"/>
              </a:spcAft>
              <a:buFont typeface="Symbol" panose="05050102010706020507" pitchFamily="18" charset="2"/>
              <a:buChar char=""/>
              <a:tabLst>
                <a:tab pos="228600" algn="l"/>
              </a:tabLst>
            </a:pPr>
            <a:r>
              <a:rPr lang="ru-RU" sz="1400" i="1" dirty="0">
                <a:solidFill>
                  <a:srgbClr val="000000"/>
                </a:solidFill>
                <a:latin typeface="Book Antiqua" panose="02040602050305030304" pitchFamily="18" charset="0"/>
                <a:ea typeface="Times New Roman" panose="02020603050405020304" pitchFamily="18" charset="0"/>
              </a:rPr>
              <a:t>подвижные игры (2-3 игры большой подвижности, 2-3 игры малой и средней подвижности, игры на выбор детей, дидактические игры);</a:t>
            </a:r>
          </a:p>
          <a:p>
            <a:pPr marL="342900" lvl="0" indent="-342900">
              <a:lnSpc>
                <a:spcPct val="111000"/>
              </a:lnSpc>
              <a:spcAft>
                <a:spcPts val="65"/>
              </a:spcAft>
              <a:buFont typeface="Symbol" panose="05050102010706020507" pitchFamily="18" charset="2"/>
              <a:buChar char=""/>
              <a:tabLst>
                <a:tab pos="228600" algn="l"/>
              </a:tabLst>
            </a:pPr>
            <a:r>
              <a:rPr lang="ru-RU" sz="1400" i="1" dirty="0">
                <a:solidFill>
                  <a:srgbClr val="000000"/>
                </a:solidFill>
                <a:latin typeface="Book Antiqua" panose="02040602050305030304" pitchFamily="18" charset="0"/>
                <a:ea typeface="Times New Roman" panose="02020603050405020304" pitchFamily="18" charset="0"/>
              </a:rPr>
              <a:t>индивидуальная работа с детьми по развитию движений, физических качеств;</a:t>
            </a:r>
          </a:p>
          <a:p>
            <a:pPr marL="342900" lvl="0" indent="-342900">
              <a:lnSpc>
                <a:spcPct val="111000"/>
              </a:lnSpc>
              <a:spcAft>
                <a:spcPts val="65"/>
              </a:spcAft>
              <a:buFont typeface="Symbol" panose="05050102010706020507" pitchFamily="18" charset="2"/>
              <a:buChar char=""/>
              <a:tabLst>
                <a:tab pos="228600" algn="l"/>
              </a:tabLst>
            </a:pPr>
            <a:r>
              <a:rPr lang="ru-RU" sz="1400" i="1" dirty="0">
                <a:solidFill>
                  <a:srgbClr val="000000"/>
                </a:solidFill>
                <a:latin typeface="Book Antiqua" panose="02040602050305030304" pitchFamily="18" charset="0"/>
                <a:ea typeface="Times New Roman" panose="02020603050405020304" pitchFamily="18" charset="0"/>
              </a:rPr>
              <a:t>труд детей на участке;</a:t>
            </a:r>
          </a:p>
          <a:p>
            <a:pPr marL="342900" lvl="0" indent="-342900">
              <a:lnSpc>
                <a:spcPct val="111000"/>
              </a:lnSpc>
              <a:spcAft>
                <a:spcPts val="65"/>
              </a:spcAft>
              <a:buFont typeface="Symbol" panose="05050102010706020507" pitchFamily="18" charset="2"/>
              <a:buChar char=""/>
              <a:tabLst>
                <a:tab pos="228600" algn="l"/>
              </a:tabLst>
            </a:pPr>
            <a:r>
              <a:rPr lang="ru-RU" sz="1400" i="1" dirty="0">
                <a:solidFill>
                  <a:srgbClr val="000000"/>
                </a:solidFill>
                <a:latin typeface="Book Antiqua" panose="02040602050305030304" pitchFamily="18" charset="0"/>
                <a:ea typeface="Times New Roman" panose="02020603050405020304" pitchFamily="18" charset="0"/>
              </a:rPr>
              <a:t>самостоятельная игровая деятельность</a:t>
            </a:r>
            <a:r>
              <a:rPr lang="ru-RU" sz="1400" i="1" dirty="0" smtClean="0">
                <a:solidFill>
                  <a:srgbClr val="000000"/>
                </a:solidFill>
                <a:latin typeface="Book Antiqua" panose="02040602050305030304" pitchFamily="18" charset="0"/>
                <a:ea typeface="Times New Roman" panose="02020603050405020304" pitchFamily="18" charset="0"/>
              </a:rPr>
              <a:t>.</a:t>
            </a:r>
          </a:p>
          <a:p>
            <a:pPr lvl="0">
              <a:lnSpc>
                <a:spcPct val="111000"/>
              </a:lnSpc>
              <a:spcAft>
                <a:spcPts val="65"/>
              </a:spcAft>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p:txBody>
      </p:sp>
      <p:sp>
        <p:nvSpPr>
          <p:cNvPr id="8" name="TextBox 7"/>
          <p:cNvSpPr txBox="1"/>
          <p:nvPr/>
        </p:nvSpPr>
        <p:spPr>
          <a:xfrm>
            <a:off x="873971" y="1883391"/>
            <a:ext cx="11081467" cy="5315686"/>
          </a:xfrm>
          <a:prstGeom prst="rect">
            <a:avLst/>
          </a:prstGeom>
          <a:noFill/>
        </p:spPr>
        <p:txBody>
          <a:bodyPr wrap="square" rtlCol="0">
            <a:spAutoFit/>
          </a:bodyPr>
          <a:lstStyle/>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Последовательность структурных компонентов прогулки может варьироваться в зависимости от вида предыдущего занятия. Если дети находились на занятии, требующем повышенной познавательной активности и умственного напряжения, то в начале прогулки целесообразно провести подвижные игры, пробежки, затем — наблюдения. Если до прогулки было физкультурное или музыкальное занятие, прогулка начинается с наблюдения или спокойной игры. Каждый из обязательных компонентов прогулки длится от 7 до 15 минут и осуществляется на фоне самостоятельной деятельности</a:t>
            </a:r>
            <a:r>
              <a:rPr lang="ru-RU" sz="1400" i="1" dirty="0" smtClean="0">
                <a:solidFill>
                  <a:srgbClr val="000000"/>
                </a:solidFill>
                <a:latin typeface="Book Antiqua" panose="02040602050305030304" pitchFamily="18" charset="0"/>
                <a:ea typeface="Times New Roman" panose="02020603050405020304" pitchFamily="18" charset="0"/>
              </a:rPr>
              <a:t>.</a:t>
            </a:r>
          </a:p>
          <a:p>
            <a:pPr lvl="0" indent="35306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indent="353060">
              <a:lnSpc>
                <a:spcPct val="111000"/>
              </a:lnSpc>
              <a:spcAft>
                <a:spcPts val="65"/>
              </a:spcAft>
            </a:pPr>
            <a:r>
              <a:rPr lang="ru-RU" sz="1600" b="1" i="1" dirty="0" smtClean="0">
                <a:solidFill>
                  <a:srgbClr val="000000"/>
                </a:solidFill>
                <a:latin typeface="Book Antiqua" panose="02040602050305030304" pitchFamily="18" charset="0"/>
                <a:ea typeface="Times New Roman" panose="02020603050405020304" pitchFamily="18" charset="0"/>
              </a:rPr>
              <a:t>Наблюдение</a:t>
            </a:r>
            <a:endParaRPr lang="ru-RU" sz="1600" b="1" i="1" dirty="0">
              <a:solidFill>
                <a:srgbClr val="000000"/>
              </a:solidFill>
              <a:latin typeface="Book Antiqua" panose="02040602050305030304" pitchFamily="18" charset="0"/>
              <a:ea typeface="Times New Roman" panose="02020603050405020304" pitchFamily="18" charset="0"/>
            </a:endParaRP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Большое место на прогулках отводится наблюдениям (заранее планируемым) за природными явлениями и общественной жизнью. Наблюдения можно проводить с целой группой детей, с подгруппами, а также с отдельными малышами.</a:t>
            </a: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В младшем возрасте наблюдения должны занимать не более 7-10 минут и быть яркими, интересными, в старшем возрасте наблюдения должны составлять от 15 до 25 минут. Проводить их надо ежедневно, но каждый раз детям должны предлагаться разные объекты для рассмотрения</a:t>
            </a:r>
            <a:r>
              <a:rPr lang="ru-RU" sz="1400" i="1" dirty="0" smtClean="0">
                <a:solidFill>
                  <a:srgbClr val="000000"/>
                </a:solidFill>
                <a:latin typeface="Book Antiqua" panose="02040602050305030304" pitchFamily="18" charset="0"/>
                <a:ea typeface="Times New Roman" panose="02020603050405020304" pitchFamily="18" charset="0"/>
              </a:rPr>
              <a:t>.</a:t>
            </a:r>
          </a:p>
          <a:p>
            <a:pPr lvl="0" indent="35306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Объектами наблюдений могут быть:</a:t>
            </a: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живая природа: растения и животные;</a:t>
            </a: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неживая природа: сезонные изменения и различные явления природы (дождь, снег, текущие ручьи);</a:t>
            </a: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труд взрослых.</a:t>
            </a:r>
          </a:p>
          <a:p>
            <a:pPr lvl="0" indent="35306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indent="35306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Наблюдения за трудом взрослых (дворника, шофера, строителя и т.д.) организуются 1-2 раза в квартал.</a:t>
            </a:r>
          </a:p>
          <a:p>
            <a:pPr lvl="0" indent="35306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indent="35306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39880976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87103" y="327545"/>
            <a:ext cx="11136575" cy="7066806"/>
          </a:xfrm>
          <a:prstGeom prst="rect">
            <a:avLst/>
          </a:prstGeom>
          <a:noFill/>
        </p:spPr>
        <p:txBody>
          <a:bodyPr wrap="square" rtlCol="0">
            <a:spAutoFit/>
          </a:bodyPr>
          <a:lstStyle/>
          <a:p>
            <a:pPr lvl="0" indent="353060">
              <a:lnSpc>
                <a:spcPct val="111000"/>
              </a:lnSpc>
              <a:spcAft>
                <a:spcPts val="65"/>
              </a:spcAft>
            </a:pPr>
            <a:r>
              <a:rPr lang="ru-RU" sz="1400" b="1" i="1" dirty="0" smtClean="0">
                <a:solidFill>
                  <a:srgbClr val="000000"/>
                </a:solidFill>
                <a:latin typeface="Book Antiqua" panose="02040602050305030304" pitchFamily="18" charset="0"/>
                <a:ea typeface="Times New Roman" panose="02020603050405020304" pitchFamily="18" charset="0"/>
              </a:rPr>
              <a:t>Виды наблюдения:</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кратковременные </a:t>
            </a:r>
            <a:r>
              <a:rPr lang="ru-RU" sz="1400" i="1" dirty="0">
                <a:solidFill>
                  <a:srgbClr val="000000"/>
                </a:solidFill>
                <a:latin typeface="Book Antiqua" panose="02040602050305030304" pitchFamily="18" charset="0"/>
                <a:ea typeface="Times New Roman" panose="02020603050405020304" pitchFamily="18" charset="0"/>
              </a:rPr>
              <a:t>наблюдения организуются для формирования представлений о свойствах и качествах предмета или явления (дети учатся различать форму, цвет, величину, пространственное расположение частей и характер поверхности, а при ознакомлении с животными — характерные движения, издаваемые звуки и т.д.);</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длительные </a:t>
            </a:r>
            <a:r>
              <a:rPr lang="ru-RU" sz="1400" i="1" dirty="0">
                <a:solidFill>
                  <a:srgbClr val="000000"/>
                </a:solidFill>
                <a:latin typeface="Book Antiqua" panose="02040602050305030304" pitchFamily="18" charset="0"/>
                <a:ea typeface="Times New Roman" panose="02020603050405020304" pitchFamily="18" charset="0"/>
              </a:rPr>
              <a:t>наблюдения организуются для накопления знаний о росте и развитии растений и животных, о сезонных изменениях в природе. Дети при этом сравнивают наблюдаемое состояние объекта с тем, что было раньше</a:t>
            </a:r>
            <a:r>
              <a:rPr lang="ru-RU" sz="1400" i="1" dirty="0" smtClean="0">
                <a:solidFill>
                  <a:srgbClr val="000000"/>
                </a:solidFill>
                <a:latin typeface="Book Antiqua" panose="02040602050305030304" pitchFamily="18" charset="0"/>
                <a:ea typeface="Times New Roman" panose="02020603050405020304" pitchFamily="18" charset="0"/>
              </a:rPr>
              <a:t>.</a:t>
            </a:r>
          </a:p>
          <a:p>
            <a:pPr marL="285750" lvl="0" indent="-285750">
              <a:lnSpc>
                <a:spcPct val="111000"/>
              </a:lnSpc>
              <a:spcAft>
                <a:spcPts val="65"/>
              </a:spcAft>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pPr>
            <a:r>
              <a:rPr lang="ru-RU" sz="1400" i="1" dirty="0" smtClean="0">
                <a:solidFill>
                  <a:srgbClr val="000000"/>
                </a:solidFill>
                <a:latin typeface="Book Antiqua" panose="02040602050305030304" pitchFamily="18" charset="0"/>
                <a:ea typeface="Times New Roman" panose="02020603050405020304" pitchFamily="18" charset="0"/>
              </a:rPr>
              <a:t>       </a:t>
            </a:r>
            <a:r>
              <a:rPr lang="ru-RU" sz="1400" b="1" i="1" dirty="0" smtClean="0">
                <a:solidFill>
                  <a:srgbClr val="000000"/>
                </a:solidFill>
                <a:latin typeface="Book Antiqua" panose="02040602050305030304" pitchFamily="18" charset="0"/>
                <a:ea typeface="Times New Roman" panose="02020603050405020304" pitchFamily="18" charset="0"/>
              </a:rPr>
              <a:t>Организуя </a:t>
            </a:r>
            <a:r>
              <a:rPr lang="ru-RU" sz="1400" b="1" i="1" dirty="0">
                <a:solidFill>
                  <a:srgbClr val="000000"/>
                </a:solidFill>
                <a:latin typeface="Book Antiqua" panose="02040602050305030304" pitchFamily="18" charset="0"/>
                <a:ea typeface="Times New Roman" panose="02020603050405020304" pitchFamily="18" charset="0"/>
              </a:rPr>
              <a:t>наблюдения, воспитатель должен всегда соблюдать данную последовательность:</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устанавливаются </a:t>
            </a:r>
            <a:r>
              <a:rPr lang="ru-RU" sz="1400" i="1" dirty="0">
                <a:solidFill>
                  <a:srgbClr val="000000"/>
                </a:solidFill>
                <a:latin typeface="Book Antiqua" panose="02040602050305030304" pitchFamily="18" charset="0"/>
                <a:ea typeface="Times New Roman" panose="02020603050405020304" pitchFamily="18" charset="0"/>
              </a:rPr>
              <a:t>факты;</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формируются </a:t>
            </a:r>
            <a:r>
              <a:rPr lang="ru-RU" sz="1400" i="1" dirty="0">
                <a:solidFill>
                  <a:srgbClr val="000000"/>
                </a:solidFill>
                <a:latin typeface="Book Antiqua" panose="02040602050305030304" pitchFamily="18" charset="0"/>
                <a:ea typeface="Times New Roman" panose="02020603050405020304" pitchFamily="18" charset="0"/>
              </a:rPr>
              <a:t>связи между частями объекта;</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идет </a:t>
            </a:r>
            <a:r>
              <a:rPr lang="ru-RU" sz="1400" i="1" dirty="0">
                <a:solidFill>
                  <a:srgbClr val="000000"/>
                </a:solidFill>
                <a:latin typeface="Book Antiqua" panose="02040602050305030304" pitchFamily="18" charset="0"/>
                <a:ea typeface="Times New Roman" panose="02020603050405020304" pitchFamily="18" charset="0"/>
              </a:rPr>
              <a:t>накопление представлений у детей;</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проводятся </a:t>
            </a:r>
            <a:r>
              <a:rPr lang="ru-RU" sz="1400" i="1" dirty="0">
                <a:solidFill>
                  <a:srgbClr val="000000"/>
                </a:solidFill>
                <a:latin typeface="Book Antiqua" panose="02040602050305030304" pitchFamily="18" charset="0"/>
                <a:ea typeface="Times New Roman" panose="02020603050405020304" pitchFamily="18" charset="0"/>
              </a:rPr>
              <a:t>сопоставления;</a:t>
            </a:r>
          </a:p>
          <a:p>
            <a:pPr marL="285750" lvl="0" indent="-285750">
              <a:lnSpc>
                <a:spcPct val="111000"/>
              </a:lnSpc>
              <a:spcAft>
                <a:spcPts val="65"/>
              </a:spcAft>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делаются </a:t>
            </a:r>
            <a:r>
              <a:rPr lang="ru-RU" sz="1400" i="1" dirty="0">
                <a:solidFill>
                  <a:srgbClr val="000000"/>
                </a:solidFill>
                <a:latin typeface="Book Antiqua" panose="02040602050305030304" pitchFamily="18" charset="0"/>
                <a:ea typeface="Times New Roman" panose="02020603050405020304" pitchFamily="18" charset="0"/>
              </a:rPr>
              <a:t>выводы и устанавливаются связи между проводимым сейчас наблюдением и проведенным ранее.</a:t>
            </a:r>
          </a:p>
          <a:p>
            <a:pPr lvl="0">
              <a:lnSpc>
                <a:spcPct val="111000"/>
              </a:lnSpc>
              <a:spcAft>
                <a:spcPts val="65"/>
              </a:spcAft>
            </a:pPr>
            <a:r>
              <a:rPr lang="ru-RU" sz="1400" i="1" dirty="0" smtClean="0">
                <a:solidFill>
                  <a:srgbClr val="000000"/>
                </a:solidFill>
                <a:latin typeface="Book Antiqua" panose="02040602050305030304" pitchFamily="18" charset="0"/>
                <a:ea typeface="Times New Roman" panose="02020603050405020304" pitchFamily="18" charset="0"/>
              </a:rPr>
              <a:t>       Окружающая </a:t>
            </a:r>
            <a:r>
              <a:rPr lang="ru-RU" sz="1400" i="1" dirty="0">
                <a:solidFill>
                  <a:srgbClr val="000000"/>
                </a:solidFill>
                <a:latin typeface="Book Antiqua" panose="02040602050305030304" pitchFamily="18" charset="0"/>
                <a:ea typeface="Times New Roman" panose="02020603050405020304" pitchFamily="18" charset="0"/>
              </a:rPr>
              <a:t>жизнь и природа дают возможность для организации интересных и разнообразных наблюдений</a:t>
            </a:r>
            <a:r>
              <a:rPr lang="ru-RU" sz="1400" i="1" dirty="0" smtClean="0">
                <a:solidFill>
                  <a:srgbClr val="000000"/>
                </a:solidFill>
                <a:latin typeface="Book Antiqua" panose="02040602050305030304" pitchFamily="18" charset="0"/>
                <a:ea typeface="Times New Roman" panose="02020603050405020304" pitchFamily="18" charset="0"/>
              </a:rPr>
              <a:t>.</a:t>
            </a:r>
          </a:p>
          <a:p>
            <a:pPr lvl="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pPr>
            <a:r>
              <a:rPr lang="ru-RU" sz="1400" b="1" i="1" dirty="0">
                <a:solidFill>
                  <a:srgbClr val="000000"/>
                </a:solidFill>
                <a:latin typeface="Book Antiqua" panose="02040602050305030304" pitchFamily="18" charset="0"/>
                <a:ea typeface="Times New Roman" panose="02020603050405020304" pitchFamily="18" charset="0"/>
              </a:rPr>
              <a:t> </a:t>
            </a:r>
            <a:r>
              <a:rPr lang="ru-RU" sz="1400" b="1" i="1" dirty="0" smtClean="0">
                <a:solidFill>
                  <a:srgbClr val="000000"/>
                </a:solidFill>
                <a:latin typeface="Book Antiqua" panose="02040602050305030304" pitchFamily="18" charset="0"/>
                <a:ea typeface="Times New Roman" panose="02020603050405020304" pitchFamily="18" charset="0"/>
              </a:rPr>
              <a:t>       </a:t>
            </a:r>
            <a:r>
              <a:rPr lang="ru-RU" sz="1600" b="1" i="1" dirty="0" smtClean="0">
                <a:solidFill>
                  <a:srgbClr val="000000"/>
                </a:solidFill>
                <a:latin typeface="Book Antiqua" panose="02040602050305030304" pitchFamily="18" charset="0"/>
                <a:ea typeface="Times New Roman" panose="02020603050405020304" pitchFamily="18" charset="0"/>
              </a:rPr>
              <a:t>Подвижные игры</a:t>
            </a: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       Ведущее место на прогулке отводится играм, преимущественно подвижным. В них развиваются основные движения, снимается умственное напряжение от занятий, воспитываются моральные качества.</a:t>
            </a:r>
          </a:p>
          <a:p>
            <a:pPr lvl="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       Выбор игры зависит от времени года, погоды, температуры воздуха. В холодные дни целесообразно начинать прогулку с игр большей подвижности, связанных с бегом, метанием, прыжками. Веселые и увлекательные игры помогают детям лучше переносить холодную погоду. В сырую, дождливую погоду (особенно весной и осенью) следует организовать малоподвижные игры, которые не требуют большого пространства</a:t>
            </a:r>
            <a:r>
              <a:rPr lang="ru-RU" sz="1400" i="1" dirty="0" smtClean="0">
                <a:solidFill>
                  <a:srgbClr val="000000"/>
                </a:solidFill>
                <a:latin typeface="Book Antiqua" panose="02040602050305030304" pitchFamily="18" charset="0"/>
                <a:ea typeface="Times New Roman" panose="02020603050405020304" pitchFamily="18" charset="0"/>
              </a:rPr>
              <a:t>.</a:t>
            </a:r>
          </a:p>
          <a:p>
            <a:pPr lvl="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pPr>
            <a:r>
              <a:rPr lang="ru-RU" sz="1400" i="1" dirty="0">
                <a:solidFill>
                  <a:srgbClr val="000000"/>
                </a:solidFill>
                <a:latin typeface="Book Antiqua" panose="02040602050305030304" pitchFamily="18" charset="0"/>
                <a:ea typeface="Times New Roman" panose="02020603050405020304" pitchFamily="18" charset="0"/>
              </a:rPr>
              <a:t> </a:t>
            </a:r>
            <a:r>
              <a:rPr lang="ru-RU" sz="1400" i="1" dirty="0" smtClean="0">
                <a:solidFill>
                  <a:srgbClr val="000000"/>
                </a:solidFill>
                <a:latin typeface="Book Antiqua" panose="02040602050305030304" pitchFamily="18" charset="0"/>
                <a:ea typeface="Times New Roman" panose="02020603050405020304" pitchFamily="18" charset="0"/>
              </a:rPr>
              <a:t>       Игры </a:t>
            </a:r>
            <a:r>
              <a:rPr lang="ru-RU" sz="1400" i="1" dirty="0">
                <a:solidFill>
                  <a:srgbClr val="000000"/>
                </a:solidFill>
                <a:latin typeface="Book Antiqua" panose="02040602050305030304" pitchFamily="18" charset="0"/>
                <a:ea typeface="Times New Roman" panose="02020603050405020304" pitchFamily="18" charset="0"/>
              </a:rPr>
              <a:t>с прыжками, бегом, метанием, упражнениями в равновесии следует проводить также в теплые весенние, летние дни и ранней осенью.</a:t>
            </a:r>
          </a:p>
          <a:p>
            <a:pPr marL="285750" lvl="0" indent="-285750">
              <a:lnSpc>
                <a:spcPct val="111000"/>
              </a:lnSpc>
              <a:spcAft>
                <a:spcPts val="65"/>
              </a:spcAft>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lvl="0" indent="353060">
              <a:lnSpc>
                <a:spcPct val="111000"/>
              </a:lnSpc>
              <a:spcAft>
                <a:spcPts val="65"/>
              </a:spcAft>
            </a:pPr>
            <a:endParaRPr lang="ru-RU" sz="1400" i="1" dirty="0">
              <a:solidFill>
                <a:srgbClr val="000000"/>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8814680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73457" y="395784"/>
            <a:ext cx="11068334" cy="6555641"/>
          </a:xfrm>
          <a:prstGeom prst="rect">
            <a:avLst/>
          </a:prstGeom>
          <a:noFill/>
        </p:spPr>
        <p:txBody>
          <a:bodyPr wrap="square" rtlCol="0">
            <a:spAutoFit/>
          </a:bodyPr>
          <a:lstStyle/>
          <a:p>
            <a:r>
              <a:rPr lang="ru-RU" sz="1400" i="1" dirty="0" smtClean="0">
                <a:solidFill>
                  <a:srgbClr val="252537"/>
                </a:solidFill>
                <a:latin typeface="Book Antiqua" panose="02040602050305030304" pitchFamily="18" charset="0"/>
              </a:rPr>
              <a:t>       Во </a:t>
            </a:r>
            <a:r>
              <a:rPr lang="ru-RU" sz="1400" i="1" dirty="0">
                <a:solidFill>
                  <a:srgbClr val="252537"/>
                </a:solidFill>
                <a:latin typeface="Book Antiqua" panose="02040602050305030304" pitchFamily="18" charset="0"/>
              </a:rPr>
              <a:t>время прогулок могут быть широко использованы бессюжетные народные игры с предметами, такие, как бабки, кольцеброс, кегли, а в старших группах — элементы спортивных игр: волейбол, баскетбол, городки, бадминтон, настольный теннис, футбол, хоккей. В жаркую погоду проводятся игры с водой</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Время </a:t>
            </a:r>
            <a:r>
              <a:rPr lang="ru-RU" sz="1400" i="1" dirty="0">
                <a:solidFill>
                  <a:srgbClr val="252537"/>
                </a:solidFill>
                <a:latin typeface="Book Antiqua" panose="02040602050305030304" pitchFamily="18" charset="0"/>
              </a:rPr>
              <a:t>проведения подвижных игр и физических упражнений на утренней прогулке: в младших группах — 6 — 10 минут, в средних — 10-15 минут, в старших и подготовительных — 20-25 минут. На вечерней прогулке: в младших и средних группах — 10-15 минут, в старших и подготовительных — 12 -15 минут</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 </a:t>
            </a:r>
            <a:r>
              <a:rPr lang="ru-RU" sz="1400" i="1" dirty="0" smtClean="0">
                <a:solidFill>
                  <a:srgbClr val="252537"/>
                </a:solidFill>
                <a:latin typeface="Book Antiqua" panose="02040602050305030304" pitchFamily="18" charset="0"/>
              </a:rPr>
              <a:t>       Каждый </a:t>
            </a:r>
            <a:r>
              <a:rPr lang="ru-RU" sz="1400" i="1" dirty="0">
                <a:solidFill>
                  <a:srgbClr val="252537"/>
                </a:solidFill>
                <a:latin typeface="Book Antiqua" panose="02040602050305030304" pitchFamily="18" charset="0"/>
              </a:rPr>
              <a:t>месяц разучивание 2-3 п/и (повтор в течение месяца и закрепление 3-4 раза в год</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В </a:t>
            </a:r>
            <a:r>
              <a:rPr lang="ru-RU" sz="1400" i="1" dirty="0">
                <a:solidFill>
                  <a:srgbClr val="252537"/>
                </a:solidFill>
                <a:latin typeface="Book Antiqua" panose="02040602050305030304" pitchFamily="18" charset="0"/>
              </a:rPr>
              <a:t>младшем возрасте рекомендуются игры с текстом (подражание действиям воспитателя).</a:t>
            </a:r>
          </a:p>
          <a:p>
            <a:r>
              <a:rPr lang="ru-RU" sz="1400" i="1" dirty="0" smtClean="0">
                <a:solidFill>
                  <a:srgbClr val="252537"/>
                </a:solidFill>
                <a:latin typeface="Book Antiqua" panose="02040602050305030304" pitchFamily="18" charset="0"/>
              </a:rPr>
              <a:t>       В </a:t>
            </a:r>
            <a:r>
              <a:rPr lang="ru-RU" sz="1400" i="1" dirty="0">
                <a:solidFill>
                  <a:srgbClr val="252537"/>
                </a:solidFill>
                <a:latin typeface="Book Antiqua" panose="02040602050305030304" pitchFamily="18" charset="0"/>
              </a:rPr>
              <a:t>средней группе воспитатель распределяет роли среди детей (роль водящего выполняет ребенок, который может справиться с этой задачей).</a:t>
            </a:r>
          </a:p>
          <a:p>
            <a:r>
              <a:rPr lang="ru-RU" sz="1400" i="1" dirty="0" smtClean="0">
                <a:solidFill>
                  <a:srgbClr val="252537"/>
                </a:solidFill>
                <a:latin typeface="Book Antiqua" panose="02040602050305030304" pitchFamily="18" charset="0"/>
              </a:rPr>
              <a:t>        В </a:t>
            </a:r>
            <a:r>
              <a:rPr lang="ru-RU" sz="1400" i="1" dirty="0">
                <a:solidFill>
                  <a:srgbClr val="252537"/>
                </a:solidFill>
                <a:latin typeface="Book Antiqua" panose="02040602050305030304" pitchFamily="18" charset="0"/>
              </a:rPr>
              <a:t>старшей и подготовительной группе проводятся игры-эстафеты, спортивные игры, игры с элементами соревнования.</a:t>
            </a:r>
          </a:p>
          <a:p>
            <a:r>
              <a:rPr lang="ru-RU" sz="1400" i="1" dirty="0">
                <a:solidFill>
                  <a:srgbClr val="252537"/>
                </a:solidFill>
                <a:latin typeface="Book Antiqua" panose="02040602050305030304" pitchFamily="18" charset="0"/>
              </a:rPr>
              <a:t>Заканчиваются подвижные игры ходьбой или игрой малой подвижности, постепенно снижающей физическую нагрузку</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Не </a:t>
            </a:r>
            <a:r>
              <a:rPr lang="ru-RU" sz="1400" i="1" dirty="0">
                <a:solidFill>
                  <a:srgbClr val="252537"/>
                </a:solidFill>
                <a:latin typeface="Book Antiqua" panose="02040602050305030304" pitchFamily="18" charset="0"/>
              </a:rPr>
              <a:t>допускается длительное нахождение детей на прогулке без движений. Особого внимания требуют дети со сниженной подвижностью, малоинициативные, которых следует вовлекать в подвижные игры.</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Во </a:t>
            </a:r>
            <a:r>
              <a:rPr lang="ru-RU" sz="1400" i="1" dirty="0">
                <a:solidFill>
                  <a:srgbClr val="252537"/>
                </a:solidFill>
                <a:latin typeface="Book Antiqua" panose="02040602050305030304" pitchFamily="18" charset="0"/>
              </a:rPr>
              <a:t>время прогулок воспитатель проводит индивидуальную работу с детьми: для одних организует игру с мячом, метание в цель, для других — упражнение в равновесии, для третьих — спрыгивание с пеньков, перешагивание через деревья, сбегание с пригорков.</a:t>
            </a:r>
          </a:p>
          <a:p>
            <a:endParaRPr lang="ru-RU" sz="1400" i="1" dirty="0">
              <a:solidFill>
                <a:srgbClr val="252537"/>
              </a:solidFill>
              <a:latin typeface="Book Antiqua" panose="02040602050305030304" pitchFamily="18" charset="0"/>
            </a:endParaRPr>
          </a:p>
          <a:p>
            <a:r>
              <a:rPr lang="ru-RU" sz="1400" i="1" dirty="0">
                <a:solidFill>
                  <a:srgbClr val="252537"/>
                </a:solidFill>
                <a:latin typeface="Book Antiqua" panose="02040602050305030304" pitchFamily="18" charset="0"/>
              </a:rPr>
              <a:t>Игры с высоким уровнем интенсивности движений не следует проводить в конце утренней прогулки перед уходом с участка, так как дети в этом случае становятся перевозбужденными, что отрицательно сказывается на характере дневного сна, увеличивает длительность засыпания, может быть причиной снижения аппетита.</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       Помимо </a:t>
            </a:r>
            <a:r>
              <a:rPr lang="ru-RU" sz="1400" i="1" dirty="0">
                <a:solidFill>
                  <a:srgbClr val="252537"/>
                </a:solidFill>
                <a:latin typeface="Book Antiqua" panose="02040602050305030304" pitchFamily="18" charset="0"/>
              </a:rPr>
              <a:t>подвижных игр и отдельных упражнений в основных движениях, на прогулке организуются и спортивные развлечения (упражнения). Летом — это езда на велосипеде, классики, зимой — катание на санках, коньках, скольжение на ногах по ледяным дорожкам, ходьба на лыжах.</a:t>
            </a:r>
          </a:p>
          <a:p>
            <a:endParaRPr lang="ru-RU" sz="1400" i="1" dirty="0">
              <a:solidFill>
                <a:srgbClr val="252537"/>
              </a:solidFill>
              <a:latin typeface="Book Antiqua" panose="02040602050305030304" pitchFamily="18" charset="0"/>
            </a:endParaRPr>
          </a:p>
        </p:txBody>
      </p:sp>
    </p:spTree>
    <p:extLst>
      <p:ext uri="{BB962C8B-B14F-4D97-AF65-F5344CB8AC3E}">
        <p14:creationId xmlns:p14="http://schemas.microsoft.com/office/powerpoint/2010/main" val="180808834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05216" y="300251"/>
            <a:ext cx="11232109" cy="7310335"/>
          </a:xfrm>
          <a:prstGeom prst="rect">
            <a:avLst/>
          </a:prstGeom>
          <a:noFill/>
        </p:spPr>
        <p:txBody>
          <a:bodyPr wrap="square" rtlCol="0">
            <a:spAutoFit/>
          </a:bodyPr>
          <a:lstStyle/>
          <a:p>
            <a:pPr indent="353060">
              <a:lnSpc>
                <a:spcPct val="111000"/>
              </a:lnSpc>
              <a:spcAft>
                <a:spcPts val="65"/>
              </a:spcAft>
            </a:pPr>
            <a:r>
              <a:rPr lang="ru-RU" sz="1400" i="1" dirty="0" smtClean="0">
                <a:solidFill>
                  <a:srgbClr val="000000"/>
                </a:solidFill>
                <a:latin typeface="Book Antiqua" panose="02040602050305030304" pitchFamily="18" charset="0"/>
                <a:ea typeface="Times New Roman" panose="02020603050405020304" pitchFamily="18" charset="0"/>
              </a:rPr>
              <a:t>Примерно </a:t>
            </a:r>
            <a:r>
              <a:rPr lang="ru-RU" sz="1400" i="1" dirty="0">
                <a:solidFill>
                  <a:srgbClr val="000000"/>
                </a:solidFill>
                <a:latin typeface="Book Antiqua" panose="02040602050305030304" pitchFamily="18" charset="0"/>
                <a:ea typeface="Times New Roman" panose="02020603050405020304" pitchFamily="18" charset="0"/>
              </a:rPr>
              <a:t>за полчаса до окончания прогулки воспитатель организует спокойные игры. Затем дети собирают игрушки, оборудование. Перед входом в помещение они вытирают ноги. Раздеваются дети тихо, без шума, аккуратно складывают и убирают вещи в шкафчики. Переобуваются, приводят костюм и прическу в порядок и идут в группу. </a:t>
            </a:r>
            <a:endParaRPr lang="ru-RU" sz="1400" i="1" dirty="0" smtClean="0">
              <a:solidFill>
                <a:srgbClr val="000000"/>
              </a:solidFill>
              <a:latin typeface="Book Antiqua" panose="02040602050305030304" pitchFamily="18" charset="0"/>
              <a:ea typeface="Times New Roman" panose="02020603050405020304" pitchFamily="18" charset="0"/>
            </a:endParaRPr>
          </a:p>
          <a:p>
            <a:pPr indent="353060">
              <a:lnSpc>
                <a:spcPct val="111000"/>
              </a:lnSpc>
              <a:spcAft>
                <a:spcPts val="65"/>
              </a:spcAft>
            </a:pPr>
            <a:endParaRPr lang="ru-RU" sz="1400" i="1" dirty="0">
              <a:solidFill>
                <a:srgbClr val="000000"/>
              </a:solidFill>
              <a:effectLst/>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400" b="1" i="1" dirty="0">
                <a:solidFill>
                  <a:srgbClr val="000000"/>
                </a:solidFill>
                <a:latin typeface="Book Antiqua" panose="02040602050305030304" pitchFamily="18" charset="0"/>
                <a:ea typeface="Times New Roman" panose="02020603050405020304" pitchFamily="18" charset="0"/>
              </a:rPr>
              <a:t>Особенности организации двигательной активности в зимний период:</a:t>
            </a:r>
          </a:p>
          <a:p>
            <a:pPr marL="285750" indent="-285750">
              <a:lnSpc>
                <a:spcPct val="111000"/>
              </a:lnSpc>
              <a:spcAft>
                <a:spcPts val="65"/>
              </a:spcAft>
              <a:buClr>
                <a:srgbClr val="252537"/>
              </a:buClr>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в </a:t>
            </a:r>
            <a:r>
              <a:rPr lang="ru-RU" sz="1400" i="1" dirty="0">
                <a:solidFill>
                  <a:srgbClr val="000000"/>
                </a:solidFill>
                <a:latin typeface="Book Antiqua" panose="02040602050305030304" pitchFamily="18" charset="0"/>
                <a:ea typeface="Times New Roman" panose="02020603050405020304" pitchFamily="18" charset="0"/>
              </a:rPr>
              <a:t>холодный период года, воспитателю необходимо следить за тем, чтобы дети дышали носом. Носовое дыхание соответствует формированию у детей умения правильно дышать, предупреждает заболевание носоглотки;</a:t>
            </a:r>
          </a:p>
          <a:p>
            <a:pPr marL="285750" indent="-285750">
              <a:lnSpc>
                <a:spcPct val="111000"/>
              </a:lnSpc>
              <a:spcAft>
                <a:spcPts val="65"/>
              </a:spcAft>
              <a:buClr>
                <a:srgbClr val="252537"/>
              </a:buClr>
              <a:buFont typeface="Book Antiqua" panose="02040602050305030304" pitchFamily="18" charset="0"/>
              <a:buChar char="―"/>
            </a:pPr>
            <a:r>
              <a:rPr lang="ru-RU" sz="1400" i="1" dirty="0" smtClean="0">
                <a:solidFill>
                  <a:srgbClr val="000000"/>
                </a:solidFill>
                <a:latin typeface="Book Antiqua" panose="02040602050305030304" pitchFamily="18" charset="0"/>
                <a:ea typeface="Times New Roman" panose="02020603050405020304" pitchFamily="18" charset="0"/>
              </a:rPr>
              <a:t>при </a:t>
            </a:r>
            <a:r>
              <a:rPr lang="ru-RU" sz="1400" i="1" dirty="0">
                <a:solidFill>
                  <a:srgbClr val="000000"/>
                </a:solidFill>
                <a:latin typeface="Book Antiqua" panose="02040602050305030304" pitchFamily="18" charset="0"/>
                <a:ea typeface="Times New Roman" panose="02020603050405020304" pitchFamily="18" charset="0"/>
              </a:rPr>
              <a:t>низких температурах воздуха нецелесообразно организовывать игры большой подвижности, так как они приводят к форсированию дыхания, когда дети начинают дышать ртом. Не следует также в этих условиях проводить игры, требующие произнесения детьми в полный голос четверостиший, припевок, какого — либо текста</a:t>
            </a:r>
            <a:r>
              <a:rPr lang="ru-RU" sz="1400" i="1" dirty="0" smtClean="0">
                <a:solidFill>
                  <a:srgbClr val="000000"/>
                </a:solidFill>
                <a:latin typeface="Book Antiqua" panose="02040602050305030304" pitchFamily="18" charset="0"/>
                <a:ea typeface="Times New Roman" panose="02020603050405020304" pitchFamily="18" charset="0"/>
              </a:rPr>
              <a:t>.</a:t>
            </a:r>
          </a:p>
          <a:p>
            <a:pPr marL="285750" indent="-285750">
              <a:lnSpc>
                <a:spcPct val="111000"/>
              </a:lnSpc>
              <a:spcAft>
                <a:spcPts val="65"/>
              </a:spcAft>
              <a:buClr>
                <a:srgbClr val="252537"/>
              </a:buClr>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a:lnSpc>
                <a:spcPct val="111000"/>
              </a:lnSpc>
              <a:spcAft>
                <a:spcPts val="65"/>
              </a:spcAft>
              <a:buClr>
                <a:srgbClr val="252537"/>
              </a:buClr>
            </a:pPr>
            <a:r>
              <a:rPr lang="ru-RU" sz="1400" i="1" dirty="0" smtClean="0">
                <a:solidFill>
                  <a:srgbClr val="000000"/>
                </a:solidFill>
                <a:latin typeface="Book Antiqua" panose="02040602050305030304" pitchFamily="18" charset="0"/>
                <a:ea typeface="Times New Roman" panose="02020603050405020304" pitchFamily="18" charset="0"/>
              </a:rPr>
              <a:t>       </a:t>
            </a:r>
            <a:r>
              <a:rPr lang="ru-RU" sz="1400" b="1" i="1" dirty="0" smtClean="0">
                <a:solidFill>
                  <a:srgbClr val="000000"/>
                </a:solidFill>
                <a:latin typeface="Book Antiqua" panose="02040602050305030304" pitchFamily="18" charset="0"/>
                <a:ea typeface="Times New Roman" panose="02020603050405020304" pitchFamily="18" charset="0"/>
              </a:rPr>
              <a:t>Дидактические </a:t>
            </a:r>
            <a:r>
              <a:rPr lang="ru-RU" sz="1400" b="1" i="1" dirty="0">
                <a:solidFill>
                  <a:srgbClr val="000000"/>
                </a:solidFill>
                <a:latin typeface="Book Antiqua" panose="02040602050305030304" pitchFamily="18" charset="0"/>
                <a:ea typeface="Times New Roman" panose="02020603050405020304" pitchFamily="18" charset="0"/>
              </a:rPr>
              <a:t>игры и упражнения</a:t>
            </a:r>
          </a:p>
          <a:p>
            <a:pPr marL="285750" indent="-285750">
              <a:lnSpc>
                <a:spcPct val="111000"/>
              </a:lnSpc>
              <a:spcAft>
                <a:spcPts val="65"/>
              </a:spcAft>
              <a:buClr>
                <a:srgbClr val="252537"/>
              </a:buClr>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Являются одним из структурных компонентов прогулки. Они непродолжительны, занимают по времени в младшем возрасте 3-4 минуты, в старшем 5-6 минут.</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Каждая дидактическая игра состоит: из дидактической задачи, содержания, правил, игровых ситуаций, рефлексии.</a:t>
            </a:r>
          </a:p>
          <a:p>
            <a:pPr marL="285750" indent="-285750">
              <a:lnSpc>
                <a:spcPct val="111000"/>
              </a:lnSpc>
              <a:spcAft>
                <a:spcPts val="65"/>
              </a:spcAft>
              <a:buClr>
                <a:srgbClr val="252537"/>
              </a:buClr>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При использовании д/игры воспитатель должен следовать педагогическим принципам:</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опираться на уже имеющиеся у детей знания;</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задача должна быть достаточна трудна, но и в то же время доступна детям;</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постепенно усложнять дидактическую задачу и игровые действия;</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конкретно и четко объяснять правила</a:t>
            </a:r>
            <a:r>
              <a:rPr lang="ru-RU" sz="1400" i="1" dirty="0" smtClean="0">
                <a:solidFill>
                  <a:srgbClr val="000000"/>
                </a:solidFill>
                <a:latin typeface="Book Antiqua" panose="02040602050305030304" pitchFamily="18" charset="0"/>
                <a:ea typeface="Times New Roman" panose="02020603050405020304" pitchFamily="18" charset="0"/>
              </a:rPr>
              <a:t>.</a:t>
            </a:r>
          </a:p>
          <a:p>
            <a:pPr marL="285750" indent="-285750">
              <a:lnSpc>
                <a:spcPct val="111000"/>
              </a:lnSpc>
              <a:spcAft>
                <a:spcPts val="65"/>
              </a:spcAft>
              <a:buClr>
                <a:srgbClr val="252537"/>
              </a:buClr>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a:lnSpc>
                <a:spcPct val="111000"/>
              </a:lnSpc>
              <a:spcAft>
                <a:spcPts val="65"/>
              </a:spcAft>
              <a:buClr>
                <a:srgbClr val="252537"/>
              </a:buClr>
            </a:pPr>
            <a:r>
              <a:rPr lang="ru-RU" sz="1400" i="1" dirty="0" smtClean="0">
                <a:solidFill>
                  <a:srgbClr val="000000"/>
                </a:solidFill>
                <a:latin typeface="Book Antiqua" panose="02040602050305030304" pitchFamily="18" charset="0"/>
                <a:ea typeface="Times New Roman" panose="02020603050405020304" pitchFamily="18" charset="0"/>
              </a:rPr>
              <a:t>       </a:t>
            </a:r>
            <a:r>
              <a:rPr lang="ru-RU" sz="1400" b="1" i="1" dirty="0" smtClean="0">
                <a:solidFill>
                  <a:srgbClr val="000000"/>
                </a:solidFill>
                <a:latin typeface="Book Antiqua" panose="02040602050305030304" pitchFamily="18" charset="0"/>
                <a:ea typeface="Times New Roman" panose="02020603050405020304" pitchFamily="18" charset="0"/>
              </a:rPr>
              <a:t>Виды </a:t>
            </a:r>
            <a:r>
              <a:rPr lang="ru-RU" sz="1400" b="1" i="1" dirty="0">
                <a:solidFill>
                  <a:srgbClr val="000000"/>
                </a:solidFill>
                <a:latin typeface="Book Antiqua" panose="02040602050305030304" pitchFamily="18" charset="0"/>
                <a:ea typeface="Times New Roman" panose="02020603050405020304" pitchFamily="18" charset="0"/>
              </a:rPr>
              <a:t>дидактических игр:</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игры с предметами (игрушками или природным материалом),</a:t>
            </a:r>
          </a:p>
          <a:p>
            <a:pPr marL="285750" indent="-285750">
              <a:lnSpc>
                <a:spcPct val="111000"/>
              </a:lnSpc>
              <a:spcAft>
                <a:spcPts val="65"/>
              </a:spcAft>
              <a:buClr>
                <a:srgbClr val="252537"/>
              </a:buClr>
              <a:buFont typeface="Book Antiqua" panose="02040602050305030304" pitchFamily="18" charset="0"/>
              <a:buChar char="―"/>
            </a:pPr>
            <a:r>
              <a:rPr lang="ru-RU" sz="1400" i="1" dirty="0">
                <a:solidFill>
                  <a:srgbClr val="000000"/>
                </a:solidFill>
                <a:latin typeface="Book Antiqua" panose="02040602050305030304" pitchFamily="18" charset="0"/>
                <a:ea typeface="Times New Roman" panose="02020603050405020304" pitchFamily="18" charset="0"/>
              </a:rPr>
              <a:t>словесные игры.</a:t>
            </a:r>
          </a:p>
          <a:p>
            <a:pPr marL="285750" indent="-285750">
              <a:lnSpc>
                <a:spcPct val="111000"/>
              </a:lnSpc>
              <a:spcAft>
                <a:spcPts val="65"/>
              </a:spcAft>
              <a:buClr>
                <a:srgbClr val="252537"/>
              </a:buClr>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marL="285750" indent="-285750">
              <a:lnSpc>
                <a:spcPct val="111000"/>
              </a:lnSpc>
              <a:spcAft>
                <a:spcPts val="65"/>
              </a:spcAft>
              <a:buClr>
                <a:srgbClr val="252537"/>
              </a:buClr>
              <a:buFont typeface="Book Antiqua" panose="02040602050305030304" pitchFamily="18" charset="0"/>
              <a:buChar char="―"/>
            </a:pPr>
            <a:endParaRPr lang="ru-RU" sz="1400" i="1" dirty="0">
              <a:solidFill>
                <a:srgbClr val="000000"/>
              </a:solidFill>
              <a:latin typeface="Book Antiqua" panose="02040602050305030304" pitchFamily="18" charset="0"/>
              <a:ea typeface="Times New Roman" panose="02020603050405020304" pitchFamily="18" charset="0"/>
            </a:endParaRPr>
          </a:p>
          <a:p>
            <a:pPr indent="353060">
              <a:lnSpc>
                <a:spcPct val="111000"/>
              </a:lnSpc>
              <a:spcAft>
                <a:spcPts val="65"/>
              </a:spcAft>
            </a:pPr>
            <a:endParaRPr lang="ru-RU" sz="1400" i="1" dirty="0">
              <a:solidFill>
                <a:srgbClr val="000000"/>
              </a:solidFill>
              <a:effectLst/>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201227539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73457" y="177421"/>
            <a:ext cx="10890913" cy="6545638"/>
          </a:xfrm>
          <a:prstGeom prst="rect">
            <a:avLst/>
          </a:prstGeom>
          <a:noFill/>
        </p:spPr>
        <p:txBody>
          <a:bodyPr wrap="square" rtlCol="0">
            <a:spAutoFit/>
          </a:bodyPr>
          <a:lstStyle/>
          <a:p>
            <a:pPr lvl="0">
              <a:lnSpc>
                <a:spcPct val="111000"/>
              </a:lnSpc>
              <a:spcAft>
                <a:spcPts val="65"/>
              </a:spcAft>
              <a:buSzPts val="1000"/>
              <a:tabLst>
                <a:tab pos="228600" algn="l"/>
              </a:tabLst>
            </a:pPr>
            <a:r>
              <a:rPr lang="ru-RU" sz="1400" i="1" dirty="0" smtClean="0">
                <a:solidFill>
                  <a:srgbClr val="000000"/>
                </a:solidFill>
                <a:latin typeface="Book Antiqua" panose="02040602050305030304" pitchFamily="18" charset="0"/>
                <a:ea typeface="Times New Roman" panose="02020603050405020304" pitchFamily="18" charset="0"/>
              </a:rPr>
              <a:t>       Приемом </a:t>
            </a:r>
            <a:r>
              <a:rPr lang="ru-RU" sz="1400" i="1" dirty="0">
                <a:solidFill>
                  <a:srgbClr val="000000"/>
                </a:solidFill>
                <a:latin typeface="Book Antiqua" panose="02040602050305030304" pitchFamily="18" charset="0"/>
                <a:ea typeface="Times New Roman" panose="02020603050405020304" pitchFamily="18" charset="0"/>
              </a:rPr>
              <a:t>стимуляции детской активности являются различные </a:t>
            </a:r>
            <a:r>
              <a:rPr lang="ru-RU" sz="1600" b="1" i="1" dirty="0">
                <a:solidFill>
                  <a:srgbClr val="000000"/>
                </a:solidFill>
                <a:latin typeface="Book Antiqua" panose="02040602050305030304" pitchFamily="18" charset="0"/>
                <a:ea typeface="Times New Roman" panose="02020603050405020304" pitchFamily="18" charset="0"/>
              </a:rPr>
              <a:t>дидактические упражнения. </a:t>
            </a:r>
            <a:r>
              <a:rPr lang="ru-RU" sz="1400" i="1" dirty="0">
                <a:solidFill>
                  <a:srgbClr val="000000"/>
                </a:solidFill>
                <a:latin typeface="Book Antiqua" panose="02040602050305030304" pitchFamily="18" charset="0"/>
                <a:ea typeface="Times New Roman" panose="02020603050405020304" pitchFamily="18" charset="0"/>
              </a:rPr>
              <a:t>Они проводятся несколько раз в течение одной прогулки. Дидактическое упражнение может быть предложено детям в начале, в конце, а может вплетаться в ход наблюдения, например, «Принеси желтый листик», «Найди по листу дерево», «Найди дерево или кустарник по описанию» и т.д. Проводят их со всей группой либо с частью ее</a:t>
            </a:r>
            <a:r>
              <a:rPr lang="ru-RU" sz="1400" i="1" dirty="0" smtClean="0">
                <a:solidFill>
                  <a:srgbClr val="000000"/>
                </a:solidFill>
                <a:latin typeface="Book Antiqua" panose="02040602050305030304" pitchFamily="18" charset="0"/>
                <a:ea typeface="Times New Roman" panose="02020603050405020304" pitchFamily="18" charset="0"/>
              </a:rPr>
              <a:t>.</a:t>
            </a:r>
          </a:p>
          <a:p>
            <a:pPr lvl="0">
              <a:lnSpc>
                <a:spcPct val="111000"/>
              </a:lnSpc>
              <a:spcAft>
                <a:spcPts val="65"/>
              </a:spcAft>
              <a:buSzPts val="1000"/>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buSzPts val="1000"/>
              <a:tabLst>
                <a:tab pos="228600" algn="l"/>
              </a:tabLst>
            </a:pPr>
            <a:r>
              <a:rPr lang="ru-RU" sz="1400" i="1" dirty="0" smtClean="0">
                <a:solidFill>
                  <a:srgbClr val="000000"/>
                </a:solidFill>
                <a:latin typeface="Book Antiqua" panose="02040602050305030304" pitchFamily="18" charset="0"/>
                <a:ea typeface="Times New Roman" panose="02020603050405020304" pitchFamily="18" charset="0"/>
              </a:rPr>
              <a:t>       На </a:t>
            </a:r>
            <a:r>
              <a:rPr lang="ru-RU" sz="1400" i="1" dirty="0">
                <a:solidFill>
                  <a:srgbClr val="000000"/>
                </a:solidFill>
                <a:latin typeface="Book Antiqua" panose="02040602050305030304" pitchFamily="18" charset="0"/>
                <a:ea typeface="Times New Roman" panose="02020603050405020304" pitchFamily="18" charset="0"/>
              </a:rPr>
              <a:t>прогулках осуществляется </a:t>
            </a:r>
            <a:r>
              <a:rPr lang="ru-RU" sz="1600" b="1" i="1" dirty="0">
                <a:solidFill>
                  <a:srgbClr val="000000"/>
                </a:solidFill>
                <a:latin typeface="Book Antiqua" panose="02040602050305030304" pitchFamily="18" charset="0"/>
                <a:ea typeface="Times New Roman" panose="02020603050405020304" pitchFamily="18" charset="0"/>
              </a:rPr>
              <a:t>работа и по развитию речи ребенка: </a:t>
            </a:r>
            <a:r>
              <a:rPr lang="ru-RU" sz="1400" i="1" dirty="0">
                <a:solidFill>
                  <a:srgbClr val="000000"/>
                </a:solidFill>
                <a:latin typeface="Book Antiqua" panose="02040602050305030304" pitchFamily="18" charset="0"/>
                <a:ea typeface="Times New Roman" panose="02020603050405020304" pitchFamily="18" charset="0"/>
              </a:rPr>
              <a:t>разучивание потешки или небольшого стихотворения, закрепление трудного для произношения звука и т. п. Воспитатель может вспомнить с детьми слова и мелодию песни, которую разучивали на музыкальном занятии</a:t>
            </a:r>
            <a:r>
              <a:rPr lang="ru-RU" sz="1400" i="1" dirty="0" smtClean="0">
                <a:solidFill>
                  <a:srgbClr val="000000"/>
                </a:solidFill>
                <a:latin typeface="Book Antiqua" panose="02040602050305030304" pitchFamily="18" charset="0"/>
                <a:ea typeface="Times New Roman" panose="02020603050405020304" pitchFamily="18" charset="0"/>
              </a:rPr>
              <a:t>.</a:t>
            </a:r>
          </a:p>
          <a:p>
            <a:pPr lvl="0">
              <a:lnSpc>
                <a:spcPct val="111000"/>
              </a:lnSpc>
              <a:spcAft>
                <a:spcPts val="65"/>
              </a:spcAft>
              <a:buSzPts val="1000"/>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buSzPts val="1000"/>
              <a:tabLst>
                <a:tab pos="228600" algn="l"/>
              </a:tabLst>
            </a:pPr>
            <a:r>
              <a:rPr lang="ru-RU" sz="1400" i="1" dirty="0" smtClean="0">
                <a:solidFill>
                  <a:srgbClr val="000000"/>
                </a:solidFill>
                <a:latin typeface="Book Antiqua" panose="02040602050305030304" pitchFamily="18" charset="0"/>
                <a:ea typeface="Times New Roman" panose="02020603050405020304" pitchFamily="18" charset="0"/>
              </a:rPr>
              <a:t>       Во </a:t>
            </a:r>
            <a:r>
              <a:rPr lang="ru-RU" sz="1400" i="1" dirty="0">
                <a:solidFill>
                  <a:srgbClr val="000000"/>
                </a:solidFill>
                <a:latin typeface="Book Antiqua" panose="02040602050305030304" pitchFamily="18" charset="0"/>
                <a:ea typeface="Times New Roman" panose="02020603050405020304" pitchFamily="18" charset="0"/>
              </a:rPr>
              <a:t>время самостоятельной игровой деятельности дети отражают впечатления, полученные в процессе НОД, экскурсий, повседневной жизни, усваивают знания о труде взрослых. Происходит это в процессе сюжетно-ролевых игр.</a:t>
            </a:r>
          </a:p>
          <a:p>
            <a:pPr lvl="0">
              <a:lnSpc>
                <a:spcPct val="111000"/>
              </a:lnSpc>
              <a:spcAft>
                <a:spcPts val="65"/>
              </a:spcAft>
              <a:buSzPts val="1000"/>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buSzPts val="1000"/>
              <a:tabLst>
                <a:tab pos="228600" algn="l"/>
              </a:tabLst>
            </a:pPr>
            <a:r>
              <a:rPr lang="ru-RU" sz="1400" i="1" dirty="0" smtClean="0">
                <a:solidFill>
                  <a:srgbClr val="000000"/>
                </a:solidFill>
                <a:latin typeface="Book Antiqua" panose="02040602050305030304" pitchFamily="18" charset="0"/>
                <a:ea typeface="Times New Roman" panose="02020603050405020304" pitchFamily="18" charset="0"/>
              </a:rPr>
              <a:t>       Воспитатель </a:t>
            </a:r>
            <a:r>
              <a:rPr lang="ru-RU" sz="1400" i="1" dirty="0">
                <a:solidFill>
                  <a:srgbClr val="000000"/>
                </a:solidFill>
                <a:latin typeface="Book Antiqua" panose="02040602050305030304" pitchFamily="18" charset="0"/>
                <a:ea typeface="Times New Roman" panose="02020603050405020304" pitchFamily="18" charset="0"/>
              </a:rPr>
              <a:t>поощряет игры в семью, космонавтов, пароход, больницу и др. Он помогает развить сюжет игры, подобрать или создать необходимый для нее материал. Интерес к таким (</a:t>
            </a:r>
            <a:r>
              <a:rPr lang="ru-RU" sz="1400" i="1" dirty="0" err="1">
                <a:solidFill>
                  <a:srgbClr val="000000"/>
                </a:solidFill>
                <a:latin typeface="Book Antiqua" panose="02040602050305030304" pitchFamily="18" charset="0"/>
                <a:ea typeface="Times New Roman" panose="02020603050405020304" pitchFamily="18" charset="0"/>
              </a:rPr>
              <a:t>творч</a:t>
            </a:r>
            <a:r>
              <a:rPr lang="ru-RU" sz="1400" i="1" dirty="0">
                <a:solidFill>
                  <a:srgbClr val="000000"/>
                </a:solidFill>
                <a:latin typeface="Book Antiqua" panose="02040602050305030304" pitchFamily="18" charset="0"/>
                <a:ea typeface="Times New Roman" panose="02020603050405020304" pitchFamily="18" charset="0"/>
              </a:rPr>
              <a:t>. игры) играм развивается у детей с 3-4 лет. Расцвет ролевой игры начинается с 4-лет и наивысшего развития она достигает в середине дошкольного возраста (5-6 лет), а затем постепенно заменяется играми с правилами, возникающими после семи лет.</a:t>
            </a:r>
          </a:p>
          <a:p>
            <a:pPr lvl="0">
              <a:lnSpc>
                <a:spcPct val="111000"/>
              </a:lnSpc>
              <a:spcAft>
                <a:spcPts val="65"/>
              </a:spcAft>
              <a:buSzPts val="1000"/>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buSzPts val="1000"/>
              <a:tabLst>
                <a:tab pos="228600" algn="l"/>
              </a:tabLst>
            </a:pPr>
            <a:r>
              <a:rPr lang="ru-RU" sz="1400" i="1" dirty="0" smtClean="0">
                <a:solidFill>
                  <a:srgbClr val="000000"/>
                </a:solidFill>
                <a:latin typeface="Book Antiqua" panose="02040602050305030304" pitchFamily="18" charset="0"/>
                <a:ea typeface="Times New Roman" panose="02020603050405020304" pitchFamily="18" charset="0"/>
              </a:rPr>
              <a:t>       Во </a:t>
            </a:r>
            <a:r>
              <a:rPr lang="ru-RU" sz="1400" i="1" dirty="0">
                <a:solidFill>
                  <a:srgbClr val="000000"/>
                </a:solidFill>
                <a:latin typeface="Book Antiqua" panose="02040602050305030304" pitchFamily="18" charset="0"/>
                <a:ea typeface="Times New Roman" panose="02020603050405020304" pitchFamily="18" charset="0"/>
              </a:rPr>
              <a:t>время прогулки воспитатель следит за тем, чтобы все дети были заняты, не скучали, чтобы никто не озяб или не перегрелся. Тех детей, кто много бегает, он привлекает к участию в более спокойных играх.</a:t>
            </a:r>
          </a:p>
          <a:p>
            <a:pPr lvl="0">
              <a:lnSpc>
                <a:spcPct val="111000"/>
              </a:lnSpc>
              <a:spcAft>
                <a:spcPts val="65"/>
              </a:spcAft>
              <a:buSzPts val="1000"/>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a:p>
            <a:pPr lvl="0">
              <a:lnSpc>
                <a:spcPct val="111000"/>
              </a:lnSpc>
              <a:spcAft>
                <a:spcPts val="65"/>
              </a:spcAft>
              <a:buSzPts val="1000"/>
              <a:tabLst>
                <a:tab pos="228600" algn="l"/>
              </a:tabLst>
            </a:pPr>
            <a:r>
              <a:rPr lang="ru-RU" sz="1400" i="1" dirty="0" smtClean="0">
                <a:solidFill>
                  <a:srgbClr val="000000"/>
                </a:solidFill>
                <a:latin typeface="Book Antiqua" panose="02040602050305030304" pitchFamily="18" charset="0"/>
                <a:ea typeface="Times New Roman" panose="02020603050405020304" pitchFamily="18" charset="0"/>
              </a:rPr>
              <a:t>        </a:t>
            </a:r>
            <a:r>
              <a:rPr lang="ru-RU" sz="1600" b="1" i="1" dirty="0" smtClean="0">
                <a:solidFill>
                  <a:srgbClr val="000000"/>
                </a:solidFill>
                <a:latin typeface="Book Antiqua" panose="02040602050305030304" pitchFamily="18" charset="0"/>
                <a:ea typeface="Times New Roman" panose="02020603050405020304" pitchFamily="18" charset="0"/>
              </a:rPr>
              <a:t>Трудовая </a:t>
            </a:r>
            <a:r>
              <a:rPr lang="ru-RU" sz="1600" b="1" i="1" dirty="0">
                <a:solidFill>
                  <a:srgbClr val="000000"/>
                </a:solidFill>
                <a:latin typeface="Book Antiqua" panose="02040602050305030304" pitchFamily="18" charset="0"/>
                <a:ea typeface="Times New Roman" panose="02020603050405020304" pitchFamily="18" charset="0"/>
              </a:rPr>
              <a:t>деятельность детей на участке</a:t>
            </a:r>
          </a:p>
          <a:p>
            <a:pPr marL="342900" lvl="0" indent="-342900">
              <a:lnSpc>
                <a:spcPct val="111000"/>
              </a:lnSpc>
              <a:spcAft>
                <a:spcPts val="65"/>
              </a:spcAft>
              <a:buSzPts val="1000"/>
              <a:buFont typeface="Symbol" panose="05050102010706020507" pitchFamily="18" charset="2"/>
              <a:buChar char=""/>
              <a:tabLst>
                <a:tab pos="228600" algn="l"/>
              </a:tabLst>
            </a:pPr>
            <a:endParaRPr lang="ru-RU" sz="1400" i="1" dirty="0">
              <a:solidFill>
                <a:srgbClr val="000000"/>
              </a:solidFill>
              <a:latin typeface="Book Antiqua" panose="02040602050305030304" pitchFamily="18" charset="0"/>
              <a:ea typeface="Times New Roman" panose="02020603050405020304" pitchFamily="18" charset="0"/>
            </a:endParaRPr>
          </a:p>
          <a:p>
            <a:pPr marL="342900" lvl="0" indent="-342900">
              <a:lnSpc>
                <a:spcPct val="111000"/>
              </a:lnSpc>
              <a:spcAft>
                <a:spcPts val="65"/>
              </a:spcAft>
              <a:buSzPts val="1000"/>
              <a:buFont typeface="Symbol" panose="05050102010706020507" pitchFamily="18" charset="2"/>
              <a:buChar char=""/>
              <a:tabLst>
                <a:tab pos="228600" algn="l"/>
              </a:tabLst>
            </a:pPr>
            <a:r>
              <a:rPr lang="ru-RU" sz="1400" i="1" dirty="0">
                <a:solidFill>
                  <a:srgbClr val="000000"/>
                </a:solidFill>
                <a:latin typeface="Book Antiqua" panose="02040602050305030304" pitchFamily="18" charset="0"/>
                <a:ea typeface="Times New Roman" panose="02020603050405020304" pitchFamily="18" charset="0"/>
              </a:rPr>
              <a:t>Большое воспитательное значение имеет трудовая деятельность на прогулке. Важно, чтобы для каждого ребенка задания были посильными, интересными и разнообразными, а по длительности — не превышали 5-19 минут в младшем возрасте и 15-20 минут в старшем возрасте.</a:t>
            </a:r>
          </a:p>
          <a:p>
            <a:pPr marL="342900" lvl="0" indent="-342900">
              <a:lnSpc>
                <a:spcPct val="111000"/>
              </a:lnSpc>
              <a:spcAft>
                <a:spcPts val="65"/>
              </a:spcAft>
              <a:buSzPts val="1000"/>
              <a:buFont typeface="Symbol" panose="05050102010706020507" pitchFamily="18" charset="2"/>
              <a:buChar char=""/>
              <a:tabLst>
                <a:tab pos="228600" algn="l"/>
              </a:tabLst>
            </a:pPr>
            <a:endParaRPr lang="ru-RU" sz="1400" i="1" dirty="0">
              <a:solidFill>
                <a:srgbClr val="000000"/>
              </a:solidFill>
              <a:effectLst/>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399213223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777922" y="204716"/>
            <a:ext cx="11095630" cy="4538422"/>
          </a:xfrm>
          <a:prstGeom prst="rect">
            <a:avLst/>
          </a:prstGeom>
          <a:noFill/>
        </p:spPr>
        <p:txBody>
          <a:bodyPr wrap="square" rtlCol="0">
            <a:spAutoFit/>
          </a:bodyPr>
          <a:lstStyle/>
          <a:p>
            <a:pPr indent="353060">
              <a:lnSpc>
                <a:spcPct val="111000"/>
              </a:lnSpc>
              <a:spcAft>
                <a:spcPts val="65"/>
              </a:spcAft>
            </a:pPr>
            <a:r>
              <a:rPr lang="ru-RU" sz="1400" b="1" i="1" dirty="0" smtClean="0">
                <a:solidFill>
                  <a:srgbClr val="252537"/>
                </a:solidFill>
                <a:latin typeface="Book Antiqua" panose="02040602050305030304" pitchFamily="18" charset="0"/>
                <a:ea typeface="Times New Roman" panose="02020603050405020304" pitchFamily="18" charset="0"/>
              </a:rPr>
              <a:t>Формами </a:t>
            </a:r>
            <a:r>
              <a:rPr lang="ru-RU" sz="1400" b="1" i="1" dirty="0">
                <a:solidFill>
                  <a:srgbClr val="252537"/>
                </a:solidFill>
                <a:latin typeface="Book Antiqua" panose="02040602050305030304" pitchFamily="18" charset="0"/>
                <a:ea typeface="Times New Roman" panose="02020603050405020304" pitchFamily="18" charset="0"/>
              </a:rPr>
              <a:t>организации труда детей являются:</a:t>
            </a:r>
          </a:p>
          <a:p>
            <a:pPr marL="342900" lvl="0" indent="-342900">
              <a:lnSpc>
                <a:spcPct val="111000"/>
              </a:lnSpc>
              <a:spcAft>
                <a:spcPts val="65"/>
              </a:spcAft>
              <a:buSzPts val="1000"/>
              <a:buFont typeface="Symbol" panose="05050102010706020507" pitchFamily="18" charset="2"/>
              <a:buChar char=""/>
              <a:tabLst>
                <a:tab pos="228600" algn="l"/>
              </a:tabLst>
            </a:pPr>
            <a:r>
              <a:rPr lang="ru-RU" sz="1400" i="1" dirty="0" smtClean="0">
                <a:solidFill>
                  <a:srgbClr val="252537"/>
                </a:solidFill>
                <a:latin typeface="Book Antiqua" panose="02040602050305030304" pitchFamily="18" charset="0"/>
                <a:ea typeface="Times New Roman" panose="02020603050405020304" pitchFamily="18" charset="0"/>
              </a:rPr>
              <a:t>индивидуальные </a:t>
            </a:r>
            <a:r>
              <a:rPr lang="ru-RU" sz="1400" i="1" dirty="0">
                <a:solidFill>
                  <a:srgbClr val="252537"/>
                </a:solidFill>
                <a:latin typeface="Book Antiqua" panose="02040602050305030304" pitchFamily="18" charset="0"/>
                <a:ea typeface="Times New Roman" panose="02020603050405020304" pitchFamily="18" charset="0"/>
              </a:rPr>
              <a:t>трудовые поручения;</a:t>
            </a:r>
          </a:p>
          <a:p>
            <a:pPr marL="342900" lvl="0" indent="-342900">
              <a:lnSpc>
                <a:spcPct val="111000"/>
              </a:lnSpc>
              <a:spcAft>
                <a:spcPts val="65"/>
              </a:spcAft>
              <a:buSzPts val="1000"/>
              <a:buFont typeface="Symbol" panose="05050102010706020507" pitchFamily="18" charset="2"/>
              <a:buChar char=""/>
              <a:tabLst>
                <a:tab pos="228600" algn="l"/>
              </a:tabLst>
            </a:pPr>
            <a:r>
              <a:rPr lang="ru-RU" sz="1400" i="1" dirty="0" smtClean="0">
                <a:solidFill>
                  <a:srgbClr val="252537"/>
                </a:solidFill>
                <a:latin typeface="Book Antiqua" panose="02040602050305030304" pitchFamily="18" charset="0"/>
                <a:ea typeface="Times New Roman" panose="02020603050405020304" pitchFamily="18" charset="0"/>
              </a:rPr>
              <a:t>работа </a:t>
            </a:r>
            <a:r>
              <a:rPr lang="ru-RU" sz="1400" i="1" dirty="0">
                <a:solidFill>
                  <a:srgbClr val="252537"/>
                </a:solidFill>
                <a:latin typeface="Book Antiqua" panose="02040602050305030304" pitchFamily="18" charset="0"/>
                <a:ea typeface="Times New Roman" panose="02020603050405020304" pitchFamily="18" charset="0"/>
              </a:rPr>
              <a:t>в группах;</a:t>
            </a:r>
          </a:p>
          <a:p>
            <a:pPr marL="342900" lvl="0" indent="-342900">
              <a:lnSpc>
                <a:spcPct val="111000"/>
              </a:lnSpc>
              <a:spcAft>
                <a:spcPts val="65"/>
              </a:spcAft>
              <a:buSzPts val="1000"/>
              <a:buFont typeface="Symbol" panose="05050102010706020507" pitchFamily="18" charset="2"/>
              <a:buChar char=""/>
              <a:tabLst>
                <a:tab pos="228600" algn="l"/>
              </a:tabLst>
            </a:pPr>
            <a:r>
              <a:rPr lang="ru-RU" sz="1400" i="1" dirty="0" smtClean="0">
                <a:solidFill>
                  <a:srgbClr val="252537"/>
                </a:solidFill>
                <a:latin typeface="Book Antiqua" panose="02040602050305030304" pitchFamily="18" charset="0"/>
                <a:ea typeface="Times New Roman" panose="02020603050405020304" pitchFamily="18" charset="0"/>
              </a:rPr>
              <a:t>коллективный </a:t>
            </a:r>
            <a:r>
              <a:rPr lang="ru-RU" sz="1400" i="1" dirty="0">
                <a:solidFill>
                  <a:srgbClr val="252537"/>
                </a:solidFill>
                <a:latin typeface="Book Antiqua" panose="02040602050305030304" pitchFamily="18" charset="0"/>
                <a:ea typeface="Times New Roman" panose="02020603050405020304" pitchFamily="18" charset="0"/>
              </a:rPr>
              <a:t>труд</a:t>
            </a:r>
            <a:r>
              <a:rPr lang="ru-RU" sz="1400" i="1" dirty="0" smtClean="0">
                <a:solidFill>
                  <a:srgbClr val="252537"/>
                </a:solidFill>
                <a:latin typeface="Book Antiqua" panose="02040602050305030304" pitchFamily="18" charset="0"/>
                <a:ea typeface="Times New Roman" panose="02020603050405020304" pitchFamily="18" charset="0"/>
              </a:rPr>
              <a:t>.</a:t>
            </a:r>
          </a:p>
          <a:p>
            <a:pPr marL="342900" lvl="0" indent="-342900">
              <a:lnSpc>
                <a:spcPct val="111000"/>
              </a:lnSpc>
              <a:spcAft>
                <a:spcPts val="65"/>
              </a:spcAft>
              <a:buSzPts val="1000"/>
              <a:buFont typeface="Symbol" panose="05050102010706020507" pitchFamily="18" charset="2"/>
              <a:buChar char=""/>
              <a:tabLst>
                <a:tab pos="228600" algn="l"/>
              </a:tabLst>
            </a:pPr>
            <a:endParaRPr lang="ru-RU" sz="1400" i="1" dirty="0">
              <a:solidFill>
                <a:srgbClr val="252537"/>
              </a:solidFill>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400" b="1" i="1" dirty="0">
                <a:solidFill>
                  <a:srgbClr val="252537"/>
                </a:solidFill>
                <a:latin typeface="Book Antiqua" panose="02040602050305030304" pitchFamily="18" charset="0"/>
                <a:ea typeface="Times New Roman" panose="02020603050405020304" pitchFamily="18" charset="0"/>
              </a:rPr>
              <a:t>Индивидуальные трудовые поручения</a:t>
            </a:r>
            <a:r>
              <a:rPr lang="ru-RU" sz="1400" i="1" dirty="0">
                <a:solidFill>
                  <a:srgbClr val="252537"/>
                </a:solidFill>
                <a:latin typeface="Book Antiqua" panose="02040602050305030304" pitchFamily="18" charset="0"/>
                <a:ea typeface="Times New Roman" panose="02020603050405020304" pitchFamily="18" charset="0"/>
              </a:rPr>
              <a:t> применяются во всех возрастных группах детского сада.</a:t>
            </a: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Коллективный труд дает возможность формировать трудовые навыки и умения одновременно у всех детей группы. Во время коллективного труда формируются умения принимать общую цель труда, согласовывать свои действия, сообща планировать работу.</a:t>
            </a:r>
          </a:p>
          <a:p>
            <a:pPr indent="353060">
              <a:lnSpc>
                <a:spcPct val="111000"/>
              </a:lnSpc>
              <a:spcAft>
                <a:spcPts val="65"/>
              </a:spcAft>
            </a:pPr>
            <a:endParaRPr lang="ru-RU" sz="1400" b="1" i="1" dirty="0" smtClean="0">
              <a:solidFill>
                <a:srgbClr val="252537"/>
              </a:solidFill>
              <a:latin typeface="Book Antiqua" panose="02040602050305030304" pitchFamily="18" charset="0"/>
              <a:ea typeface="Times New Roman" panose="02020603050405020304" pitchFamily="18" charset="0"/>
            </a:endParaRPr>
          </a:p>
          <a:p>
            <a:pPr indent="353060">
              <a:lnSpc>
                <a:spcPct val="111000"/>
              </a:lnSpc>
              <a:spcAft>
                <a:spcPts val="65"/>
              </a:spcAft>
            </a:pPr>
            <a:r>
              <a:rPr lang="ru-RU" sz="1400" b="1" i="1" dirty="0" smtClean="0">
                <a:solidFill>
                  <a:srgbClr val="252537"/>
                </a:solidFill>
                <a:latin typeface="Book Antiqua" panose="02040602050305030304" pitchFamily="18" charset="0"/>
                <a:ea typeface="Times New Roman" panose="02020603050405020304" pitchFamily="18" charset="0"/>
              </a:rPr>
              <a:t>В </a:t>
            </a:r>
            <a:r>
              <a:rPr lang="ru-RU" sz="1400" b="1" i="1" dirty="0">
                <a:solidFill>
                  <a:srgbClr val="252537"/>
                </a:solidFill>
                <a:latin typeface="Book Antiqua" panose="02040602050305030304" pitchFamily="18" charset="0"/>
                <a:ea typeface="Times New Roman" panose="02020603050405020304" pitchFamily="18" charset="0"/>
              </a:rPr>
              <a:t>младшей группе</a:t>
            </a:r>
            <a:r>
              <a:rPr lang="ru-RU" sz="1400" i="1" dirty="0">
                <a:solidFill>
                  <a:srgbClr val="252537"/>
                </a:solidFill>
                <a:latin typeface="Book Antiqua" panose="02040602050305030304" pitchFamily="18" charset="0"/>
                <a:ea typeface="Times New Roman" panose="02020603050405020304" pitchFamily="18" charset="0"/>
              </a:rPr>
              <a:t> дети получают индивидуальные поручения, состоящие из одной-двух трудовых операций, например, взять корм для птиц и положить в кормушку. Воспитатель поочередно привлекает к кормлению птиц всех детей. Или, например, сбор камушков для поделок. Работу организует как «труд рядом», при этом дети не испытывают никакой зависимости друг от друга</a:t>
            </a:r>
          </a:p>
          <a:p>
            <a:pPr indent="353060">
              <a:lnSpc>
                <a:spcPct val="111000"/>
              </a:lnSpc>
              <a:spcAft>
                <a:spcPts val="65"/>
              </a:spcAft>
            </a:pPr>
            <a:r>
              <a:rPr lang="ru-RU" sz="1400" b="1" i="1" dirty="0">
                <a:solidFill>
                  <a:srgbClr val="252537"/>
                </a:solidFill>
                <a:latin typeface="Book Antiqua" panose="02040602050305030304" pitchFamily="18" charset="0"/>
                <a:ea typeface="Times New Roman" panose="02020603050405020304" pitchFamily="18" charset="0"/>
              </a:rPr>
              <a:t>В средней группе</a:t>
            </a:r>
            <a:r>
              <a:rPr lang="ru-RU" sz="1400" i="1" dirty="0">
                <a:solidFill>
                  <a:srgbClr val="252537"/>
                </a:solidFill>
                <a:latin typeface="Book Antiqua" panose="02040602050305030304" pitchFamily="18" charset="0"/>
                <a:ea typeface="Times New Roman" panose="02020603050405020304" pitchFamily="18" charset="0"/>
              </a:rPr>
              <a:t> одновременно могут работать две подгруппы и выполнять разные трудовые поручения; требуется постоянное внимание воспитателя к качеству работы;</a:t>
            </a:r>
          </a:p>
          <a:p>
            <a:pPr indent="353060">
              <a:lnSpc>
                <a:spcPct val="111000"/>
              </a:lnSpc>
              <a:spcAft>
                <a:spcPts val="65"/>
              </a:spcAft>
            </a:pPr>
            <a:r>
              <a:rPr lang="ru-RU" sz="1400" b="1" i="1" dirty="0">
                <a:solidFill>
                  <a:srgbClr val="252537"/>
                </a:solidFill>
                <a:latin typeface="Book Antiqua" panose="02040602050305030304" pitchFamily="18" charset="0"/>
                <a:ea typeface="Times New Roman" panose="02020603050405020304" pitchFamily="18" charset="0"/>
              </a:rPr>
              <a:t>У детей старшего возраста</a:t>
            </a:r>
            <a:r>
              <a:rPr lang="ru-RU" sz="1400" i="1" dirty="0">
                <a:solidFill>
                  <a:srgbClr val="252537"/>
                </a:solidFill>
                <a:latin typeface="Book Antiqua" panose="02040602050305030304" pitchFamily="18" charset="0"/>
                <a:ea typeface="Times New Roman" panose="02020603050405020304" pitchFamily="18" charset="0"/>
              </a:rPr>
              <a:t> необходимо сформировать умение принять трудовую задачу, представить результат ее выполнения, определить последовательность операций, отобрать необходимые инструменты, самостоятельно заниматься трудовой деятельностью (при небольшой помощи воспитателя).</a:t>
            </a:r>
          </a:p>
          <a:p>
            <a:pPr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Индивидуальные поручения становятся длительными, например, собрать и оформить гербарий.</a:t>
            </a:r>
            <a:endParaRPr lang="ru-RU" sz="1400" i="1" dirty="0">
              <a:solidFill>
                <a:srgbClr val="252537"/>
              </a:solidFill>
              <a:effectLst/>
              <a:latin typeface="Book Antiqua" panose="02040602050305030304" pitchFamily="18" charset="0"/>
              <a:ea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2112" y="4486583"/>
            <a:ext cx="2784145" cy="2138641"/>
          </a:xfrm>
          <a:prstGeom prst="rect">
            <a:avLst/>
          </a:prstGeom>
        </p:spPr>
      </p:pic>
      <p:sp>
        <p:nvSpPr>
          <p:cNvPr id="5" name="TextBox 4"/>
          <p:cNvSpPr txBox="1"/>
          <p:nvPr/>
        </p:nvSpPr>
        <p:spPr>
          <a:xfrm>
            <a:off x="777922" y="4913194"/>
            <a:ext cx="8284190" cy="1039387"/>
          </a:xfrm>
          <a:prstGeom prst="rect">
            <a:avLst/>
          </a:prstGeom>
          <a:noFill/>
        </p:spPr>
        <p:txBody>
          <a:bodyPr wrap="square" rtlCol="0">
            <a:spAutoFit/>
          </a:bodyPr>
          <a:lstStyle/>
          <a:p>
            <a:pPr lvl="0" indent="353060">
              <a:lnSpc>
                <a:spcPct val="111000"/>
              </a:lnSpc>
              <a:spcAft>
                <a:spcPts val="65"/>
              </a:spcAft>
            </a:pPr>
            <a:r>
              <a:rPr lang="ru-RU" sz="1400" i="1" dirty="0">
                <a:solidFill>
                  <a:srgbClr val="252537"/>
                </a:solidFill>
                <a:latin typeface="Book Antiqua" panose="02040602050305030304" pitchFamily="18" charset="0"/>
                <a:ea typeface="Times New Roman" panose="02020603050405020304" pitchFamily="18" charset="0"/>
              </a:rPr>
              <a:t>Примерно за полчаса до окончания прогулки воспитатель организует спокойные игры. Затем дети собирают игрушки, оборудование. Перед входом в помещение они вытирают ноги. Раздеваются дети тихо, без шума, аккуратно складывают и убирают вещи в шкафчики. Надевают тапочки, приводят костюм и прическу в порядок и идут в группу.</a:t>
            </a:r>
          </a:p>
        </p:txBody>
      </p:sp>
    </p:spTree>
    <p:extLst>
      <p:ext uri="{BB962C8B-B14F-4D97-AF65-F5344CB8AC3E}">
        <p14:creationId xmlns:p14="http://schemas.microsoft.com/office/powerpoint/2010/main" val="26829080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58982" y="207818"/>
            <a:ext cx="9363191" cy="568038"/>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indent="450215" algn="just">
              <a:lnSpc>
                <a:spcPct val="107000"/>
              </a:lnSpc>
            </a:pPr>
            <a:endPar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endParaRPr>
          </a:p>
          <a:p>
            <a:pPr lvl="0" indent="450215" algn="just">
              <a:lnSpc>
                <a:spcPct val="107000"/>
              </a:lnSpc>
            </a:pP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a:t>
            </a: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организации </a:t>
            </a:r>
            <a:r>
              <a:rPr lang="ru-RU" b="1"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дневного сна</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algn="just"/>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endParaRPr lang="ru-RU" dirty="0"/>
          </a:p>
        </p:txBody>
      </p:sp>
      <p:sp>
        <p:nvSpPr>
          <p:cNvPr id="4" name="TextBox 3"/>
          <p:cNvSpPr txBox="1"/>
          <p:nvPr/>
        </p:nvSpPr>
        <p:spPr>
          <a:xfrm>
            <a:off x="858982" y="900545"/>
            <a:ext cx="11152909" cy="5973558"/>
          </a:xfrm>
          <a:prstGeom prst="rect">
            <a:avLst/>
          </a:prstGeom>
          <a:noFill/>
        </p:spPr>
        <p:txBody>
          <a:bodyPr wrap="square" rtlCol="0">
            <a:spAutoFit/>
          </a:bodyPr>
          <a:lstStyle/>
          <a:p>
            <a:pPr indent="450215" algn="just">
              <a:lnSpc>
                <a:spcPct val="107000"/>
              </a:lnSpc>
              <a:spcAft>
                <a:spcPts val="0"/>
              </a:spcAft>
            </a:pPr>
            <a:r>
              <a:rPr lang="ru-RU"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a:t>
            </a: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Дети берут свои стулья, ставят их на ковер, раздеваются в определенном порядке:</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снимают обувь;</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носки или гольфы вешают на стул под сиденьем с обеих сторон;</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шорты помещают на сиденье стула;</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юбку, футболку, платье, рубашку вешают на спинку стула;</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колготки складывают вдвое пополам и помещают на сиденье стула;</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последней снимают майку и вешают ее на спинку стула.</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Bef>
                <a:spcPts val="750"/>
              </a:spcBef>
              <a:spcAft>
                <a:spcPts val="900"/>
              </a:spcAft>
            </a:pPr>
            <a:r>
              <a:rPr lang="ru-RU" sz="14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Внимание!</a:t>
            </a: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Переодевание – это не просто необходимость, а богатейшая возможность для развития детей. Необходимо подчеркнуть, что ритуалы переодевания должны быть постоянными, как по времени, так и по «технологии» их выполнения. Ребенок обувается, идет в туалет для осуществления гигиенических процедур: удовлетворяет физиологическую потребность организма, моет руки, очищает нос. Затем идет в спальню. Завершающая процедура перед сном – это освобождение волос от бантов, заколок и т.п. </a:t>
            </a:r>
            <a:endPar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indent="450215" algn="just">
              <a:lnSpc>
                <a:spcPct val="107000"/>
              </a:lnSpc>
              <a:spcBef>
                <a:spcPts val="750"/>
              </a:spcBef>
              <a:spcAft>
                <a:spcPts val="900"/>
              </a:spcAft>
            </a:pPr>
            <a:r>
              <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В </a:t>
            </a: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спальне дети старшего дошкольного возраста сами готовят себе постель (педагог вмешивается, если видит трудности), надевают рубашку для сна, ложатся в постель, сняв обувь и поставив ее возле спинки кровати в ногах). В это время один из воспитателей находится с детьми в спальне, другой – в туалете, помощник воспитателя находится с детьми в </a:t>
            </a:r>
            <a:r>
              <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группе</a:t>
            </a: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провожая их в туалетную комнату, а затем в спальне, помогая укладывать детей (1 младшая группа). </a:t>
            </a:r>
            <a:endPar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lvl="0" indent="450215" algn="just">
              <a:lnSpc>
                <a:spcPct val="107000"/>
              </a:lnSpc>
              <a:spcBef>
                <a:spcPts val="750"/>
              </a:spcBef>
              <a:spcAft>
                <a:spcPts val="90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Во время ритуала подготовки ко сну в группе может играть спокойная мелодия или колыбельная, настраивая детей на отдых. Воспитатель может рассказать тихим спокойным голосом знакомую малышам и любимую ими сказку. Можно напеть колыбельную. Не следует задавать детям в это время вопросы, рассказывать остросюжетные истории, называть малышей по имени. </a:t>
            </a:r>
            <a:endPar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lvl="0" indent="450215" algn="just">
              <a:lnSpc>
                <a:spcPct val="107000"/>
              </a:lnSpc>
              <a:spcBef>
                <a:spcPts val="750"/>
              </a:spcBef>
              <a:spcAft>
                <a:spcPts val="90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Ребенок погружается в сон – это хрупкая фаза сна, и ее надо беречь. Иначе ребенок искусственно взбодрится, и потом ему очень сложно будет уснуть. Спать ребенку лучше всего на правом боку при положении тела дугой. Это естественная, физиологически оптимальная поза. </a:t>
            </a:r>
          </a:p>
          <a:p>
            <a:pPr indent="450215" algn="just">
              <a:lnSpc>
                <a:spcPct val="107000"/>
              </a:lnSpc>
              <a:spcBef>
                <a:spcPts val="750"/>
              </a:spcBef>
              <a:spcAft>
                <a:spcPts val="900"/>
              </a:spcAft>
            </a:pPr>
            <a:endPar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p:txBody>
      </p:sp>
    </p:spTree>
    <p:extLst>
      <p:ext uri="{BB962C8B-B14F-4D97-AF65-F5344CB8AC3E}">
        <p14:creationId xmlns:p14="http://schemas.microsoft.com/office/powerpoint/2010/main" val="248730197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872836" y="180109"/>
            <a:ext cx="10986655" cy="4908075"/>
          </a:xfrm>
          <a:prstGeom prst="rect">
            <a:avLst/>
          </a:prstGeom>
          <a:noFill/>
        </p:spPr>
        <p:txBody>
          <a:bodyPr wrap="square" rtlCol="0">
            <a:spAutoFit/>
          </a:bodyPr>
          <a:lstStyle/>
          <a:p>
            <a:pPr lvl="0" indent="450215" algn="just">
              <a:lnSpc>
                <a:spcPct val="107000"/>
              </a:lnSpc>
              <a:spcBef>
                <a:spcPts val="750"/>
              </a:spcBef>
              <a:spcAft>
                <a:spcPts val="90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Обязательно следует наблюдать за дыханием ребенка – оно должно быть носовое. Во время сна один из воспитателей должен постоянно находится в спальне с детьми</a:t>
            </a:r>
            <a:r>
              <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a:t>
            </a:r>
          </a:p>
          <a:p>
            <a:pPr lvl="0" indent="450215" algn="just">
              <a:lnSpc>
                <a:spcPct val="107000"/>
              </a:lnSpc>
              <a:spcBef>
                <a:spcPts val="750"/>
              </a:spcBef>
              <a:spcAft>
                <a:spcPts val="90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Ребенок погружается в сон – это хрупкая фаза сна, и ее надо беречь. Иначе ребенок искусственно взбодрится, и потом ему очень сложно будет уснуть. Спать ребенку лучше всего на правом боку при положении тела дугой. Это естественная, физиологически оптимальная поза. Обязательно следует наблюдать за дыханием ребенка – оно должно быть носовое. Во время сна один из воспитателей должен постоянно находится в спальне с детьми</a:t>
            </a:r>
            <a:r>
              <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a:t>
            </a:r>
            <a:endPar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indent="450215" algn="just">
              <a:lnSpc>
                <a:spcPct val="107000"/>
              </a:lnSpc>
              <a:spcAft>
                <a:spcPts val="0"/>
              </a:spcAft>
            </a:pPr>
            <a:r>
              <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Когда </a:t>
            </a: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время сна истечет, осуществляется постепенный подъем. Необходимо будить детей как бы одновременно, но и индивидуально, давая возможность детям выспаться, полежать, понежиться. В старших группах пробуждение проводится быстрее, чтобы дети не затягивали время на пассивное пробуждение (открыл глаза – улыбнулся – потянулся и размялся, но не валялся просто так в постели). Необходимо помнить, что пробуждение – серьезнейший момент для насыщения жизни ребенка движениями. Исследования физиологов доказывают, что физкультура в постели дает прекрасный оздоровительный эффект. При этом она доступна и приятна любой категории детей – и лежебокам, и подвижным. </a:t>
            </a:r>
            <a:endPar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indent="450215" algn="just">
              <a:lnSpc>
                <a:spcPct val="107000"/>
              </a:lnSpc>
              <a:spcAft>
                <a:spcPts val="0"/>
              </a:spcAft>
            </a:pPr>
            <a:endPar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indent="450215" algn="just">
              <a:lnSpc>
                <a:spcPct val="107000"/>
              </a:lnSpc>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Поэтому </a:t>
            </a:r>
            <a:r>
              <a:rPr lang="ru-RU" sz="14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после сна проводится бодрящая гимнастика. </a:t>
            </a: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Сначала воспитатель предлагает детям сделать упражнения в постели. После того, как дети снимут рубашки для сна, воспитатель предлагает по дороге в туалетную комнату выполнить ряд упражнений (ходьба босиком, корригирующие упражнения, ходьба по «дорожкам здоровья», физические упражнения и т.д.). Важно добиться, чтобы проснулся именно организм, а не только открылись глаза</a:t>
            </a:r>
            <a:r>
              <a:rPr lang="ru-RU" sz="1400"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a:t>
            </a:r>
          </a:p>
          <a:p>
            <a:pPr indent="450215" algn="just">
              <a:lnSpc>
                <a:spcPct val="107000"/>
              </a:lnSpc>
              <a:spcAft>
                <a:spcPts val="0"/>
              </a:spcAft>
            </a:pP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lvl="0" indent="450215" algn="just">
              <a:lnSpc>
                <a:spcPct val="107000"/>
              </a:lnSpc>
              <a:spcBef>
                <a:spcPts val="750"/>
              </a:spcBef>
              <a:spcAft>
                <a:spcPts val="900"/>
              </a:spcAft>
            </a:pP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3489" y="4716379"/>
            <a:ext cx="2726001" cy="1964150"/>
          </a:xfrm>
          <a:prstGeom prst="rect">
            <a:avLst/>
          </a:prstGeom>
        </p:spPr>
      </p:pic>
      <p:sp>
        <p:nvSpPr>
          <p:cNvPr id="5" name="TextBox 4"/>
          <p:cNvSpPr txBox="1"/>
          <p:nvPr/>
        </p:nvSpPr>
        <p:spPr>
          <a:xfrm>
            <a:off x="872836" y="4427621"/>
            <a:ext cx="8077199" cy="1705916"/>
          </a:xfrm>
          <a:prstGeom prst="rect">
            <a:avLst/>
          </a:prstGeom>
          <a:noFill/>
        </p:spPr>
        <p:txBody>
          <a:bodyPr wrap="square" rtlCol="0">
            <a:spAutoFit/>
          </a:bodyPr>
          <a:lstStyle/>
          <a:p>
            <a:pPr lvl="0" indent="450215" algn="just">
              <a:lnSpc>
                <a:spcPct val="107000"/>
              </a:lnSpc>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Завершают переход детей от сна к активной деятельности гигиенические процедуры. Они традиционны: ребенок освобождает организм от ненужного, моет руки и лицо, тщательно вытирает их.</a:t>
            </a:r>
          </a:p>
          <a:p>
            <a:pPr lvl="0" indent="450215" algn="just">
              <a:lnSpc>
                <a:spcPct val="107000"/>
              </a:lnSpc>
            </a:pP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lvl="0" indent="450215" algn="just">
              <a:lnSpc>
                <a:spcPct val="107000"/>
              </a:lnSpc>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Затем дети старших групп помогают застилать постель: стряхивают простынь, складывают и убирают белье, застилают постель покрывалами. Выходят в группу, одеваются, ставят свой стул на место.</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35315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959370" y="484909"/>
            <a:ext cx="10900121" cy="5232202"/>
          </a:xfrm>
          <a:prstGeom prst="rect">
            <a:avLst/>
          </a:prstGeom>
          <a:noFill/>
        </p:spPr>
        <p:txBody>
          <a:bodyPr wrap="square" rtlCol="0">
            <a:spAutoFit/>
          </a:bodyPr>
          <a:lstStyle/>
          <a:p>
            <a:r>
              <a:rPr lang="ru-RU" sz="1400" i="1" dirty="0" smtClean="0">
                <a:latin typeface="Times New Roman" panose="02020603050405020304" pitchFamily="18" charset="0"/>
                <a:ea typeface="Times New Roman" panose="02020603050405020304" pitchFamily="18" charset="0"/>
              </a:rPr>
              <a:t>       По </a:t>
            </a:r>
            <a:r>
              <a:rPr lang="ru-RU" sz="1400" i="1" dirty="0">
                <a:latin typeface="Times New Roman" panose="02020603050405020304" pitchFamily="18" charset="0"/>
                <a:ea typeface="Times New Roman" panose="02020603050405020304" pitchFamily="18" charset="0"/>
              </a:rPr>
              <a:t>возвращении с практики необходимо </a:t>
            </a:r>
            <a:r>
              <a:rPr lang="ru-RU" sz="1400" i="1" dirty="0" smtClean="0">
                <a:latin typeface="Times New Roman" panose="02020603050405020304" pitchFamily="18" charset="0"/>
                <a:ea typeface="Times New Roman" panose="02020603050405020304" pitchFamily="18" charset="0"/>
              </a:rPr>
              <a:t>составить </a:t>
            </a:r>
            <a:r>
              <a:rPr lang="ru-RU" sz="1400" b="1" i="1" dirty="0">
                <a:latin typeface="Times New Roman" panose="02020603050405020304" pitchFamily="18" charset="0"/>
                <a:ea typeface="Times New Roman" panose="02020603050405020304" pitchFamily="18" charset="0"/>
              </a:rPr>
              <a:t>отчет</a:t>
            </a:r>
            <a:r>
              <a:rPr lang="ru-RU" sz="1400" i="1" dirty="0">
                <a:latin typeface="Times New Roman" panose="02020603050405020304" pitchFamily="18" charset="0"/>
                <a:ea typeface="Times New Roman" panose="02020603050405020304" pitchFamily="18" charset="0"/>
              </a:rPr>
              <a:t> </a:t>
            </a:r>
            <a:r>
              <a:rPr lang="ru-RU" sz="1400" b="1" i="1" dirty="0">
                <a:latin typeface="Times New Roman" panose="02020603050405020304" pitchFamily="18" charset="0"/>
                <a:ea typeface="Times New Roman" panose="02020603050405020304" pitchFamily="18" charset="0"/>
              </a:rPr>
              <a:t>о практике</a:t>
            </a:r>
            <a:r>
              <a:rPr lang="ru-RU" sz="1400" i="1" dirty="0">
                <a:latin typeface="Times New Roman" panose="02020603050405020304" pitchFamily="18" charset="0"/>
                <a:ea typeface="Times New Roman" panose="02020603050405020304" pitchFamily="18" charset="0"/>
              </a:rPr>
              <a:t> и сдать руководителю практики от </a:t>
            </a:r>
            <a:r>
              <a:rPr lang="ru-RU" sz="1400" i="1" dirty="0" smtClean="0">
                <a:latin typeface="Times New Roman" panose="02020603050405020304" pitchFamily="18" charset="0"/>
                <a:ea typeface="Times New Roman" panose="02020603050405020304" pitchFamily="18" charset="0"/>
              </a:rPr>
              <a:t>колледжа в установленные сроки</a:t>
            </a:r>
            <a:r>
              <a:rPr lang="ru-RU" sz="1400" i="1" dirty="0">
                <a:latin typeface="Times New Roman" panose="02020603050405020304" pitchFamily="18" charset="0"/>
                <a:ea typeface="Times New Roman" panose="02020603050405020304" pitchFamily="18" charset="0"/>
              </a:rPr>
              <a:t>. </a:t>
            </a:r>
            <a:endParaRPr lang="ru-RU" sz="1400" i="1" dirty="0" smtClean="0">
              <a:latin typeface="Times New Roman" panose="02020603050405020304" pitchFamily="18" charset="0"/>
              <a:ea typeface="Times New Roman" panose="02020603050405020304" pitchFamily="18" charset="0"/>
            </a:endParaRPr>
          </a:p>
          <a:p>
            <a:endParaRPr lang="ru-RU" sz="1400" i="1" dirty="0">
              <a:latin typeface="Times New Roman" panose="02020603050405020304" pitchFamily="18" charset="0"/>
              <a:ea typeface="Times New Roman" panose="02020603050405020304" pitchFamily="18" charset="0"/>
            </a:endParaRPr>
          </a:p>
          <a:p>
            <a:r>
              <a:rPr lang="ru-RU" sz="1400" i="1" dirty="0" smtClean="0">
                <a:latin typeface="Times New Roman" panose="02020603050405020304" pitchFamily="18" charset="0"/>
                <a:ea typeface="Times New Roman" panose="02020603050405020304" pitchFamily="18" charset="0"/>
              </a:rPr>
              <a:t>       Руководитель </a:t>
            </a:r>
            <a:r>
              <a:rPr lang="ru-RU" sz="1400" i="1" dirty="0">
                <a:latin typeface="Times New Roman" panose="02020603050405020304" pitchFamily="18" charset="0"/>
                <a:ea typeface="Times New Roman" panose="02020603050405020304" pitchFamily="18" charset="0"/>
              </a:rPr>
              <a:t>практики от ГПОАУ АО «АМУРСКИЙ ПЕДАГОГИЧЕСКИЙ КОЛЛЕДЖ» при соблюдении всех указанных </a:t>
            </a:r>
            <a:r>
              <a:rPr lang="ru-RU" sz="1400" i="1" dirty="0" smtClean="0">
                <a:latin typeface="Times New Roman" panose="02020603050405020304" pitchFamily="18" charset="0"/>
                <a:ea typeface="Times New Roman" panose="02020603050405020304" pitchFamily="18" charset="0"/>
              </a:rPr>
              <a:t>пунктов </a:t>
            </a:r>
            <a:r>
              <a:rPr lang="ru-RU" sz="1400" i="1" dirty="0">
                <a:latin typeface="Times New Roman" panose="02020603050405020304" pitchFamily="18" charset="0"/>
                <a:ea typeface="Times New Roman" panose="02020603050405020304" pitchFamily="18" charset="0"/>
              </a:rPr>
              <a:t>и ознакомившись с отчетом о практике, </a:t>
            </a:r>
            <a:r>
              <a:rPr lang="ru-RU" sz="1400" i="1" dirty="0" smtClean="0">
                <a:latin typeface="Times New Roman" panose="02020603050405020304" pitchFamily="18" charset="0"/>
                <a:ea typeface="Times New Roman" panose="02020603050405020304" pitchFamily="18" charset="0"/>
              </a:rPr>
              <a:t>выставляет оценку </a:t>
            </a:r>
            <a:r>
              <a:rPr lang="ru-RU" sz="1400" i="1" dirty="0">
                <a:latin typeface="Times New Roman" panose="02020603050405020304" pitchFamily="18" charset="0"/>
                <a:ea typeface="Times New Roman" panose="02020603050405020304" pitchFamily="18" charset="0"/>
              </a:rPr>
              <a:t>в зачетную книжку и ведомость </a:t>
            </a:r>
            <a:r>
              <a:rPr lang="ru-RU" sz="1400" i="1" dirty="0" smtClean="0">
                <a:latin typeface="Times New Roman" panose="02020603050405020304" pitchFamily="18" charset="0"/>
                <a:ea typeface="Times New Roman" panose="02020603050405020304" pitchFamily="18" charset="0"/>
              </a:rPr>
              <a:t>(согласно </a:t>
            </a:r>
            <a:r>
              <a:rPr lang="ru-RU" sz="1400" i="1" dirty="0">
                <a:latin typeface="Times New Roman" panose="02020603050405020304" pitchFamily="18" charset="0"/>
                <a:ea typeface="Times New Roman" panose="02020603050405020304" pitchFamily="18" charset="0"/>
              </a:rPr>
              <a:t>учебному плану). </a:t>
            </a:r>
            <a:endParaRPr lang="ru-RU" sz="1400" i="1" dirty="0" smtClean="0">
              <a:latin typeface="Times New Roman" panose="02020603050405020304" pitchFamily="18" charset="0"/>
              <a:ea typeface="Times New Roman" panose="02020603050405020304" pitchFamily="18" charset="0"/>
            </a:endParaRPr>
          </a:p>
          <a:p>
            <a:endParaRPr lang="ru-RU" sz="1400" i="1" dirty="0">
              <a:latin typeface="Times New Roman" panose="02020603050405020304" pitchFamily="18" charset="0"/>
              <a:ea typeface="Times New Roman" panose="02020603050405020304" pitchFamily="18" charset="0"/>
            </a:endParaRPr>
          </a:p>
          <a:p>
            <a:endParaRPr lang="ru-RU" sz="1400" i="1" dirty="0" smtClean="0">
              <a:latin typeface="Times New Roman" panose="02020603050405020304" pitchFamily="18" charset="0"/>
              <a:ea typeface="Times New Roman" panose="02020603050405020304" pitchFamily="18" charset="0"/>
            </a:endParaRPr>
          </a:p>
          <a:p>
            <a:endParaRPr lang="ru-RU" sz="1400" i="1" dirty="0" smtClean="0">
              <a:latin typeface="Times New Roman" panose="02020603050405020304" pitchFamily="18" charset="0"/>
              <a:ea typeface="Times New Roman" panose="02020603050405020304" pitchFamily="18" charset="0"/>
            </a:endParaRPr>
          </a:p>
          <a:p>
            <a:endParaRPr lang="ru-RU" sz="1400" i="1" dirty="0">
              <a:latin typeface="Times New Roman" panose="02020603050405020304" pitchFamily="18" charset="0"/>
            </a:endParaRPr>
          </a:p>
          <a:p>
            <a:r>
              <a:rPr lang="ru-RU" b="1" i="1" dirty="0" smtClean="0">
                <a:solidFill>
                  <a:srgbClr val="C00000"/>
                </a:solidFill>
                <a:latin typeface="Book Antiqua" panose="02040602050305030304" pitchFamily="18" charset="0"/>
              </a:rPr>
              <a:t>       Студент</a:t>
            </a:r>
            <a:r>
              <a:rPr lang="ru-RU" b="1" i="1" dirty="0">
                <a:solidFill>
                  <a:srgbClr val="C00000"/>
                </a:solidFill>
                <a:latin typeface="Book Antiqua" panose="02040602050305030304" pitchFamily="18" charset="0"/>
              </a:rPr>
              <a:t>, не выполнивший программу производственной практики, </a:t>
            </a:r>
            <a:r>
              <a:rPr lang="ru-RU" b="1" i="1" dirty="0" smtClean="0">
                <a:solidFill>
                  <a:srgbClr val="C00000"/>
                </a:solidFill>
                <a:latin typeface="Book Antiqua" panose="02040602050305030304" pitchFamily="18" charset="0"/>
              </a:rPr>
              <a:t>получивший отрицательный </a:t>
            </a:r>
            <a:r>
              <a:rPr lang="ru-RU" b="1" i="1" dirty="0">
                <a:solidFill>
                  <a:srgbClr val="C00000"/>
                </a:solidFill>
                <a:latin typeface="Book Antiqua" panose="02040602050305030304" pitchFamily="18" charset="0"/>
              </a:rPr>
              <a:t>отзыв о работе или неудовлетворительную оценку при сдаче зачета, повторно </a:t>
            </a:r>
            <a:r>
              <a:rPr lang="ru-RU" b="1" i="1" dirty="0" smtClean="0">
                <a:solidFill>
                  <a:srgbClr val="C00000"/>
                </a:solidFill>
                <a:latin typeface="Book Antiqua" panose="02040602050305030304" pitchFamily="18" charset="0"/>
              </a:rPr>
              <a:t>направляется </a:t>
            </a:r>
            <a:r>
              <a:rPr lang="ru-RU" b="1" i="1" dirty="0">
                <a:solidFill>
                  <a:srgbClr val="C00000"/>
                </a:solidFill>
                <a:latin typeface="Book Antiqua" panose="02040602050305030304" pitchFamily="18" charset="0"/>
              </a:rPr>
              <a:t>на практику в свободное от учебы время</a:t>
            </a:r>
            <a:r>
              <a:rPr lang="ru-RU" b="1" i="1" dirty="0" smtClean="0">
                <a:solidFill>
                  <a:srgbClr val="C00000"/>
                </a:solidFill>
                <a:latin typeface="Book Antiqua" panose="02040602050305030304" pitchFamily="18" charset="0"/>
              </a:rPr>
              <a:t>.</a:t>
            </a:r>
          </a:p>
          <a:p>
            <a:endParaRPr lang="ru-RU" b="1" i="1" dirty="0">
              <a:solidFill>
                <a:srgbClr val="C00000"/>
              </a:solidFill>
              <a:latin typeface="Book Antiqua" panose="02040602050305030304" pitchFamily="18" charset="0"/>
            </a:endParaRPr>
          </a:p>
          <a:p>
            <a:r>
              <a:rPr lang="ru-RU" b="1" i="1" dirty="0" smtClean="0">
                <a:solidFill>
                  <a:srgbClr val="C00000"/>
                </a:solidFill>
                <a:latin typeface="Book Antiqua" panose="02040602050305030304" pitchFamily="18" charset="0"/>
              </a:rPr>
              <a:t>       Студент</a:t>
            </a:r>
            <a:r>
              <a:rPr lang="ru-RU" b="1" i="1" dirty="0">
                <a:solidFill>
                  <a:srgbClr val="C00000"/>
                </a:solidFill>
                <a:latin typeface="Book Antiqua" panose="02040602050305030304" pitchFamily="18" charset="0"/>
              </a:rPr>
              <a:t>, не прошедший практику или получивший неудовлетворительную оценку при сдаче отчета по производственной практике, не допускается к государственной итоговой аттестации и, в случае </a:t>
            </a:r>
            <a:r>
              <a:rPr lang="ru-RU" b="1" i="1" dirty="0" smtClean="0">
                <a:solidFill>
                  <a:srgbClr val="C00000"/>
                </a:solidFill>
                <a:latin typeface="Book Antiqua" panose="02040602050305030304" pitchFamily="18" charset="0"/>
              </a:rPr>
              <a:t>не ликвидации </a:t>
            </a:r>
            <a:r>
              <a:rPr lang="ru-RU" b="1" i="1" dirty="0">
                <a:solidFill>
                  <a:srgbClr val="C00000"/>
                </a:solidFill>
                <a:latin typeface="Book Antiqua" panose="02040602050305030304" pitchFamily="18" charset="0"/>
              </a:rPr>
              <a:t>задолженности в установленный срок, отчисляется из колледжа</a:t>
            </a:r>
            <a:r>
              <a:rPr lang="ru-RU" b="1" i="1" dirty="0" smtClean="0">
                <a:solidFill>
                  <a:srgbClr val="C00000"/>
                </a:solidFill>
                <a:latin typeface="Book Antiqua" panose="02040602050305030304" pitchFamily="18" charset="0"/>
              </a:rPr>
              <a:t>.</a:t>
            </a:r>
          </a:p>
          <a:p>
            <a:endParaRPr lang="ru-RU" b="1" i="1" dirty="0">
              <a:solidFill>
                <a:srgbClr val="C00000"/>
              </a:solidFill>
              <a:latin typeface="Book Antiqua" panose="02040602050305030304" pitchFamily="18" charset="0"/>
            </a:endParaRPr>
          </a:p>
          <a:p>
            <a:pPr algn="ctr"/>
            <a:r>
              <a:rPr lang="ru-RU" b="1" i="1" dirty="0" smtClean="0">
                <a:solidFill>
                  <a:srgbClr val="252537"/>
                </a:solidFill>
                <a:latin typeface="Book Antiqua" panose="02040602050305030304" pitchFamily="18" charset="0"/>
              </a:rPr>
              <a:t>Желаем Вам успехов!</a:t>
            </a:r>
            <a:endParaRPr lang="ru-RU" b="1" i="1" dirty="0">
              <a:solidFill>
                <a:srgbClr val="252537"/>
              </a:solidFill>
              <a:latin typeface="Book Antiqua" panose="02040602050305030304" pitchFamily="18" charset="0"/>
            </a:endParaRPr>
          </a:p>
          <a:p>
            <a:r>
              <a:rPr lang="ru-RU" sz="1400" i="1" dirty="0"/>
              <a:t> </a:t>
            </a:r>
          </a:p>
          <a:p>
            <a:endParaRPr lang="ru-RU" sz="1400" i="1" dirty="0"/>
          </a:p>
        </p:txBody>
      </p:sp>
    </p:spTree>
    <p:extLst>
      <p:ext uri="{BB962C8B-B14F-4D97-AF65-F5344CB8AC3E}">
        <p14:creationId xmlns:p14="http://schemas.microsoft.com/office/powerpoint/2010/main" val="163738996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45128" y="507622"/>
            <a:ext cx="9349750" cy="748146"/>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       Требования </a:t>
            </a:r>
            <a:r>
              <a:rPr lang="ru-RU" sz="20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к продолжительности режимных моментов </a:t>
            </a:r>
            <a:endParaRPr lang="ru-RU" sz="2000" b="1"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endParaRPr>
          </a:p>
          <a:p>
            <a:pPr algn="just"/>
            <a:r>
              <a:rPr lang="ru-RU" sz="2000" b="1"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a:t>
            </a:r>
            <a:r>
              <a:rPr lang="ru-RU" sz="20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умывания, питания, дневного сна</a:t>
            </a:r>
            <a:r>
              <a:rPr lang="ru-RU" sz="2000" b="1" i="1" dirty="0" smtClean="0">
                <a:solidFill>
                  <a:srgbClr val="252537"/>
                </a:solidFill>
                <a:latin typeface="Book Antiqua" panose="02040602050305030304" pitchFamily="18" charset="0"/>
                <a:ea typeface="Times New Roman" panose="02020603050405020304" pitchFamily="18" charset="0"/>
                <a:cs typeface="Tahoma" panose="020B0604030504040204" pitchFamily="34" charset="0"/>
              </a:rPr>
              <a:t>)</a:t>
            </a:r>
            <a:r>
              <a:rPr lang="ru-RU" sz="20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a:t>
            </a:r>
            <a:endParaRPr lang="ru-RU" sz="2000" dirty="0">
              <a:solidFill>
                <a:srgbClr val="252537"/>
              </a:solidFill>
            </a:endParaRPr>
          </a:p>
        </p:txBody>
      </p:sp>
      <p:sp>
        <p:nvSpPr>
          <p:cNvPr id="4" name="TextBox 3"/>
          <p:cNvSpPr txBox="1"/>
          <p:nvPr/>
        </p:nvSpPr>
        <p:spPr>
          <a:xfrm>
            <a:off x="845128" y="1678897"/>
            <a:ext cx="10967558" cy="3434915"/>
          </a:xfrm>
          <a:prstGeom prst="rect">
            <a:avLst/>
          </a:prstGeom>
          <a:noFill/>
        </p:spPr>
        <p:txBody>
          <a:bodyPr wrap="square" rtlCol="0">
            <a:spAutoFit/>
          </a:bodyPr>
          <a:lstStyle/>
          <a:p>
            <a:pPr indent="450215" algn="just">
              <a:lnSpc>
                <a:spcPct val="107000"/>
              </a:lnSpc>
              <a:spcBef>
                <a:spcPts val="750"/>
              </a:spcBef>
              <a:spcAft>
                <a:spcPts val="90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На подготовку к приему пищи, гигиенические процедуры отводится от 5 до 10 минут, в зависимости от возраста детей. На завтрак – от 15 до 25 минут, на обед и ужин – от 15 до 30 минут, на прием фруктов и сока – 10 минут, в зависимости от возраста детей.</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Следует обратить внимание:</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все навыки формируются постепенно;</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лучший пример для подражания – взрослый;</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у ребенка есть свои вкусы и привычки;</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в игре обучение проходит легче.</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b="1"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Следует избегать:</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необоснованного поторапливания и одергивания детей;</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публичного осуждения ребенка за неумение;</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излишнего заигрывания с детьми и развлечения их во время еды, умывания, одевания и т.п.;</a:t>
            </a:r>
            <a:endParaRPr lang="ru-RU" sz="1400" dirty="0">
              <a:solidFill>
                <a:srgbClr val="252537"/>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ahoma" panose="020B0604030504040204" pitchFamily="34" charset="0"/>
              </a:rPr>
              <a:t>- затягивания по времени процесса еды, одевания и т.д.</a:t>
            </a:r>
            <a:endParaRPr lang="ru-RU" sz="1400" dirty="0">
              <a:solidFill>
                <a:srgbClr val="252537"/>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61224" y="5109400"/>
            <a:ext cx="3151461" cy="1498597"/>
          </a:xfrm>
          <a:prstGeom prst="rect">
            <a:avLst/>
          </a:prstGeom>
        </p:spPr>
      </p:pic>
    </p:spTree>
    <p:extLst>
      <p:ext uri="{BB962C8B-B14F-4D97-AF65-F5344CB8AC3E}">
        <p14:creationId xmlns:p14="http://schemas.microsoft.com/office/powerpoint/2010/main" val="94089110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58981" y="207818"/>
            <a:ext cx="10958945" cy="817418"/>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Aft>
                <a:spcPts val="0"/>
              </a:spcAft>
            </a:pPr>
            <a:r>
              <a:rPr lang="ru-RU" sz="2000" b="1" i="1" dirty="0" smtClean="0">
                <a:solidFill>
                  <a:srgbClr val="252537"/>
                </a:solidFill>
                <a:latin typeface="Book Antiqua" panose="02040602050305030304" pitchFamily="18" charset="0"/>
                <a:ea typeface="Times New Roman" panose="02020603050405020304" pitchFamily="18" charset="0"/>
              </a:rPr>
              <a:t>Составление конспекта </a:t>
            </a:r>
            <a:r>
              <a:rPr lang="ru-RU" sz="2000" b="1" i="1" dirty="0">
                <a:solidFill>
                  <a:srgbClr val="252537"/>
                </a:solidFill>
                <a:latin typeface="Book Antiqua" panose="02040602050305030304" pitchFamily="18" charset="0"/>
                <a:ea typeface="Times New Roman" panose="02020603050405020304" pitchFamily="18" charset="0"/>
              </a:rPr>
              <a:t>организации и проведения режимных процессов 1 и 2 половины дня,  в соответствии с требованиями ООП </a:t>
            </a:r>
            <a:r>
              <a:rPr lang="ru-RU" sz="2000" b="1" i="1" dirty="0" smtClean="0">
                <a:solidFill>
                  <a:srgbClr val="252537"/>
                </a:solidFill>
                <a:latin typeface="Book Antiqua" panose="02040602050305030304" pitchFamily="18" charset="0"/>
                <a:ea typeface="Times New Roman" panose="02020603050405020304" pitchFamily="18" charset="0"/>
              </a:rPr>
              <a:t>ДОО </a:t>
            </a:r>
            <a:r>
              <a:rPr lang="ru-RU" sz="2000" b="1" i="1" dirty="0">
                <a:solidFill>
                  <a:srgbClr val="252537"/>
                </a:solidFill>
                <a:latin typeface="Book Antiqua" panose="02040602050305030304" pitchFamily="18" charset="0"/>
                <a:ea typeface="Times New Roman" panose="02020603050405020304" pitchFamily="18" charset="0"/>
              </a:rPr>
              <a:t>(или примерными ООП </a:t>
            </a:r>
            <a:r>
              <a:rPr lang="ru-RU" sz="2000" b="1" i="1" dirty="0" smtClean="0">
                <a:solidFill>
                  <a:srgbClr val="252537"/>
                </a:solidFill>
                <a:latin typeface="Book Antiqua" panose="02040602050305030304" pitchFamily="18" charset="0"/>
                <a:ea typeface="Times New Roman" panose="02020603050405020304" pitchFamily="18" charset="0"/>
              </a:rPr>
              <a:t>ДОО).</a:t>
            </a:r>
            <a:endParaRPr lang="ru-RU" sz="2000" b="1" i="1" dirty="0">
              <a:solidFill>
                <a:srgbClr val="252537"/>
              </a:solidFill>
              <a:latin typeface="Book Antiqua" panose="02040602050305030304" pitchFamily="18" charset="0"/>
              <a:ea typeface="Times New Roman" panose="02020603050405020304" pitchFamily="18" charset="0"/>
            </a:endParaRPr>
          </a:p>
        </p:txBody>
      </p:sp>
      <p:sp>
        <p:nvSpPr>
          <p:cNvPr id="4" name="TextBox 3"/>
          <p:cNvSpPr txBox="1"/>
          <p:nvPr/>
        </p:nvSpPr>
        <p:spPr>
          <a:xfrm>
            <a:off x="858980" y="1246909"/>
            <a:ext cx="10958945" cy="3816429"/>
          </a:xfrm>
          <a:prstGeom prst="rect">
            <a:avLst/>
          </a:prstGeom>
          <a:noFill/>
        </p:spPr>
        <p:txBody>
          <a:bodyPr wrap="square" rtlCol="0">
            <a:spAutoFit/>
          </a:bodyPr>
          <a:lstStyle/>
          <a:p>
            <a:pPr lvl="1">
              <a:spcAft>
                <a:spcPts val="0"/>
              </a:spcAft>
            </a:pPr>
            <a:r>
              <a:rPr lang="ru-RU" sz="1400" i="1" dirty="0">
                <a:solidFill>
                  <a:srgbClr val="252537"/>
                </a:solidFill>
                <a:latin typeface="Book Antiqua" panose="02040602050305030304" pitchFamily="18" charset="0"/>
                <a:ea typeface="Times New Roman" panose="02020603050405020304" pitchFamily="18" charset="0"/>
              </a:rPr>
              <a:t>Для составления конспекта проконсультируйтесь с </a:t>
            </a:r>
            <a:r>
              <a:rPr lang="ru-RU" sz="1400" i="1" dirty="0" smtClean="0">
                <a:solidFill>
                  <a:srgbClr val="252537"/>
                </a:solidFill>
                <a:latin typeface="Book Antiqua" panose="02040602050305030304" pitchFamily="18" charset="0"/>
                <a:ea typeface="Times New Roman" panose="02020603050405020304" pitchFamily="18" charset="0"/>
              </a:rPr>
              <a:t>воспитателем - наставником </a:t>
            </a:r>
            <a:r>
              <a:rPr lang="ru-RU" sz="1400" i="1" dirty="0">
                <a:solidFill>
                  <a:srgbClr val="252537"/>
                </a:solidFill>
                <a:latin typeface="Book Antiqua" panose="02040602050305030304" pitchFamily="18" charset="0"/>
                <a:ea typeface="Times New Roman" panose="02020603050405020304" pitchFamily="18" charset="0"/>
              </a:rPr>
              <a:t>по поводу задач, решаемых в ходе режимных </a:t>
            </a:r>
            <a:r>
              <a:rPr lang="ru-RU" sz="1400" i="1" dirty="0" smtClean="0">
                <a:solidFill>
                  <a:srgbClr val="252537"/>
                </a:solidFill>
                <a:latin typeface="Book Antiqua" panose="02040602050305030304" pitchFamily="18" charset="0"/>
                <a:ea typeface="Times New Roman" panose="02020603050405020304" pitchFamily="18" charset="0"/>
              </a:rPr>
              <a:t>моментов.</a:t>
            </a:r>
          </a:p>
          <a:p>
            <a:pPr lvl="1" algn="just">
              <a:spcAft>
                <a:spcPts val="0"/>
              </a:spcAft>
            </a:pPr>
            <a:r>
              <a:rPr lang="ru-RU" sz="1400" i="1" dirty="0" smtClean="0">
                <a:solidFill>
                  <a:srgbClr val="252537"/>
                </a:solidFill>
                <a:latin typeface="Book Antiqua" panose="02040602050305030304" pitchFamily="18" charset="0"/>
                <a:ea typeface="Times New Roman" panose="02020603050405020304" pitchFamily="18" charset="0"/>
              </a:rPr>
              <a:t>Составьте </a:t>
            </a:r>
            <a:r>
              <a:rPr lang="ru-RU" sz="1400" i="1" dirty="0">
                <a:solidFill>
                  <a:srgbClr val="252537"/>
                </a:solidFill>
                <a:latin typeface="Book Antiqua" panose="02040602050305030304" pitchFamily="18" charset="0"/>
                <a:ea typeface="Times New Roman" panose="02020603050405020304" pitchFamily="18" charset="0"/>
              </a:rPr>
              <a:t>конспект в соответствии с предлагаемой </a:t>
            </a:r>
            <a:r>
              <a:rPr lang="ru-RU" sz="1400" i="1" dirty="0" smtClean="0">
                <a:solidFill>
                  <a:srgbClr val="252537"/>
                </a:solidFill>
                <a:latin typeface="Book Antiqua" panose="02040602050305030304" pitchFamily="18" charset="0"/>
                <a:ea typeface="Times New Roman" panose="02020603050405020304" pitchFamily="18" charset="0"/>
              </a:rPr>
              <a:t>схемой:</a:t>
            </a:r>
          </a:p>
          <a:p>
            <a:pPr lvl="1" algn="just">
              <a:spcAft>
                <a:spcPts val="0"/>
              </a:spcAft>
            </a:pPr>
            <a:endParaRPr lang="ru-RU" sz="1400" i="1" dirty="0" smtClean="0">
              <a:solidFill>
                <a:srgbClr val="252537"/>
              </a:solidFill>
              <a:latin typeface="Book Antiqua" panose="02040602050305030304" pitchFamily="18" charset="0"/>
              <a:ea typeface="Times New Roman" panose="02020603050405020304" pitchFamily="18" charset="0"/>
            </a:endParaRPr>
          </a:p>
          <a:p>
            <a:pPr lvl="1" algn="just">
              <a:spcAft>
                <a:spcPts val="0"/>
              </a:spcAft>
            </a:pPr>
            <a:r>
              <a:rPr lang="ru-RU" sz="1600" b="1" i="1" dirty="0" smtClean="0">
                <a:solidFill>
                  <a:srgbClr val="252537"/>
                </a:solidFill>
                <a:latin typeface="Book Antiqua" panose="02040602050305030304" pitchFamily="18" charset="0"/>
                <a:ea typeface="Times New Roman" panose="02020603050405020304" pitchFamily="18" charset="0"/>
              </a:rPr>
              <a:t>При </a:t>
            </a:r>
            <a:r>
              <a:rPr lang="ru-RU" sz="1600" b="1" i="1" dirty="0">
                <a:solidFill>
                  <a:srgbClr val="252537"/>
                </a:solidFill>
                <a:latin typeface="Book Antiqua" panose="02040602050305030304" pitchFamily="18" charset="0"/>
                <a:ea typeface="Times New Roman" panose="02020603050405020304" pitchFamily="18" charset="0"/>
              </a:rPr>
              <a:t>составлении конспекта обратите внимание на</a:t>
            </a:r>
            <a:r>
              <a:rPr lang="ru-RU" sz="1600" b="1" i="1" dirty="0" smtClean="0">
                <a:solidFill>
                  <a:srgbClr val="252537"/>
                </a:solidFill>
                <a:latin typeface="Book Antiqua" panose="02040602050305030304" pitchFamily="18" charset="0"/>
                <a:ea typeface="Times New Roman" panose="02020603050405020304" pitchFamily="18" charset="0"/>
              </a:rPr>
              <a:t>:</a:t>
            </a:r>
          </a:p>
          <a:p>
            <a:pPr lvl="1" algn="just">
              <a:spcAft>
                <a:spcPts val="0"/>
              </a:spcAft>
            </a:pPr>
            <a:endParaRPr lang="ru-RU" sz="1600" b="1" i="1" dirty="0">
              <a:solidFill>
                <a:srgbClr val="252537"/>
              </a:solidFill>
              <a:latin typeface="Book Antiqua" panose="02040602050305030304" pitchFamily="18" charset="0"/>
              <a:ea typeface="Times New Roman" panose="02020603050405020304" pitchFamily="18" charset="0"/>
            </a:endParaRPr>
          </a:p>
          <a:p>
            <a:pPr marL="375920" indent="-285750">
              <a:spcAft>
                <a:spcPts val="0"/>
              </a:spcAft>
              <a:buFontTx/>
              <a:buChar char="-"/>
            </a:pPr>
            <a:r>
              <a:rPr lang="ru-RU" sz="1400" i="1" dirty="0" smtClean="0">
                <a:solidFill>
                  <a:srgbClr val="252537"/>
                </a:solidFill>
                <a:latin typeface="Book Antiqua" panose="02040602050305030304" pitchFamily="18" charset="0"/>
                <a:ea typeface="Times New Roman" panose="02020603050405020304" pitchFamily="18" charset="0"/>
              </a:rPr>
              <a:t>соответствие </a:t>
            </a:r>
            <a:r>
              <a:rPr lang="ru-RU" sz="1400" i="1" dirty="0">
                <a:solidFill>
                  <a:srgbClr val="252537"/>
                </a:solidFill>
                <a:latin typeface="Book Antiqua" panose="02040602050305030304" pitchFamily="18" charset="0"/>
                <a:ea typeface="Times New Roman" panose="02020603050405020304" pitchFamily="18" charset="0"/>
              </a:rPr>
              <a:t>времени режиму дня вашей возрастной группы</a:t>
            </a:r>
            <a:r>
              <a:rPr lang="ru-RU" sz="1400" i="1" dirty="0" smtClean="0">
                <a:solidFill>
                  <a:srgbClr val="252537"/>
                </a:solidFill>
                <a:latin typeface="Book Antiqua" panose="02040602050305030304" pitchFamily="18" charset="0"/>
                <a:ea typeface="Times New Roman" panose="02020603050405020304" pitchFamily="18" charset="0"/>
              </a:rPr>
              <a:t>;</a:t>
            </a:r>
          </a:p>
          <a:p>
            <a:pPr marL="375920" indent="-285750">
              <a:spcAft>
                <a:spcPts val="0"/>
              </a:spcAft>
              <a:buFontTx/>
              <a:buChar char="-"/>
            </a:pPr>
            <a:endParaRPr lang="ru-RU" sz="1400" i="1" dirty="0">
              <a:solidFill>
                <a:srgbClr val="252537"/>
              </a:solidFill>
              <a:latin typeface="Book Antiqua" panose="02040602050305030304" pitchFamily="18" charset="0"/>
              <a:ea typeface="Times New Roman" panose="02020603050405020304" pitchFamily="18" charset="0"/>
            </a:endParaRPr>
          </a:p>
          <a:p>
            <a:pPr marL="375920" indent="-285750">
              <a:spcAft>
                <a:spcPts val="0"/>
              </a:spcAft>
              <a:buFontTx/>
              <a:buChar char="-"/>
            </a:pPr>
            <a:r>
              <a:rPr lang="ru-RU" sz="1400" i="1" dirty="0" smtClean="0">
                <a:solidFill>
                  <a:srgbClr val="252537"/>
                </a:solidFill>
                <a:latin typeface="Book Antiqua" panose="02040602050305030304" pitchFamily="18" charset="0"/>
                <a:ea typeface="Times New Roman" panose="02020603050405020304" pitchFamily="18" charset="0"/>
              </a:rPr>
              <a:t>конспект </a:t>
            </a:r>
            <a:r>
              <a:rPr lang="ru-RU" sz="1400" i="1" dirty="0">
                <a:solidFill>
                  <a:srgbClr val="252537"/>
                </a:solidFill>
                <a:latin typeface="Book Antiqua" panose="02040602050305030304" pitchFamily="18" charset="0"/>
                <a:ea typeface="Times New Roman" panose="02020603050405020304" pitchFamily="18" charset="0"/>
              </a:rPr>
              <a:t>должен включать все режимные процессы, организуемые в группе (прием детей, утренняя гимнастика, беседа о здоровье, подготовка к завтраку, завтрак, подготовка к прогулке, прогулка, возвращение с прогулки, подготовка к обеду, обед, подготовка ко сну, сон, подъем, закаливающие процедуры, гимнастика после дневного сна, подготовка к полднику, полдник, игровая деятельность, подготовка к ужину, ужин, работа по развитию движения, уход детей</a:t>
            </a:r>
            <a:r>
              <a:rPr lang="ru-RU" sz="1400" i="1" dirty="0" smtClean="0">
                <a:solidFill>
                  <a:srgbClr val="252537"/>
                </a:solidFill>
                <a:latin typeface="Book Antiqua" panose="02040602050305030304" pitchFamily="18" charset="0"/>
                <a:ea typeface="Times New Roman" panose="02020603050405020304" pitchFamily="18" charset="0"/>
              </a:rPr>
              <a:t>).</a:t>
            </a:r>
          </a:p>
          <a:p>
            <a:pPr marL="375920" indent="-285750">
              <a:spcAft>
                <a:spcPts val="0"/>
              </a:spcAft>
              <a:buFontTx/>
              <a:buChar char="-"/>
            </a:pPr>
            <a:endParaRPr lang="ru-RU" sz="1400" i="1" dirty="0">
              <a:solidFill>
                <a:srgbClr val="252537"/>
              </a:solidFill>
              <a:latin typeface="Book Antiqua" panose="02040602050305030304" pitchFamily="18" charset="0"/>
              <a:ea typeface="Times New Roman" panose="02020603050405020304" pitchFamily="18" charset="0"/>
            </a:endParaRPr>
          </a:p>
          <a:p>
            <a:pPr marL="375920" indent="-285750">
              <a:spcAft>
                <a:spcPts val="0"/>
              </a:spcAft>
              <a:buFontTx/>
              <a:buChar char="-"/>
            </a:pPr>
            <a:r>
              <a:rPr lang="ru-RU" sz="1400" i="1" dirty="0" smtClean="0">
                <a:solidFill>
                  <a:srgbClr val="252537"/>
                </a:solidFill>
                <a:latin typeface="Book Antiqua" panose="02040602050305030304" pitchFamily="18" charset="0"/>
                <a:ea typeface="Times New Roman" panose="02020603050405020304" pitchFamily="18" charset="0"/>
              </a:rPr>
              <a:t>в </a:t>
            </a:r>
            <a:r>
              <a:rPr lang="ru-RU" sz="1400" i="1" dirty="0">
                <a:solidFill>
                  <a:srgbClr val="252537"/>
                </a:solidFill>
                <a:latin typeface="Book Antiqua" panose="02040602050305030304" pitchFamily="18" charset="0"/>
                <a:ea typeface="Times New Roman" panose="02020603050405020304" pitchFamily="18" charset="0"/>
              </a:rPr>
              <a:t>конспекте не описывать содержание режимных процессов: беседа о здоровье, утренняя </a:t>
            </a:r>
            <a:endParaRPr lang="ru-RU" sz="1400" i="1" dirty="0" smtClean="0">
              <a:solidFill>
                <a:srgbClr val="252537"/>
              </a:solidFill>
              <a:latin typeface="Book Antiqua" panose="02040602050305030304" pitchFamily="18" charset="0"/>
              <a:ea typeface="Times New Roman" panose="02020603050405020304" pitchFamily="18" charset="0"/>
            </a:endParaRPr>
          </a:p>
          <a:p>
            <a:pPr marL="90170">
              <a:spcAft>
                <a:spcPts val="0"/>
              </a:spcAft>
            </a:pPr>
            <a:r>
              <a:rPr lang="ru-RU" sz="1400" i="1" dirty="0" smtClean="0">
                <a:solidFill>
                  <a:srgbClr val="252537"/>
                </a:solidFill>
                <a:latin typeface="Book Antiqua" panose="02040602050305030304" pitchFamily="18" charset="0"/>
                <a:ea typeface="Times New Roman" panose="02020603050405020304" pitchFamily="18" charset="0"/>
              </a:rPr>
              <a:t>гимнастика, гимнастика </a:t>
            </a:r>
            <a:r>
              <a:rPr lang="ru-RU" sz="1400" i="1" dirty="0">
                <a:solidFill>
                  <a:srgbClr val="252537"/>
                </a:solidFill>
                <a:latin typeface="Book Antiqua" panose="02040602050305030304" pitchFamily="18" charset="0"/>
                <a:ea typeface="Times New Roman" panose="02020603050405020304" pitchFamily="18" charset="0"/>
              </a:rPr>
              <a:t>после дневного сна, так как по данным формам работы будут составлены </a:t>
            </a:r>
            <a:endParaRPr lang="ru-RU" sz="1400" i="1" dirty="0" smtClean="0">
              <a:solidFill>
                <a:srgbClr val="252537"/>
              </a:solidFill>
              <a:latin typeface="Book Antiqua" panose="02040602050305030304" pitchFamily="18" charset="0"/>
              <a:ea typeface="Times New Roman" panose="02020603050405020304" pitchFamily="18" charset="0"/>
            </a:endParaRPr>
          </a:p>
          <a:p>
            <a:pPr marL="90170">
              <a:spcAft>
                <a:spcPts val="0"/>
              </a:spcAft>
            </a:pPr>
            <a:r>
              <a:rPr lang="ru-RU" sz="1400" i="1" dirty="0" smtClean="0">
                <a:solidFill>
                  <a:srgbClr val="252537"/>
                </a:solidFill>
                <a:latin typeface="Book Antiqua" panose="02040602050305030304" pitchFamily="18" charset="0"/>
                <a:ea typeface="Times New Roman" panose="02020603050405020304" pitchFamily="18" charset="0"/>
              </a:rPr>
              <a:t>отдельные </a:t>
            </a:r>
            <a:r>
              <a:rPr lang="ru-RU" sz="1400" i="1" dirty="0">
                <a:solidFill>
                  <a:srgbClr val="252537"/>
                </a:solidFill>
                <a:latin typeface="Book Antiqua" panose="02040602050305030304" pitchFamily="18" charset="0"/>
                <a:ea typeface="Times New Roman" panose="02020603050405020304" pitchFamily="18" charset="0"/>
              </a:rPr>
              <a:t>конспекты.</a:t>
            </a:r>
          </a:p>
          <a:p>
            <a:pPr lvl="1" algn="just">
              <a:spcAft>
                <a:spcPts val="0"/>
              </a:spcAft>
            </a:pPr>
            <a:endParaRPr lang="ru-RU" sz="1400" i="1" dirty="0">
              <a:solidFill>
                <a:srgbClr val="252537"/>
              </a:solidFill>
              <a:latin typeface="Book Antiqua" panose="02040602050305030304" pitchFamily="18" charset="0"/>
              <a:ea typeface="Times New Roman" panose="02020603050405020304" pitchFamily="18" charset="0"/>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66470" y="4140009"/>
            <a:ext cx="2851455" cy="2483526"/>
          </a:xfrm>
          <a:prstGeom prst="rect">
            <a:avLst/>
          </a:prstGeom>
        </p:spPr>
      </p:pic>
    </p:spTree>
    <p:extLst>
      <p:ext uri="{BB962C8B-B14F-4D97-AF65-F5344CB8AC3E}">
        <p14:creationId xmlns:p14="http://schemas.microsoft.com/office/powerpoint/2010/main" val="14143426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58981" y="342729"/>
            <a:ext cx="9308601" cy="817418"/>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252537"/>
                </a:solidFill>
                <a:latin typeface="Book Antiqua" panose="02040602050305030304" pitchFamily="18" charset="0"/>
              </a:rPr>
              <a:t>       Методические рекомендации </a:t>
            </a:r>
            <a:r>
              <a:rPr lang="ru-RU" sz="2000" b="1" i="1" dirty="0">
                <a:solidFill>
                  <a:srgbClr val="252537"/>
                </a:solidFill>
                <a:latin typeface="Book Antiqua" panose="02040602050305030304" pitchFamily="18" charset="0"/>
              </a:rPr>
              <a:t>по </a:t>
            </a:r>
            <a:r>
              <a:rPr lang="ru-RU" sz="2000" b="1" i="1" dirty="0" smtClean="0">
                <a:solidFill>
                  <a:srgbClr val="252537"/>
                </a:solidFill>
                <a:latin typeface="Book Antiqua" panose="02040602050305030304" pitchFamily="18" charset="0"/>
              </a:rPr>
              <a:t>организации физкультурного </a:t>
            </a:r>
            <a:r>
              <a:rPr lang="ru-RU" sz="2000" b="1" i="1" dirty="0">
                <a:solidFill>
                  <a:srgbClr val="252537"/>
                </a:solidFill>
                <a:latin typeface="Book Antiqua" panose="02040602050305030304" pitchFamily="18" charset="0"/>
              </a:rPr>
              <a:t>развлечения в одной возрастной </a:t>
            </a:r>
            <a:r>
              <a:rPr lang="ru-RU" sz="2000" b="1" i="1" dirty="0" smtClean="0">
                <a:solidFill>
                  <a:srgbClr val="252537"/>
                </a:solidFill>
                <a:latin typeface="Book Antiqua" panose="02040602050305030304" pitchFamily="18" charset="0"/>
              </a:rPr>
              <a:t>группе ДОО </a:t>
            </a:r>
            <a:endParaRPr lang="ru-RU" sz="2000" b="1" i="1" dirty="0">
              <a:solidFill>
                <a:srgbClr val="252537"/>
              </a:solidFill>
              <a:latin typeface="Book Antiqua" panose="0204060205030503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9308" y="4508631"/>
            <a:ext cx="3172691" cy="2163198"/>
          </a:xfrm>
          <a:prstGeom prst="rect">
            <a:avLst/>
          </a:prstGeom>
        </p:spPr>
      </p:pic>
      <p:sp>
        <p:nvSpPr>
          <p:cNvPr id="5" name="TextBox 4"/>
          <p:cNvSpPr txBox="1"/>
          <p:nvPr/>
        </p:nvSpPr>
        <p:spPr>
          <a:xfrm>
            <a:off x="858981" y="1364105"/>
            <a:ext cx="11103170" cy="3385542"/>
          </a:xfrm>
          <a:prstGeom prst="rect">
            <a:avLst/>
          </a:prstGeom>
          <a:noFill/>
        </p:spPr>
        <p:txBody>
          <a:bodyPr wrap="square" rtlCol="0">
            <a:spAutoFit/>
          </a:bodyPr>
          <a:lstStyle/>
          <a:p>
            <a:pPr indent="450215">
              <a:spcAft>
                <a:spcPts val="0"/>
              </a:spcAft>
            </a:pPr>
            <a:r>
              <a:rPr lang="ru-RU" sz="1400" i="1" dirty="0">
                <a:latin typeface="Book Antiqua" panose="02040602050305030304" pitchFamily="18" charset="0"/>
                <a:ea typeface="Times New Roman" panose="02020603050405020304" pitchFamily="18" charset="0"/>
              </a:rPr>
              <a:t>Физкультурное развлечение проводится с целью активного отдыха ребенка, а значит, в нем не должны содержаться физические упражнения малознакомые </a:t>
            </a:r>
            <a:r>
              <a:rPr lang="ru-RU" sz="1400" i="1" dirty="0" smtClean="0">
                <a:latin typeface="Book Antiqua" panose="02040602050305030304" pitchFamily="18" charset="0"/>
                <a:ea typeface="Times New Roman" panose="02020603050405020304" pitchFamily="18" charset="0"/>
              </a:rPr>
              <a:t>детям.</a:t>
            </a:r>
          </a:p>
          <a:p>
            <a:pPr indent="450215">
              <a:spcAft>
                <a:spcPts val="0"/>
              </a:spcAft>
            </a:pPr>
            <a:endParaRPr lang="ru-RU" sz="1400" dirty="0">
              <a:latin typeface="Times New Roman" panose="02020603050405020304" pitchFamily="18" charset="0"/>
              <a:ea typeface="Times New Roman" panose="02020603050405020304" pitchFamily="18" charset="0"/>
            </a:endParaRPr>
          </a:p>
          <a:p>
            <a:pPr indent="450215">
              <a:spcAft>
                <a:spcPts val="0"/>
              </a:spcAft>
            </a:pPr>
            <a:r>
              <a:rPr lang="ru-RU" sz="1400" i="1" dirty="0">
                <a:latin typeface="Book Antiqua" panose="02040602050305030304" pitchFamily="18" charset="0"/>
                <a:ea typeface="Times New Roman" panose="02020603050405020304" pitchFamily="18" charset="0"/>
              </a:rPr>
              <a:t>При планировании развлечения следует учесть: сезон (осень, зима, весна, лето); условия проведения (на спортивной площадке, в спортивном зале, реже (во время карантина) – в группе</a:t>
            </a:r>
            <a:r>
              <a:rPr lang="ru-RU" sz="1400" i="1" dirty="0" smtClean="0">
                <a:latin typeface="Book Antiqua" panose="02040602050305030304" pitchFamily="18" charset="0"/>
                <a:ea typeface="Times New Roman" panose="02020603050405020304" pitchFamily="18" charset="0"/>
              </a:rPr>
              <a:t>).</a:t>
            </a:r>
          </a:p>
          <a:p>
            <a:pPr indent="450215">
              <a:spcAft>
                <a:spcPts val="0"/>
              </a:spcAft>
            </a:pPr>
            <a:endParaRPr lang="ru-RU" sz="1400" dirty="0">
              <a:latin typeface="Times New Roman" panose="02020603050405020304" pitchFamily="18" charset="0"/>
              <a:ea typeface="Times New Roman" panose="02020603050405020304" pitchFamily="18" charset="0"/>
            </a:endParaRPr>
          </a:p>
          <a:p>
            <a:pPr indent="450215">
              <a:spcAft>
                <a:spcPts val="0"/>
              </a:spcAft>
            </a:pPr>
            <a:r>
              <a:rPr lang="ru-RU" sz="1400" i="1" dirty="0">
                <a:latin typeface="Book Antiqua" panose="02040602050305030304" pitchFamily="18" charset="0"/>
                <a:ea typeface="Times New Roman" panose="02020603050405020304" pitchFamily="18" charset="0"/>
              </a:rPr>
              <a:t>Отдельно следует указать оборудование, оформление</a:t>
            </a:r>
            <a:r>
              <a:rPr lang="ru-RU" sz="1400" i="1" dirty="0" smtClean="0">
                <a:latin typeface="Book Antiqua" panose="02040602050305030304" pitchFamily="18" charset="0"/>
                <a:ea typeface="Times New Roman" panose="02020603050405020304" pitchFamily="18" charset="0"/>
              </a:rPr>
              <a:t>.</a:t>
            </a:r>
          </a:p>
          <a:p>
            <a:pPr indent="450215">
              <a:spcAft>
                <a:spcPts val="0"/>
              </a:spcAft>
            </a:pPr>
            <a:endParaRPr lang="ru-RU" sz="1400" dirty="0">
              <a:latin typeface="Times New Roman" panose="02020603050405020304" pitchFamily="18" charset="0"/>
              <a:ea typeface="Times New Roman" panose="02020603050405020304" pitchFamily="18" charset="0"/>
            </a:endParaRPr>
          </a:p>
          <a:p>
            <a:pPr indent="450215">
              <a:spcAft>
                <a:spcPts val="0"/>
              </a:spcAft>
            </a:pPr>
            <a:r>
              <a:rPr lang="ru-RU" sz="1400" i="1" dirty="0">
                <a:latin typeface="Book Antiqua" panose="02040602050305030304" pitchFamily="18" charset="0"/>
                <a:ea typeface="Times New Roman" panose="02020603050405020304" pitchFamily="18" charset="0"/>
              </a:rPr>
              <a:t>Развлечение состоит из 3 частей: 1 часть – парад участников, разминка (чаще под музыку гимнастические упражнения); 2 часть – основное содержание (игры – для младших дошкольников, соревнования – для старших); 3 часть награждения и сладкие подарки (грамоты, медали, конфеты</a:t>
            </a:r>
            <a:r>
              <a:rPr lang="ru-RU" sz="1400" i="1" dirty="0" smtClean="0">
                <a:latin typeface="Book Antiqua" panose="02040602050305030304" pitchFamily="18" charset="0"/>
                <a:ea typeface="Times New Roman" panose="02020603050405020304" pitchFamily="18" charset="0"/>
              </a:rPr>
              <a:t>).</a:t>
            </a:r>
          </a:p>
          <a:p>
            <a:pPr indent="450215">
              <a:spcAft>
                <a:spcPts val="0"/>
              </a:spcAft>
            </a:pPr>
            <a:endParaRPr lang="ru-RU" sz="1400" dirty="0">
              <a:latin typeface="Times New Roman" panose="02020603050405020304" pitchFamily="18" charset="0"/>
              <a:ea typeface="Times New Roman" panose="02020603050405020304" pitchFamily="18" charset="0"/>
            </a:endParaRPr>
          </a:p>
          <a:p>
            <a:pPr indent="450215">
              <a:spcAft>
                <a:spcPts val="0"/>
              </a:spcAft>
            </a:pPr>
            <a:r>
              <a:rPr lang="ru-RU" sz="1400" i="1" dirty="0">
                <a:latin typeface="Book Antiqua" panose="02040602050305030304" pitchFamily="18" charset="0"/>
                <a:ea typeface="Times New Roman" panose="02020603050405020304" pitchFamily="18" charset="0"/>
              </a:rPr>
              <a:t>Побольше устраивайте сюрпризных моментов – продумайте появление сказочных персонажей (Баба-Яга, Бармалей, Красная Шапочка, сундук с сокровищами и др</a:t>
            </a:r>
            <a:r>
              <a:rPr lang="ru-RU" sz="1400" i="1" dirty="0" smtClean="0">
                <a:latin typeface="Book Antiqua" panose="02040602050305030304" pitchFamily="18" charset="0"/>
                <a:ea typeface="Times New Roman" panose="02020603050405020304" pitchFamily="18" charset="0"/>
              </a:rPr>
              <a:t>.).</a:t>
            </a:r>
            <a:endParaRPr lang="ru-RU" sz="1400" dirty="0">
              <a:latin typeface="Times New Roman" panose="02020603050405020304" pitchFamily="18" charset="0"/>
              <a:ea typeface="Times New Roman" panose="02020603050405020304" pitchFamily="18" charset="0"/>
            </a:endParaRPr>
          </a:p>
          <a:p>
            <a:pPr marL="685800">
              <a:spcAft>
                <a:spcPts val="0"/>
              </a:spcAft>
            </a:pPr>
            <a:endParaRPr lang="ru-RU" dirty="0">
              <a:latin typeface="Times New Roman" panose="02020603050405020304" pitchFamily="18" charset="0"/>
              <a:ea typeface="Times New Roman" panose="02020603050405020304" pitchFamily="18" charset="0"/>
            </a:endParaRPr>
          </a:p>
        </p:txBody>
      </p:sp>
      <p:sp>
        <p:nvSpPr>
          <p:cNvPr id="6" name="TextBox 5"/>
          <p:cNvSpPr txBox="1"/>
          <p:nvPr/>
        </p:nvSpPr>
        <p:spPr>
          <a:xfrm>
            <a:off x="858981" y="4632451"/>
            <a:ext cx="8160327" cy="1600438"/>
          </a:xfrm>
          <a:prstGeom prst="rect">
            <a:avLst/>
          </a:prstGeom>
          <a:noFill/>
        </p:spPr>
        <p:txBody>
          <a:bodyPr wrap="square" rtlCol="0">
            <a:spAutoFit/>
          </a:bodyPr>
          <a:lstStyle/>
          <a:p>
            <a:pPr lvl="0" indent="450215"/>
            <a:r>
              <a:rPr lang="ru-RU" sz="1400" i="1" dirty="0">
                <a:solidFill>
                  <a:prstClr val="black"/>
                </a:solidFill>
                <a:latin typeface="Book Antiqua" panose="02040602050305030304" pitchFamily="18" charset="0"/>
                <a:ea typeface="Times New Roman" panose="02020603050405020304" pitchFamily="18" charset="0"/>
              </a:rPr>
              <a:t>Для организации соревнований, подумайте о том, как будет вестись счет очков, так, чтобы дети могли наглядно видеть и считать очки (победителям – по 2 очка, проигравшей команде по 1 очку).</a:t>
            </a:r>
          </a:p>
          <a:p>
            <a:pPr lvl="0" indent="450215"/>
            <a:endParaRPr lang="ru-RU" sz="1400" dirty="0">
              <a:solidFill>
                <a:prstClr val="black"/>
              </a:solidFill>
              <a:latin typeface="Times New Roman" panose="02020603050405020304" pitchFamily="18" charset="0"/>
              <a:ea typeface="Times New Roman" panose="02020603050405020304" pitchFamily="18" charset="0"/>
            </a:endParaRPr>
          </a:p>
          <a:p>
            <a:pPr lvl="0" indent="450215"/>
            <a:r>
              <a:rPr lang="ru-RU" sz="1400" i="1" dirty="0">
                <a:solidFill>
                  <a:prstClr val="black"/>
                </a:solidFill>
                <a:latin typeface="Book Antiqua" panose="02040602050305030304" pitchFamily="18" charset="0"/>
                <a:ea typeface="Times New Roman" panose="02020603050405020304" pitchFamily="18" charset="0"/>
              </a:rPr>
              <a:t>Поддержите эмоциональный фон развлечения музыкой, своим настроением, так как от эмоционального фона зависит успешность и качество активного отдыха (подберите соответствующую тематике праздника музыку).</a:t>
            </a:r>
            <a:endParaRPr lang="ru-RU" sz="1400" dirty="0">
              <a:solidFill>
                <a:prstClr val="black"/>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61982189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86855" y="290945"/>
            <a:ext cx="2456148" cy="461665"/>
          </a:xfrm>
          <a:prstGeom prst="rect">
            <a:avLst/>
          </a:prstGeom>
          <a:noFill/>
        </p:spPr>
        <p:txBody>
          <a:bodyPr wrap="square" rtlCol="0">
            <a:spAutoFit/>
          </a:bodyPr>
          <a:lstStyle/>
          <a:p>
            <a:r>
              <a:rPr lang="ru-RU" sz="2400" b="1" i="1" dirty="0">
                <a:solidFill>
                  <a:srgbClr val="252537"/>
                </a:solidFill>
                <a:latin typeface="Book Antiqua" panose="02040602050305030304" pitchFamily="18" charset="0"/>
                <a:ea typeface="Times New Roman" panose="02020603050405020304" pitchFamily="18" charset="0"/>
              </a:rPr>
              <a:t>Литература</a:t>
            </a:r>
            <a:endParaRPr lang="ru-RU" sz="2400" i="1" dirty="0">
              <a:solidFill>
                <a:srgbClr val="252537"/>
              </a:solidFill>
              <a:latin typeface="Book Antiqua" panose="02040602050305030304" pitchFamily="18" charset="0"/>
            </a:endParaRPr>
          </a:p>
        </p:txBody>
      </p:sp>
      <p:sp>
        <p:nvSpPr>
          <p:cNvPr id="4" name="TextBox 3"/>
          <p:cNvSpPr txBox="1"/>
          <p:nvPr/>
        </p:nvSpPr>
        <p:spPr>
          <a:xfrm>
            <a:off x="193964" y="789709"/>
            <a:ext cx="11596254" cy="2462213"/>
          </a:xfrm>
          <a:prstGeom prst="rect">
            <a:avLst/>
          </a:prstGeom>
          <a:noFill/>
        </p:spPr>
        <p:txBody>
          <a:bodyPr wrap="square" rtlCol="0">
            <a:spAutoFit/>
          </a:bodyPr>
          <a:lstStyle/>
          <a:p>
            <a:pPr lvl="0" algn="just">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1.    Буцинская </a:t>
            </a:r>
            <a:r>
              <a:rPr lang="ru-RU" sz="1400" i="1" dirty="0">
                <a:solidFill>
                  <a:srgbClr val="252537"/>
                </a:solidFill>
                <a:latin typeface="Book Antiqua" panose="02040602050305030304" pitchFamily="18" charset="0"/>
                <a:ea typeface="Times New Roman" panose="02020603050405020304" pitchFamily="18" charset="0"/>
              </a:rPr>
              <a:t>П. П., Васюкова В. И. Лескова Г. П. Общеразвивающие упражнения в детском саду: Кн. Для воспитателя детского сада. – М., 1990.</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2.    Вавилова </a:t>
            </a:r>
            <a:r>
              <a:rPr lang="ru-RU" sz="1400" i="1" dirty="0">
                <a:solidFill>
                  <a:srgbClr val="252537"/>
                </a:solidFill>
                <a:latin typeface="Book Antiqua" panose="02040602050305030304" pitchFamily="18" charset="0"/>
                <a:ea typeface="Times New Roman" panose="02020603050405020304" pitchFamily="18" charset="0"/>
              </a:rPr>
              <a:t>Е. Н. Развивайте у дошкольников быстроту, силу, выносливость. – М., 1981.</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3.    Викулов </a:t>
            </a:r>
            <a:r>
              <a:rPr lang="ru-RU" sz="1400" i="1" dirty="0">
                <a:solidFill>
                  <a:srgbClr val="252537"/>
                </a:solidFill>
                <a:latin typeface="Book Antiqua" panose="02040602050305030304" pitchFamily="18" charset="0"/>
                <a:ea typeface="Times New Roman" panose="02020603050405020304" pitchFamily="18" charset="0"/>
              </a:rPr>
              <a:t>А. Д., Бутин И. М. Развитие физических способностей детей: Книга для малышей и их родителей. – Ярославль, 1996.</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4.    Воротилкина </a:t>
            </a:r>
            <a:r>
              <a:rPr lang="ru-RU" sz="1400" i="1" dirty="0">
                <a:solidFill>
                  <a:srgbClr val="252537"/>
                </a:solidFill>
                <a:latin typeface="Book Antiqua" panose="02040602050305030304" pitchFamily="18" charset="0"/>
                <a:ea typeface="Times New Roman" panose="02020603050405020304" pitchFamily="18" charset="0"/>
              </a:rPr>
              <a:t>И. М. Физкультурно-оздоровительная работа в дошкольном образовательном учреждении: Метод.пособие. – М., 2004.</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5.    Детски </a:t>
            </a:r>
            <a:r>
              <a:rPr lang="ru-RU" sz="1400" i="1" dirty="0">
                <a:solidFill>
                  <a:srgbClr val="252537"/>
                </a:solidFill>
                <a:latin typeface="Book Antiqua" panose="02040602050305030304" pitchFamily="18" charset="0"/>
                <a:ea typeface="Times New Roman" panose="02020603050405020304" pitchFamily="18" charset="0"/>
              </a:rPr>
              <a:t>народные подвижные игры: Книга для воспитателей дет. сада и родителей /Сост. А. В. Кенеман, Т. И. Осокина – М., 1995.</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6.    Ермак </a:t>
            </a:r>
            <a:r>
              <a:rPr lang="ru-RU" sz="1400" i="1" dirty="0">
                <a:solidFill>
                  <a:srgbClr val="252537"/>
                </a:solidFill>
                <a:latin typeface="Book Antiqua" panose="02040602050305030304" pitchFamily="18" charset="0"/>
                <a:ea typeface="Times New Roman" panose="02020603050405020304" pitchFamily="18" charset="0"/>
              </a:rPr>
              <a:t>Н. Н. Физкультурные занятия в детском саду: творческая школа для дошколят. – Ростов /Дону, </a:t>
            </a:r>
            <a:r>
              <a:rPr lang="ru-RU" sz="1400" i="1" dirty="0" smtClean="0">
                <a:solidFill>
                  <a:srgbClr val="252537"/>
                </a:solidFill>
                <a:latin typeface="Book Antiqua" panose="02040602050305030304" pitchFamily="18" charset="0"/>
                <a:ea typeface="Times New Roman" panose="02020603050405020304" pitchFamily="18" charset="0"/>
              </a:rPr>
              <a:t>2004.</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7.   Завьялова</a:t>
            </a:r>
            <a:r>
              <a:rPr lang="ru-RU" sz="1400" i="1" dirty="0">
                <a:solidFill>
                  <a:srgbClr val="252537"/>
                </a:solidFill>
                <a:latin typeface="Book Antiqua" panose="02040602050305030304" pitchFamily="18" charset="0"/>
                <a:ea typeface="Times New Roman" panose="02020603050405020304" pitchFamily="18" charset="0"/>
              </a:rPr>
              <a:t>, Т. П.  Теоретические и методические основы организации различных видов деятельности детей. Туризм в детском саду: учебное пособие для среднего профессионального образования / Т. П. Завьялова. — 2-е изд., испр. и доп. — Москва: Издательство Юрайт, 2020. — 228 с. — (Профессиональное образование). — ISBN 978-5-534-05362-3. — Текст: электронный // ЭБС Юрайт [сайт]. — URL: https://urait.ru/bcode/454113 (дата обращения: 05.03.2020</a:t>
            </a:r>
            <a:r>
              <a:rPr lang="ru-RU" sz="1400" i="1" dirty="0" smtClean="0">
                <a:solidFill>
                  <a:srgbClr val="252537"/>
                </a:solidFill>
                <a:latin typeface="Book Antiqua" panose="02040602050305030304" pitchFamily="18" charset="0"/>
                <a:ea typeface="Times New Roman" panose="02020603050405020304" pitchFamily="18" charset="0"/>
              </a:rPr>
              <a:t>).</a:t>
            </a:r>
          </a:p>
          <a:p>
            <a:pPr lvl="0" algn="just">
              <a:spcAft>
                <a:spcPts val="0"/>
              </a:spcAft>
              <a:tabLst>
                <a:tab pos="237490" algn="l"/>
              </a:tabLst>
            </a:pPr>
            <a:endParaRPr lang="ru-RU" sz="1400" i="1" dirty="0">
              <a:solidFill>
                <a:srgbClr val="252537"/>
              </a:solidFill>
              <a:latin typeface="Book Antiqua" panose="02040602050305030304" pitchFamily="18" charset="0"/>
              <a:ea typeface="Times New Roman" panose="02020603050405020304" pitchFamily="18" charset="0"/>
            </a:endParaRPr>
          </a:p>
        </p:txBody>
      </p:sp>
      <p:sp>
        <p:nvSpPr>
          <p:cNvPr id="5" name="TextBox 4"/>
          <p:cNvSpPr txBox="1"/>
          <p:nvPr/>
        </p:nvSpPr>
        <p:spPr>
          <a:xfrm>
            <a:off x="193964" y="2923309"/>
            <a:ext cx="11734800" cy="3754874"/>
          </a:xfrm>
          <a:prstGeom prst="rect">
            <a:avLst/>
          </a:prstGeom>
          <a:noFill/>
        </p:spPr>
        <p:txBody>
          <a:bodyPr wrap="square" rtlCol="0">
            <a:spAutoFit/>
          </a:bodyPr>
          <a:lstStyle/>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8.  За</a:t>
            </a:r>
            <a:r>
              <a:rPr lang="ru-RU" sz="1400" dirty="0" smtClean="0">
                <a:solidFill>
                  <a:srgbClr val="252537"/>
                </a:solidFill>
                <a:latin typeface="Book Antiqua" panose="02040602050305030304" pitchFamily="18" charset="0"/>
                <a:ea typeface="Times New Roman" panose="02020603050405020304" pitchFamily="18" charset="0"/>
              </a:rPr>
              <a:t>вь</a:t>
            </a:r>
            <a:r>
              <a:rPr lang="ru-RU" sz="1400" i="1" dirty="0" smtClean="0">
                <a:solidFill>
                  <a:srgbClr val="252537"/>
                </a:solidFill>
                <a:latin typeface="Book Antiqua" panose="02040602050305030304" pitchFamily="18" charset="0"/>
                <a:ea typeface="Times New Roman" panose="02020603050405020304" pitchFamily="18" charset="0"/>
              </a:rPr>
              <a:t>ялова</a:t>
            </a:r>
            <a:r>
              <a:rPr lang="ru-RU" sz="1400" i="1" dirty="0">
                <a:solidFill>
                  <a:srgbClr val="252537"/>
                </a:solidFill>
                <a:latin typeface="Book Antiqua" panose="02040602050305030304" pitchFamily="18" charset="0"/>
                <a:ea typeface="Times New Roman" panose="02020603050405020304" pitchFamily="18" charset="0"/>
              </a:rPr>
              <a:t>, Т. П.  Теория и методика физического воспитания и развитие ребенка дошкольного возраста: учебное пособие для среднего профессионального образования / Т. П. Завьялова, И. В. Стародубцева. — 2-е изд., стер. — Москва: Издательство Юрайт, 2020. — 350 с. — (Профессиональное образование). — ISBN 978-5-534-11219-1. — Текст: электронный // ЭБС Юрайт [сайт]. — URL: https://urait.ru/bcode/456959 (дата обращения: 05.03.2020).</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9. Завьялова</a:t>
            </a:r>
            <a:r>
              <a:rPr lang="ru-RU" sz="1400" i="1" dirty="0">
                <a:solidFill>
                  <a:srgbClr val="252537"/>
                </a:solidFill>
                <a:latin typeface="Book Antiqua" panose="02040602050305030304" pitchFamily="18" charset="0"/>
                <a:ea typeface="Times New Roman" panose="02020603050405020304" pitchFamily="18" charset="0"/>
              </a:rPr>
              <a:t>, Т. П.  Организация физкультурно-оздоровительной работы в дошкольном учреждении: занятия по футболу: учебное пособие для среднего профессионального образования / Т. П. Завьялова, И. В. Стародубцева, Д. Ю. Колчанов. — 2-е изд., испр. и доп. — Москва: Издательство Юрайт, 2020. — 172 с. — (Профессиональное образование). — ISBN 978-5-534-13288-5. — Текст: электронный // ЭБС Юрайт [сайт]. — URL: https://urait.ru/bcode/457403 (дата обращения: 05.03.2020</a:t>
            </a:r>
            <a:r>
              <a:rPr lang="ru-RU" sz="1400" i="1" dirty="0" smtClean="0">
                <a:solidFill>
                  <a:srgbClr val="252537"/>
                </a:solidFill>
                <a:latin typeface="Book Antiqua" panose="02040602050305030304" pitchFamily="18" charset="0"/>
                <a:ea typeface="Times New Roman" panose="02020603050405020304" pitchFamily="18" charset="0"/>
              </a:rPr>
              <a:t>).</a:t>
            </a: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10. Кожухова Н.Н., Рыжкова Л.А., Борисова М.М. Теория и методика физического воспитания детей дошкольного возраста: Схемы и таблицы. – М.: Гуманит. изд. центр ВЛАДОС, 2003. – 192с.</a:t>
            </a:r>
            <a:endParaRPr lang="ru-RU" sz="1400" i="1" dirty="0">
              <a:solidFill>
                <a:srgbClr val="252537"/>
              </a:solidFill>
              <a:latin typeface="Book Antiqua" panose="02040602050305030304" pitchFamily="18" charset="0"/>
              <a:ea typeface="Times New Roman" panose="02020603050405020304" pitchFamily="18" charset="0"/>
            </a:endParaRPr>
          </a:p>
          <a:p>
            <a:pPr lvl="0">
              <a:spcAft>
                <a:spcPts val="0"/>
              </a:spcAft>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11.    Лысова </a:t>
            </a:r>
            <a:r>
              <a:rPr lang="ru-RU" sz="1400" i="1" dirty="0">
                <a:solidFill>
                  <a:srgbClr val="252537"/>
                </a:solidFill>
                <a:latin typeface="Book Antiqua" panose="02040602050305030304" pitchFamily="18" charset="0"/>
                <a:ea typeface="Times New Roman" panose="02020603050405020304" pitchFamily="18" charset="0"/>
              </a:rPr>
              <a:t>В. Я., Яковлева Т. С. и др. Спортивные праздники и развлечения. Сценарии (старший дошкольный возраст). Методические рекомендации для работников дошкольных образовательных учреждений. М., 2000 – 72 с</a:t>
            </a:r>
            <a:r>
              <a:rPr lang="ru-RU" sz="1400" i="1" dirty="0" smtClean="0">
                <a:solidFill>
                  <a:srgbClr val="252537"/>
                </a:solidFill>
                <a:latin typeface="Book Antiqua" panose="02040602050305030304" pitchFamily="18" charset="0"/>
                <a:ea typeface="Times New Roman" panose="02020603050405020304" pitchFamily="18" charset="0"/>
              </a:rPr>
              <a:t>.</a:t>
            </a:r>
          </a:p>
          <a:p>
            <a:pPr marL="342900" lvl="0" indent="-342900">
              <a:spcAft>
                <a:spcPts val="0"/>
              </a:spcAft>
              <a:buAutoNum type="arabicPeriod" startAt="12"/>
              <a:tabLst>
                <a:tab pos="237490" algn="l"/>
              </a:tabLst>
            </a:pPr>
            <a:r>
              <a:rPr lang="ru-RU" sz="1400" i="1" dirty="0" smtClean="0">
                <a:solidFill>
                  <a:srgbClr val="252537"/>
                </a:solidFill>
                <a:latin typeface="Book Antiqua" panose="02040602050305030304" pitchFamily="18" charset="0"/>
                <a:ea typeface="Times New Roman" panose="02020603050405020304" pitchFamily="18" charset="0"/>
              </a:rPr>
              <a:t>Лысова </a:t>
            </a:r>
            <a:r>
              <a:rPr lang="ru-RU" sz="1400" i="1" dirty="0">
                <a:solidFill>
                  <a:srgbClr val="252537"/>
                </a:solidFill>
                <a:latin typeface="Book Antiqua" panose="02040602050305030304" pitchFamily="18" charset="0"/>
                <a:ea typeface="Times New Roman" panose="02020603050405020304" pitchFamily="18" charset="0"/>
              </a:rPr>
              <a:t>В. Я., Яковлева Т. С. и др. Спортивные праздники и развлечения для дошкольников. Сценарии (младший и средний дошкольный возраст). Методические рекомендации для ра-ботников дошкольных образовательных учреждений. М., 2000 – 52 с</a:t>
            </a:r>
            <a:r>
              <a:rPr lang="ru-RU" sz="1400" i="1" dirty="0" smtClean="0">
                <a:solidFill>
                  <a:srgbClr val="252537"/>
                </a:solidFill>
                <a:latin typeface="Book Antiqua" panose="02040602050305030304" pitchFamily="18" charset="0"/>
                <a:ea typeface="Times New Roman" panose="02020603050405020304" pitchFamily="18" charset="0"/>
              </a:rPr>
              <a:t>.</a:t>
            </a:r>
          </a:p>
          <a:p>
            <a:pPr marL="342900" lvl="0" indent="-342900">
              <a:spcAft>
                <a:spcPts val="0"/>
              </a:spcAft>
              <a:buAutoNum type="arabicPeriod" startAt="12"/>
              <a:tabLst>
                <a:tab pos="237490" algn="l"/>
              </a:tabLst>
            </a:pPr>
            <a:r>
              <a:rPr lang="ru-RU" sz="1400" i="1" dirty="0">
                <a:solidFill>
                  <a:srgbClr val="252537"/>
                </a:solidFill>
                <a:latin typeface="Book Antiqua" panose="02040602050305030304" pitchFamily="18" charset="0"/>
                <a:ea typeface="Times New Roman" panose="02020603050405020304" pitchFamily="18" charset="0"/>
              </a:rPr>
              <a:t>От рождения до школы. Инновационная программа дошкольного образования (пилотный вариант) / Под ред. Н.Е. Вераксы, Т.С. Комаровой, Э.М. Дорофеевой. – М.: МОЗАИКА-СИНТЕЗ, 2020. -368 с.</a:t>
            </a:r>
          </a:p>
          <a:p>
            <a:pPr lvl="0">
              <a:spcAft>
                <a:spcPts val="0"/>
              </a:spcAft>
              <a:tabLst>
                <a:tab pos="237490" algn="l"/>
              </a:tabLst>
            </a:pPr>
            <a:endParaRPr lang="ru-RU" sz="1400" i="1" dirty="0">
              <a:solidFill>
                <a:srgbClr val="252537"/>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27196271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4636" y="239843"/>
            <a:ext cx="10298243" cy="461665"/>
          </a:xfrm>
          <a:prstGeom prst="rect">
            <a:avLst/>
          </a:prstGeom>
          <a:noFill/>
        </p:spPr>
        <p:txBody>
          <a:bodyPr wrap="square" rtlCol="0">
            <a:spAutoFit/>
          </a:bodyPr>
          <a:lstStyle/>
          <a:p>
            <a:r>
              <a:rPr lang="ru-RU" sz="2400" b="1" i="1" dirty="0">
                <a:solidFill>
                  <a:srgbClr val="252537"/>
                </a:solidFill>
                <a:latin typeface="Book Antiqua" panose="02040602050305030304" pitchFamily="18" charset="0"/>
                <a:ea typeface="Times New Roman" panose="02020603050405020304" pitchFamily="18" charset="0"/>
              </a:rPr>
              <a:t>С</a:t>
            </a:r>
            <a:r>
              <a:rPr lang="ru-RU" sz="2400" b="1" i="1" dirty="0" smtClean="0">
                <a:solidFill>
                  <a:srgbClr val="252537"/>
                </a:solidFill>
                <a:latin typeface="Book Antiqua" panose="02040602050305030304" pitchFamily="18" charset="0"/>
                <a:ea typeface="Times New Roman" panose="02020603050405020304" pitchFamily="18" charset="0"/>
              </a:rPr>
              <a:t>писок использованных источников</a:t>
            </a:r>
            <a:endParaRPr lang="ru-RU" sz="2400" i="1" dirty="0">
              <a:solidFill>
                <a:srgbClr val="252537"/>
              </a:solidFill>
              <a:latin typeface="Book Antiqua" panose="02040602050305030304" pitchFamily="18" charset="0"/>
            </a:endParaRPr>
          </a:p>
        </p:txBody>
      </p:sp>
      <p:sp>
        <p:nvSpPr>
          <p:cNvPr id="3" name="TextBox 2"/>
          <p:cNvSpPr txBox="1"/>
          <p:nvPr/>
        </p:nvSpPr>
        <p:spPr>
          <a:xfrm>
            <a:off x="359764" y="839449"/>
            <a:ext cx="11467475" cy="3093154"/>
          </a:xfrm>
          <a:prstGeom prst="rect">
            <a:avLst/>
          </a:prstGeom>
          <a:noFill/>
        </p:spPr>
        <p:txBody>
          <a:bodyPr wrap="square" rtlCol="0">
            <a:spAutoFit/>
          </a:bodyPr>
          <a:lstStyle/>
          <a:p>
            <a:pPr marL="342900" lvl="0" indent="-342900">
              <a:lnSpc>
                <a:spcPct val="150000"/>
              </a:lnSpc>
              <a:spcAft>
                <a:spcPts val="0"/>
              </a:spcAft>
              <a:buFont typeface="+mj-lt"/>
              <a:buAutoNum type="arabicPeriod"/>
            </a:pPr>
            <a:r>
              <a:rPr lang="ru-RU" sz="1400" b="1" i="1" dirty="0">
                <a:solidFill>
                  <a:srgbClr val="252537"/>
                </a:solidFill>
                <a:latin typeface="Book Antiqua" panose="02040602050305030304" pitchFamily="18" charset="0"/>
                <a:ea typeface="Times New Roman" panose="02020603050405020304" pitchFamily="18" charset="0"/>
              </a:rPr>
              <a:t>Интернет – издание Профобразование. </a:t>
            </a:r>
            <a:r>
              <a:rPr lang="ru-RU" sz="1400" i="1" dirty="0">
                <a:solidFill>
                  <a:srgbClr val="252537"/>
                </a:solidFill>
                <a:latin typeface="Book Antiqua" panose="02040602050305030304" pitchFamily="18" charset="0"/>
                <a:ea typeface="Times New Roman" panose="02020603050405020304" pitchFamily="18" charset="0"/>
              </a:rPr>
              <a:t>-  Режим доступа: </a:t>
            </a:r>
            <a:r>
              <a:rPr lang="en-US" sz="1400" i="1" u="sng" dirty="0">
                <a:solidFill>
                  <a:srgbClr val="252537"/>
                </a:solidFill>
                <a:latin typeface="Book Antiqua" panose="02040602050305030304" pitchFamily="18" charset="0"/>
                <a:ea typeface="Times New Roman" panose="02020603050405020304" pitchFamily="18" charset="0"/>
                <a:hlinkClick r:id="rId2"/>
              </a:rPr>
              <a:t>http</a:t>
            </a:r>
            <a:r>
              <a:rPr lang="ru-RU" sz="1400" i="1" u="sng" dirty="0">
                <a:solidFill>
                  <a:srgbClr val="252537"/>
                </a:solidFill>
                <a:latin typeface="Book Antiqua" panose="02040602050305030304" pitchFamily="18" charset="0"/>
                <a:ea typeface="Times New Roman" panose="02020603050405020304" pitchFamily="18" charset="0"/>
                <a:hlinkClick r:id="rId2"/>
              </a:rPr>
              <a:t>://</a:t>
            </a:r>
            <a:r>
              <a:rPr lang="ru-RU" sz="1400" i="1" u="sng" dirty="0" err="1">
                <a:solidFill>
                  <a:srgbClr val="252537"/>
                </a:solidFill>
                <a:latin typeface="Book Antiqua" panose="02040602050305030304" pitchFamily="18" charset="0"/>
                <a:ea typeface="Times New Roman" panose="02020603050405020304" pitchFamily="18" charset="0"/>
                <a:hlinkClick r:id="rId2"/>
              </a:rPr>
              <a:t>проф-обр.рф</a:t>
            </a: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nSpc>
                <a:spcPct val="150000"/>
              </a:lnSpc>
              <a:spcAft>
                <a:spcPts val="0"/>
              </a:spcAft>
              <a:buFont typeface="+mj-lt"/>
              <a:buAutoNum type="arabicPeriod"/>
            </a:pPr>
            <a:r>
              <a:rPr lang="ru-RU" sz="1400" b="1" i="1" dirty="0">
                <a:solidFill>
                  <a:srgbClr val="252537"/>
                </a:solidFill>
                <a:latin typeface="Book Antiqua" panose="02040602050305030304" pitchFamily="18" charset="0"/>
                <a:ea typeface="Times New Roman" panose="02020603050405020304" pitchFamily="18" charset="0"/>
              </a:rPr>
              <a:t>Педсовет.org. </a:t>
            </a:r>
            <a:r>
              <a:rPr lang="ru-RU" sz="1400" i="1" dirty="0">
                <a:solidFill>
                  <a:srgbClr val="252537"/>
                </a:solidFill>
                <a:latin typeface="Book Antiqua" panose="02040602050305030304" pitchFamily="18" charset="0"/>
                <a:ea typeface="Times New Roman" panose="02020603050405020304" pitchFamily="18" charset="0"/>
              </a:rPr>
              <a:t>-  Режим доступа: </a:t>
            </a:r>
            <a:r>
              <a:rPr lang="ru-RU" sz="1400" i="1" u="sng" dirty="0">
                <a:solidFill>
                  <a:srgbClr val="252537"/>
                </a:solidFill>
                <a:latin typeface="Book Antiqua" panose="02040602050305030304" pitchFamily="18" charset="0"/>
                <a:ea typeface="Times New Roman" panose="02020603050405020304" pitchFamily="18" charset="0"/>
                <a:hlinkClick r:id="rId3"/>
              </a:rPr>
              <a:t>http://pedsovet.org</a:t>
            </a: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nSpc>
                <a:spcPct val="150000"/>
              </a:lnSpc>
              <a:spcAft>
                <a:spcPts val="0"/>
              </a:spcAft>
              <a:buFont typeface="+mj-lt"/>
              <a:buAutoNum type="arabicPeriod"/>
            </a:pPr>
            <a:r>
              <a:rPr lang="ru-RU" sz="1400" b="1" i="1" dirty="0">
                <a:solidFill>
                  <a:srgbClr val="252537"/>
                </a:solidFill>
                <a:latin typeface="Book Antiqua" panose="02040602050305030304" pitchFamily="18" charset="0"/>
                <a:ea typeface="Times New Roman" panose="02020603050405020304" pitchFamily="18" charset="0"/>
              </a:rPr>
              <a:t>Реализация Федерального закона «Об образовании в Российской Федерации». </a:t>
            </a:r>
            <a:r>
              <a:rPr lang="ru-RU" sz="1400" i="1" dirty="0">
                <a:solidFill>
                  <a:srgbClr val="252537"/>
                </a:solidFill>
                <a:latin typeface="Book Antiqua" panose="02040602050305030304" pitchFamily="18" charset="0"/>
                <a:ea typeface="Times New Roman" panose="02020603050405020304" pitchFamily="18" charset="0"/>
              </a:rPr>
              <a:t>-  Режим доступа: </a:t>
            </a:r>
            <a:r>
              <a:rPr lang="ru-RU" sz="1400" i="1" u="sng" dirty="0">
                <a:solidFill>
                  <a:srgbClr val="252537"/>
                </a:solidFill>
                <a:latin typeface="Book Antiqua" panose="02040602050305030304" pitchFamily="18" charset="0"/>
                <a:ea typeface="Times New Roman" panose="02020603050405020304" pitchFamily="18" charset="0"/>
                <a:hlinkClick r:id="rId4"/>
              </a:rPr>
              <a:t>http://273-фз.рф</a:t>
            </a: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nSpc>
                <a:spcPct val="150000"/>
              </a:lnSpc>
              <a:spcAft>
                <a:spcPts val="0"/>
              </a:spcAft>
              <a:buFont typeface="+mj-lt"/>
              <a:buAutoNum type="arabicPeriod"/>
            </a:pPr>
            <a:r>
              <a:rPr lang="ru-RU" sz="1400" b="1" i="1" dirty="0">
                <a:solidFill>
                  <a:srgbClr val="252537"/>
                </a:solidFill>
                <a:latin typeface="Book Antiqua" panose="02040602050305030304" pitchFamily="18" charset="0"/>
                <a:ea typeface="Times New Roman" panose="02020603050405020304" pitchFamily="18" charset="0"/>
              </a:rPr>
              <a:t>Сайт для преподавателей средних специальных и начальных профессиональных учебных заведений . </a:t>
            </a:r>
            <a:r>
              <a:rPr lang="ru-RU" sz="1400" i="1" dirty="0">
                <a:solidFill>
                  <a:srgbClr val="252537"/>
                </a:solidFill>
                <a:latin typeface="Book Antiqua" panose="02040602050305030304" pitchFamily="18" charset="0"/>
                <a:ea typeface="Times New Roman" panose="02020603050405020304" pitchFamily="18" charset="0"/>
              </a:rPr>
              <a:t>-  Режим доступа: </a:t>
            </a:r>
            <a:r>
              <a:rPr lang="ru-RU" sz="1400" i="1" u="sng" dirty="0">
                <a:solidFill>
                  <a:srgbClr val="252537"/>
                </a:solidFill>
                <a:latin typeface="Book Antiqua" panose="02040602050305030304" pitchFamily="18" charset="0"/>
                <a:ea typeface="Times New Roman" panose="02020603050405020304" pitchFamily="18" charset="0"/>
                <a:hlinkClick r:id="rId5"/>
              </a:rPr>
              <a:t>http://umk-spo.biz</a:t>
            </a: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nSpc>
                <a:spcPct val="150000"/>
              </a:lnSpc>
              <a:spcAft>
                <a:spcPts val="0"/>
              </a:spcAft>
              <a:buFont typeface="+mj-lt"/>
              <a:buAutoNum type="arabicPeriod"/>
            </a:pPr>
            <a:r>
              <a:rPr lang="ru-RU" sz="1400" b="1" i="1" dirty="0">
                <a:solidFill>
                  <a:srgbClr val="252537"/>
                </a:solidFill>
                <a:latin typeface="Book Antiqua" panose="02040602050305030304" pitchFamily="18" charset="0"/>
                <a:ea typeface="Times New Roman" panose="02020603050405020304" pitchFamily="18" charset="0"/>
              </a:rPr>
              <a:t>Словарь-справочник современного российского профессионального образования / авт.-сост. В.И.  Блинов  и др. </a:t>
            </a:r>
            <a:r>
              <a:rPr lang="ru-RU" sz="1400" i="1" dirty="0">
                <a:solidFill>
                  <a:srgbClr val="252537"/>
                </a:solidFill>
                <a:latin typeface="Book Antiqua" panose="02040602050305030304" pitchFamily="18" charset="0"/>
                <a:ea typeface="Times New Roman" panose="02020603050405020304" pitchFamily="18" charset="0"/>
              </a:rPr>
              <a:t>- Режим доступа: </a:t>
            </a:r>
            <a:r>
              <a:rPr lang="ru-RU" sz="1400" i="1" u="sng" dirty="0">
                <a:solidFill>
                  <a:srgbClr val="252537"/>
                </a:solidFill>
                <a:latin typeface="Book Antiqua" panose="02040602050305030304" pitchFamily="18" charset="0"/>
                <a:ea typeface="Times New Roman" panose="02020603050405020304" pitchFamily="18" charset="0"/>
                <a:hlinkClick r:id="rId6"/>
              </a:rPr>
              <a:t>http://www.firo.ru/?page_id=985</a:t>
            </a: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nSpc>
                <a:spcPct val="150000"/>
              </a:lnSpc>
              <a:spcAft>
                <a:spcPts val="0"/>
              </a:spcAft>
              <a:buFont typeface="+mj-lt"/>
              <a:buAutoNum type="arabicPeriod"/>
            </a:pPr>
            <a:r>
              <a:rPr lang="ru-RU" sz="1400" b="1" i="1" dirty="0">
                <a:solidFill>
                  <a:srgbClr val="252537"/>
                </a:solidFill>
                <a:latin typeface="Book Antiqua" panose="02040602050305030304" pitchFamily="18" charset="0"/>
                <a:ea typeface="Times New Roman" panose="02020603050405020304" pitchFamily="18" charset="0"/>
              </a:rPr>
              <a:t>Федеральный институт развития образования .</a:t>
            </a:r>
            <a:r>
              <a:rPr lang="ru-RU" sz="1400" i="1" dirty="0">
                <a:solidFill>
                  <a:srgbClr val="252537"/>
                </a:solidFill>
                <a:latin typeface="Book Antiqua" panose="02040602050305030304" pitchFamily="18" charset="0"/>
                <a:ea typeface="Times New Roman" panose="02020603050405020304" pitchFamily="18" charset="0"/>
              </a:rPr>
              <a:t> - Режим доступа: </a:t>
            </a:r>
            <a:r>
              <a:rPr lang="ru-RU" sz="1400" i="1" u="sng" dirty="0">
                <a:solidFill>
                  <a:srgbClr val="252537"/>
                </a:solidFill>
                <a:latin typeface="Book Antiqua" panose="02040602050305030304" pitchFamily="18" charset="0"/>
                <a:ea typeface="Times New Roman" panose="02020603050405020304" pitchFamily="18" charset="0"/>
                <a:hlinkClick r:id="rId7"/>
              </a:rPr>
              <a:t>http://www.firo.ru/</a:t>
            </a:r>
            <a:endParaRPr lang="ru-RU" sz="1400" i="1" dirty="0">
              <a:solidFill>
                <a:srgbClr val="252537"/>
              </a:solidFill>
              <a:latin typeface="Book Antiqua" panose="02040602050305030304" pitchFamily="18" charset="0"/>
              <a:ea typeface="Times New Roman" panose="02020603050405020304" pitchFamily="18" charset="0"/>
            </a:endParaRPr>
          </a:p>
          <a:p>
            <a:pPr marL="900430">
              <a:lnSpc>
                <a:spcPct val="150000"/>
              </a:lnSpc>
              <a:spcAft>
                <a:spcPts val="0"/>
              </a:spcAft>
            </a:pPr>
            <a:r>
              <a:rPr lang="ru-RU" i="1" dirty="0">
                <a:solidFill>
                  <a:srgbClr val="252537"/>
                </a:solidFill>
                <a:latin typeface="Book Antiqua" panose="02040602050305030304" pitchFamily="18" charset="0"/>
                <a:ea typeface="Times New Roman" panose="02020603050405020304" pitchFamily="18" charset="0"/>
              </a:rPr>
              <a:t> </a:t>
            </a:r>
          </a:p>
        </p:txBody>
      </p:sp>
    </p:spTree>
    <p:extLst>
      <p:ext uri="{BB962C8B-B14F-4D97-AF65-F5344CB8AC3E}">
        <p14:creationId xmlns:p14="http://schemas.microsoft.com/office/powerpoint/2010/main" val="31749090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3651180"/>
            <a:ext cx="3089564" cy="3105768"/>
          </a:xfrm>
          <a:prstGeom prst="rect">
            <a:avLst/>
          </a:prstGeom>
        </p:spPr>
      </p:pic>
      <p:sp>
        <p:nvSpPr>
          <p:cNvPr id="3" name="TextBox 2"/>
          <p:cNvSpPr txBox="1"/>
          <p:nvPr/>
        </p:nvSpPr>
        <p:spPr>
          <a:xfrm>
            <a:off x="1892300" y="546100"/>
            <a:ext cx="9017000" cy="584775"/>
          </a:xfrm>
          <a:prstGeom prst="rect">
            <a:avLst/>
          </a:prstGeom>
          <a:noFill/>
        </p:spPr>
        <p:txBody>
          <a:bodyPr wrap="square" rtlCol="0">
            <a:spAutoFit/>
          </a:bodyPr>
          <a:lstStyle/>
          <a:p>
            <a:pPr lvl="0" algn="ctr"/>
            <a:r>
              <a:rPr lang="ru-RU" sz="3200" b="1" i="1">
                <a:solidFill>
                  <a:srgbClr val="181848"/>
                </a:solidFill>
                <a:latin typeface="Times New Roman" panose="02020603050405020304" pitchFamily="18" charset="0"/>
                <a:cs typeface="Times New Roman" panose="02020603050405020304" pitchFamily="18" charset="0"/>
              </a:rPr>
              <a:t>Понравилась презентация?</a:t>
            </a:r>
            <a:endParaRPr lang="ru-RU" sz="3200" b="1" i="1" dirty="0">
              <a:solidFill>
                <a:srgbClr val="181848"/>
              </a:solidFill>
              <a:latin typeface="Times New Roman" panose="02020603050405020304" pitchFamily="18" charset="0"/>
              <a:cs typeface="Times New Roman" panose="02020603050405020304" pitchFamily="18" charset="0"/>
            </a:endParaRPr>
          </a:p>
        </p:txBody>
      </p:sp>
      <p:cxnSp>
        <p:nvCxnSpPr>
          <p:cNvPr id="5" name="Прямая соединительная линия 4"/>
          <p:cNvCxnSpPr/>
          <p:nvPr/>
        </p:nvCxnSpPr>
        <p:spPr>
          <a:xfrm>
            <a:off x="304800" y="1130875"/>
            <a:ext cx="11595100" cy="1"/>
          </a:xfrm>
          <a:prstGeom prst="line">
            <a:avLst/>
          </a:prstGeom>
          <a:ln>
            <a:solidFill>
              <a:srgbClr val="252537"/>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04800" y="1270000"/>
            <a:ext cx="11595100" cy="2862322"/>
          </a:xfrm>
          <a:prstGeom prst="rect">
            <a:avLst/>
          </a:prstGeom>
          <a:noFill/>
        </p:spPr>
        <p:txBody>
          <a:bodyPr wrap="square" rtlCol="0">
            <a:spAutoFit/>
          </a:bodyPr>
          <a:lstStyle/>
          <a:p>
            <a:pPr lvl="0"/>
            <a:r>
              <a:rPr lang="ru-RU" sz="2000" i="1" dirty="0" smtClean="0">
                <a:solidFill>
                  <a:srgbClr val="181848"/>
                </a:solidFill>
                <a:latin typeface="Times New Roman" panose="02020603050405020304" pitchFamily="18" charset="0"/>
                <a:cs typeface="Times New Roman" panose="02020603050405020304" pitchFamily="18" charset="0"/>
              </a:rPr>
              <a:t>       Зайди </a:t>
            </a:r>
            <a:r>
              <a:rPr lang="ru-RU" sz="2000" i="1" dirty="0">
                <a:solidFill>
                  <a:srgbClr val="181848"/>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ДОУ 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181848"/>
              </a:solidFill>
              <a:latin typeface="Times New Roman" panose="02020603050405020304" pitchFamily="18" charset="0"/>
              <a:cs typeface="Times New Roman" panose="02020603050405020304" pitchFamily="18" charset="0"/>
            </a:endParaRPr>
          </a:p>
          <a:p>
            <a:pPr lvl="0"/>
            <a:r>
              <a:rPr lang="ru-RU" sz="2000" i="1" dirty="0">
                <a:solidFill>
                  <a:srgbClr val="181848"/>
                </a:solidFill>
                <a:latin typeface="Times New Roman" panose="02020603050405020304" pitchFamily="18" charset="0"/>
                <a:cs typeface="Times New Roman" panose="02020603050405020304" pitchFamily="18" charset="0"/>
              </a:rPr>
              <a:t>       </a:t>
            </a:r>
            <a:r>
              <a:rPr lang="ru-RU" sz="2000" b="1" i="1" dirty="0">
                <a:solidFill>
                  <a:srgbClr val="181848"/>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ru-RU" sz="2000" i="1" dirty="0">
                <a:solidFill>
                  <a:srgbClr val="181848"/>
                </a:solidFill>
                <a:latin typeface="Times New Roman" panose="02020603050405020304" pitchFamily="18" charset="0"/>
                <a:cs typeface="Times New Roman" panose="02020603050405020304" pitchFamily="18" charset="0"/>
              </a:rPr>
              <a:t>URL: http: //</a:t>
            </a:r>
            <a:r>
              <a:rPr lang="en-US" sz="2000" i="1" dirty="0">
                <a:solidFill>
                  <a:srgbClr val="181848"/>
                </a:solidFill>
                <a:latin typeface="Times New Roman" panose="02020603050405020304" pitchFamily="18" charset="0"/>
                <a:cs typeface="Times New Roman" panose="02020603050405020304" pitchFamily="18" charset="0"/>
              </a:rPr>
              <a:t>nsportal.ru›golskaya-oksana </a:t>
            </a:r>
            <a:endParaRPr lang="ru-RU" sz="2000" i="1" dirty="0">
              <a:solidFill>
                <a:srgbClr val="181848"/>
              </a:solidFill>
              <a:latin typeface="Times New Roman" panose="02020603050405020304" pitchFamily="18" charset="0"/>
              <a:cs typeface="Times New Roman" panose="02020603050405020304" pitchFamily="18" charset="0"/>
            </a:endParaRPr>
          </a:p>
          <a:p>
            <a:pPr lvl="0"/>
            <a:endParaRPr lang="ru-RU" sz="2000" i="1" dirty="0">
              <a:solidFill>
                <a:srgbClr val="181848"/>
              </a:solidFill>
              <a:latin typeface="Times New Roman" panose="02020603050405020304" pitchFamily="18" charset="0"/>
              <a:cs typeface="Times New Roman" panose="02020603050405020304" pitchFamily="18" charset="0"/>
            </a:endParaRPr>
          </a:p>
          <a:p>
            <a:pPr lvl="0"/>
            <a:r>
              <a:rPr lang="ru-RU" sz="2000" i="1" dirty="0">
                <a:solidFill>
                  <a:srgbClr val="181848"/>
                </a:solidFill>
                <a:latin typeface="Times New Roman" panose="02020603050405020304" pitchFamily="18" charset="0"/>
                <a:cs typeface="Times New Roman" panose="02020603050405020304" pitchFamily="18" charset="0"/>
              </a:rPr>
              <a:t>       </a:t>
            </a:r>
          </a:p>
        </p:txBody>
      </p:sp>
      <p:sp>
        <p:nvSpPr>
          <p:cNvPr id="9" name="TextBox 8"/>
          <p:cNvSpPr txBox="1"/>
          <p:nvPr/>
        </p:nvSpPr>
        <p:spPr>
          <a:xfrm>
            <a:off x="3089564" y="3746500"/>
            <a:ext cx="8810336" cy="646331"/>
          </a:xfrm>
          <a:prstGeom prst="rect">
            <a:avLst/>
          </a:prstGeom>
          <a:noFill/>
        </p:spPr>
        <p:txBody>
          <a:bodyPr wrap="square" rtlCol="0">
            <a:spAutoFit/>
          </a:bodyPr>
          <a:lstStyle/>
          <a:p>
            <a:pPr lvl="0"/>
            <a:r>
              <a:rPr lang="ru-RU" i="1">
                <a:solidFill>
                  <a:srgbClr val="181848"/>
                </a:solidFill>
                <a:latin typeface="Times New Roman" panose="02020603050405020304" pitchFamily="18" charset="0"/>
                <a:cs typeface="Times New Roman" panose="02020603050405020304" pitchFamily="18" charset="0"/>
              </a:rPr>
              <a:t>Буду рада, если информация, размещённая на моём сайте, поможет Вам в работе и учёбе.</a:t>
            </a:r>
            <a:endParaRPr lang="ru-RU" i="1" dirty="0">
              <a:solidFill>
                <a:srgbClr val="181848"/>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6489700" y="5905500"/>
            <a:ext cx="5410200" cy="646331"/>
          </a:xfrm>
          <a:prstGeom prst="rect">
            <a:avLst/>
          </a:prstGeom>
          <a:noFill/>
        </p:spPr>
        <p:txBody>
          <a:bodyPr wrap="square" rtlCol="0">
            <a:spAutoFit/>
          </a:bodyPr>
          <a:lstStyle/>
          <a:p>
            <a:pPr lvl="0" algn="r"/>
            <a:r>
              <a:rPr lang="ru-RU" b="1" i="1">
                <a:solidFill>
                  <a:srgbClr val="181848"/>
                </a:solidFill>
                <a:latin typeface="Times New Roman" pitchFamily="18" charset="0"/>
                <a:cs typeface="Times New Roman" pitchFamily="18" charset="0"/>
              </a:rPr>
              <a:t>Преподаватель ГПОАУ АО АПК: </a:t>
            </a:r>
          </a:p>
          <a:p>
            <a:pPr lvl="0" algn="r"/>
            <a:r>
              <a:rPr lang="ru-RU" i="1">
                <a:solidFill>
                  <a:srgbClr val="181848"/>
                </a:solidFill>
                <a:latin typeface="Times New Roman" pitchFamily="18" charset="0"/>
                <a:cs typeface="Times New Roman" pitchFamily="18" charset="0"/>
              </a:rPr>
              <a:t>Гольская Оксана Геннадьевна</a:t>
            </a:r>
            <a:endParaRPr lang="ru-RU" i="1" dirty="0">
              <a:solidFill>
                <a:srgbClr val="181848"/>
              </a:solidFill>
              <a:latin typeface="Times New Roman" pitchFamily="18" charset="0"/>
              <a:cs typeface="Times New Roman" pitchFamily="18" charset="0"/>
            </a:endParaRPr>
          </a:p>
        </p:txBody>
      </p:sp>
    </p:spTree>
    <p:extLst>
      <p:ext uri="{BB962C8B-B14F-4D97-AF65-F5344CB8AC3E}">
        <p14:creationId xmlns:p14="http://schemas.microsoft.com/office/powerpoint/2010/main" val="19382190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ятиугольник 3"/>
          <p:cNvSpPr/>
          <p:nvPr/>
        </p:nvSpPr>
        <p:spPr>
          <a:xfrm>
            <a:off x="976075" y="394398"/>
            <a:ext cx="9191507" cy="707921"/>
          </a:xfrm>
          <a:prstGeom prst="homePlate">
            <a:avLst/>
          </a:prstGeom>
          <a:solidFill>
            <a:schemeClr val="bg1"/>
          </a:solidFill>
          <a:ln>
            <a:solidFill>
              <a:srgbClr val="18184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2000" b="1" i="1" dirty="0" smtClean="0">
                <a:solidFill>
                  <a:srgbClr val="252537"/>
                </a:solidFill>
                <a:latin typeface="Book Antiqua" panose="02040602050305030304" pitchFamily="18" charset="0"/>
                <a:ea typeface="Calibri" panose="020F0502020204030204" pitchFamily="34" charset="0"/>
                <a:cs typeface="Times New Roman" panose="02020603050405020304" pitchFamily="18" charset="0"/>
              </a:rPr>
              <a:t>Требования </a:t>
            </a:r>
            <a:r>
              <a:rPr lang="ru-RU" sz="2000" b="1" i="1" dirty="0">
                <a:solidFill>
                  <a:srgbClr val="252537"/>
                </a:solidFill>
                <a:latin typeface="Book Antiqua" panose="02040602050305030304" pitchFamily="18" charset="0"/>
                <a:ea typeface="Calibri" panose="020F0502020204030204" pitchFamily="34" charset="0"/>
                <a:cs typeface="Times New Roman" panose="02020603050405020304" pitchFamily="18" charset="0"/>
              </a:rPr>
              <a:t>к ведению </a:t>
            </a:r>
            <a:r>
              <a:rPr lang="ru-RU" sz="2000" b="1" i="1" dirty="0" smtClean="0">
                <a:solidFill>
                  <a:srgbClr val="252537"/>
                </a:solidFill>
                <a:latin typeface="Book Antiqua" panose="02040602050305030304" pitchFamily="18" charset="0"/>
                <a:ea typeface="Calibri" panose="020F0502020204030204" pitchFamily="34" charset="0"/>
                <a:cs typeface="Times New Roman" panose="02020603050405020304" pitchFamily="18" charset="0"/>
              </a:rPr>
              <a:t>«Дневника производственной практики»</a:t>
            </a:r>
            <a:endParaRPr lang="ru-RU" sz="2000" i="1" dirty="0">
              <a:solidFill>
                <a:srgbClr val="252537"/>
              </a:solidFill>
              <a:latin typeface="Book Antiqua" panose="02040602050305030304" pitchFamily="18" charset="0"/>
            </a:endParaRPr>
          </a:p>
        </p:txBody>
      </p:sp>
      <p:sp>
        <p:nvSpPr>
          <p:cNvPr id="5" name="TextBox 4"/>
          <p:cNvSpPr txBox="1"/>
          <p:nvPr/>
        </p:nvSpPr>
        <p:spPr>
          <a:xfrm>
            <a:off x="1021080" y="1219200"/>
            <a:ext cx="10957560" cy="4056495"/>
          </a:xfrm>
          <a:prstGeom prst="rect">
            <a:avLst/>
          </a:prstGeom>
          <a:noFill/>
        </p:spPr>
        <p:txBody>
          <a:bodyPr wrap="square" rtlCol="0">
            <a:spAutoFit/>
          </a:bodyPr>
          <a:lstStyle/>
          <a:p>
            <a:pPr lvl="0" algn="just">
              <a:lnSpc>
                <a:spcPct val="115000"/>
              </a:lnSpc>
              <a:spcAft>
                <a:spcPts val="0"/>
              </a:spcAft>
              <a:tabLst>
                <a:tab pos="631190" algn="l"/>
              </a:tabLst>
            </a:pPr>
            <a:r>
              <a:rPr lang="ru-RU" sz="1400" i="1" dirty="0" smtClean="0">
                <a:latin typeface="Book Antiqua" panose="02040602050305030304" pitchFamily="18" charset="0"/>
                <a:ea typeface="Times New Roman" panose="02020603050405020304" pitchFamily="18" charset="0"/>
              </a:rPr>
              <a:t>       </a:t>
            </a:r>
          </a:p>
          <a:p>
            <a:pPr lvl="0" algn="just">
              <a:lnSpc>
                <a:spcPct val="115000"/>
              </a:lnSpc>
              <a:spcAft>
                <a:spcPts val="0"/>
              </a:spcAft>
              <a:tabLst>
                <a:tab pos="631190" algn="l"/>
              </a:tabLst>
            </a:pPr>
            <a:r>
              <a:rPr lang="ru-RU" sz="1400" i="1" dirty="0">
                <a:solidFill>
                  <a:srgbClr val="252537"/>
                </a:solidFill>
                <a:latin typeface="Book Antiqua" panose="02040602050305030304" pitchFamily="18" charset="0"/>
                <a:ea typeface="Times New Roman" panose="02020603050405020304" pitchFamily="18" charset="0"/>
              </a:rPr>
              <a:t> </a:t>
            </a:r>
            <a:r>
              <a:rPr lang="ru-RU" sz="1400" i="1" dirty="0" smtClean="0">
                <a:solidFill>
                  <a:srgbClr val="252537"/>
                </a:solidFill>
                <a:latin typeface="Book Antiqua" panose="02040602050305030304" pitchFamily="18" charset="0"/>
                <a:ea typeface="Times New Roman" panose="02020603050405020304" pitchFamily="18" charset="0"/>
              </a:rPr>
              <a:t>      </a:t>
            </a:r>
            <a:r>
              <a:rPr lang="ru-RU" sz="1400" b="1" i="1" dirty="0" smtClean="0">
                <a:solidFill>
                  <a:srgbClr val="252537"/>
                </a:solidFill>
                <a:latin typeface="Book Antiqua" panose="02040602050305030304" pitchFamily="18" charset="0"/>
                <a:ea typeface="Times New Roman" panose="02020603050405020304" pitchFamily="18" charset="0"/>
              </a:rPr>
              <a:t>В </a:t>
            </a:r>
            <a:r>
              <a:rPr lang="ru-RU" sz="1400" b="1" i="1" dirty="0">
                <a:solidFill>
                  <a:srgbClr val="252537"/>
                </a:solidFill>
                <a:latin typeface="Book Antiqua" panose="02040602050305030304" pitchFamily="18" charset="0"/>
                <a:ea typeface="Times New Roman" panose="02020603050405020304" pitchFamily="18" charset="0"/>
              </a:rPr>
              <a:t>ходе практики студенты ведут дневник производственной </a:t>
            </a:r>
            <a:r>
              <a:rPr lang="ru-RU" sz="1400" b="1" i="1" dirty="0" smtClean="0">
                <a:solidFill>
                  <a:srgbClr val="252537"/>
                </a:solidFill>
                <a:latin typeface="Book Antiqua" panose="02040602050305030304" pitchFamily="18" charset="0"/>
                <a:ea typeface="Times New Roman" panose="02020603050405020304" pitchFamily="18" charset="0"/>
              </a:rPr>
              <a:t>практики, при этом необходимо соблюдать ряд требований:</a:t>
            </a:r>
          </a:p>
          <a:p>
            <a:pPr lvl="0" algn="just">
              <a:lnSpc>
                <a:spcPct val="115000"/>
              </a:lnSpc>
              <a:spcAft>
                <a:spcPts val="0"/>
              </a:spcAft>
              <a:tabLst>
                <a:tab pos="631190" algn="l"/>
              </a:tabLst>
            </a:pP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631190" algn="l"/>
              </a:tabLst>
            </a:pPr>
            <a:r>
              <a:rPr lang="ru-RU" sz="1400" i="1" dirty="0" smtClean="0">
                <a:solidFill>
                  <a:srgbClr val="252537"/>
                </a:solidFill>
                <a:latin typeface="Book Antiqua" panose="02040602050305030304" pitchFamily="18" charset="0"/>
                <a:ea typeface="Times New Roman" panose="02020603050405020304" pitchFamily="18" charset="0"/>
              </a:rPr>
              <a:t>дневник </a:t>
            </a:r>
            <a:r>
              <a:rPr lang="ru-RU" sz="1400" i="1" dirty="0">
                <a:solidFill>
                  <a:srgbClr val="252537"/>
                </a:solidFill>
                <a:latin typeface="Book Antiqua" panose="02040602050305030304" pitchFamily="18" charset="0"/>
                <a:ea typeface="Times New Roman" panose="02020603050405020304" pitchFamily="18" charset="0"/>
              </a:rPr>
              <a:t>является документом, по которому студент подтверждает выполнение программы практики</a:t>
            </a:r>
            <a:r>
              <a:rPr lang="ru-RU" sz="1400" i="1" dirty="0" smtClean="0">
                <a:solidFill>
                  <a:srgbClr val="252537"/>
                </a:solidFill>
                <a:latin typeface="Book Antiqua" panose="02040602050305030304" pitchFamily="18" charset="0"/>
                <a:ea typeface="Times New Roman" panose="02020603050405020304" pitchFamily="18" charset="0"/>
              </a:rPr>
              <a:t>;</a:t>
            </a:r>
          </a:p>
          <a:p>
            <a:pPr lvl="0" algn="just">
              <a:lnSpc>
                <a:spcPct val="115000"/>
              </a:lnSpc>
              <a:spcAft>
                <a:spcPts val="0"/>
              </a:spcAft>
              <a:tabLst>
                <a:tab pos="631190" algn="l"/>
              </a:tabLst>
            </a:pP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631190" algn="l"/>
              </a:tabLst>
            </a:pPr>
            <a:r>
              <a:rPr lang="ru-RU" sz="1400" i="1" dirty="0">
                <a:solidFill>
                  <a:srgbClr val="252537"/>
                </a:solidFill>
                <a:latin typeface="Book Antiqua" panose="02040602050305030304" pitchFamily="18" charset="0"/>
                <a:ea typeface="Times New Roman" panose="02020603050405020304" pitchFamily="18" charset="0"/>
              </a:rPr>
              <a:t>записи в дневнике должны вестись ежедневно и содержать перечень выполненных работ за </a:t>
            </a:r>
            <a:r>
              <a:rPr lang="ru-RU" sz="1400" i="1" dirty="0" smtClean="0">
                <a:solidFill>
                  <a:srgbClr val="252537"/>
                </a:solidFill>
                <a:latin typeface="Book Antiqua" panose="02040602050305030304" pitchFamily="18" charset="0"/>
                <a:ea typeface="Times New Roman" panose="02020603050405020304" pitchFamily="18" charset="0"/>
              </a:rPr>
              <a:t>день (анализ просмотренной воспитательно – образовательной работы если студент проходил практику в экспертной подгруппе  или самоанализ воспитательно – образовательной работы если студент проходил практику самостоятельно в роли воспитателя);</a:t>
            </a:r>
          </a:p>
          <a:p>
            <a:pPr lvl="0" algn="just">
              <a:lnSpc>
                <a:spcPct val="115000"/>
              </a:lnSpc>
              <a:spcAft>
                <a:spcPts val="0"/>
              </a:spcAft>
              <a:tabLst>
                <a:tab pos="631190" algn="l"/>
              </a:tabLst>
            </a:pP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631190" algn="l"/>
              </a:tabLst>
            </a:pPr>
            <a:r>
              <a:rPr lang="ru-RU" sz="1400" i="1" dirty="0">
                <a:solidFill>
                  <a:srgbClr val="252537"/>
                </a:solidFill>
                <a:latin typeface="Book Antiqua" panose="02040602050305030304" pitchFamily="18" charset="0"/>
                <a:ea typeface="Times New Roman" panose="02020603050405020304" pitchFamily="18" charset="0"/>
              </a:rPr>
              <a:t>дневник ежедневно просматривает руководитель практики от </a:t>
            </a:r>
            <a:r>
              <a:rPr lang="ru-RU" sz="1400" i="1" dirty="0" smtClean="0">
                <a:solidFill>
                  <a:srgbClr val="252537"/>
                </a:solidFill>
                <a:latin typeface="Book Antiqua" panose="02040602050305030304" pitchFamily="18" charset="0"/>
                <a:ea typeface="Times New Roman" panose="02020603050405020304" pitchFamily="18" charset="0"/>
              </a:rPr>
              <a:t>колледжа </a:t>
            </a:r>
            <a:r>
              <a:rPr lang="ru-RU" sz="1400" i="1" dirty="0">
                <a:solidFill>
                  <a:srgbClr val="252537"/>
                </a:solidFill>
                <a:latin typeface="Book Antiqua" panose="02040602050305030304" pitchFamily="18" charset="0"/>
                <a:ea typeface="Times New Roman" panose="02020603050405020304" pitchFamily="18" charset="0"/>
              </a:rPr>
              <a:t>и заверяет подписью</a:t>
            </a:r>
            <a:r>
              <a:rPr lang="ru-RU" sz="1400" i="1" dirty="0" smtClean="0">
                <a:solidFill>
                  <a:srgbClr val="252537"/>
                </a:solidFill>
                <a:latin typeface="Book Antiqua" panose="02040602050305030304" pitchFamily="18" charset="0"/>
                <a:ea typeface="Times New Roman" panose="02020603050405020304" pitchFamily="18" charset="0"/>
              </a:rPr>
              <a:t>;</a:t>
            </a:r>
          </a:p>
          <a:p>
            <a:pPr lvl="0" algn="just">
              <a:lnSpc>
                <a:spcPct val="115000"/>
              </a:lnSpc>
              <a:spcAft>
                <a:spcPts val="0"/>
              </a:spcAft>
              <a:tabLst>
                <a:tab pos="631190" algn="l"/>
              </a:tabLst>
            </a:pP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631190" algn="l"/>
              </a:tabLst>
            </a:pPr>
            <a:r>
              <a:rPr lang="ru-RU" sz="1400" i="1" dirty="0">
                <a:solidFill>
                  <a:srgbClr val="252537"/>
                </a:solidFill>
                <a:latin typeface="Book Antiqua" panose="02040602050305030304" pitchFamily="18" charset="0"/>
                <a:ea typeface="Times New Roman" panose="02020603050405020304" pitchFamily="18" charset="0"/>
              </a:rPr>
              <a:t>по окончании практики руководитель </a:t>
            </a:r>
            <a:r>
              <a:rPr lang="ru-RU" sz="1400" i="1" dirty="0" smtClean="0">
                <a:solidFill>
                  <a:srgbClr val="252537"/>
                </a:solidFill>
                <a:latin typeface="Book Antiqua" panose="02040602050305030304" pitchFamily="18" charset="0"/>
                <a:ea typeface="Times New Roman" panose="02020603050405020304" pitchFamily="18" charset="0"/>
              </a:rPr>
              <a:t>вносит в дневник запись «содержание практики выполнено», ставит предварительную оценку и расписывается; если у студента имеется задолженность, то в дневник руководителем вносится аналогичная запись и указывает сроки реализации задолжностей;</a:t>
            </a:r>
          </a:p>
          <a:p>
            <a:pPr lvl="0" algn="just">
              <a:lnSpc>
                <a:spcPct val="115000"/>
              </a:lnSpc>
              <a:spcAft>
                <a:spcPts val="0"/>
              </a:spcAft>
              <a:tabLst>
                <a:tab pos="631190" algn="l"/>
              </a:tabLst>
            </a:pPr>
            <a:endParaRPr lang="ru-RU" sz="1400" i="1" dirty="0">
              <a:solidFill>
                <a:srgbClr val="252537"/>
              </a:solidFill>
              <a:latin typeface="Book Antiqua" panose="02040602050305030304" pitchFamily="18" charset="0"/>
              <a:ea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tabLst>
                <a:tab pos="631190" algn="l"/>
              </a:tabLst>
            </a:pPr>
            <a:r>
              <a:rPr lang="ru-RU" sz="1400" i="1" dirty="0">
                <a:solidFill>
                  <a:srgbClr val="252537"/>
                </a:solidFill>
                <a:latin typeface="Book Antiqua" panose="02040602050305030304" pitchFamily="18" charset="0"/>
                <a:ea typeface="Times New Roman" panose="02020603050405020304" pitchFamily="18" charset="0"/>
              </a:rPr>
              <a:t>дневник прилагается к отчету по практике и сдается для проверки руководителю практики от колледжа.</a:t>
            </a:r>
          </a:p>
        </p:txBody>
      </p:sp>
      <p:sp>
        <p:nvSpPr>
          <p:cNvPr id="6" name="Прямоугольник 5"/>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1104980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993229" y="514550"/>
            <a:ext cx="9119762" cy="641445"/>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Вопросы для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самоанализа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содержания работы</a:t>
            </a:r>
            <a:r>
              <a:rPr lang="ru-RU" sz="2000"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в </a:t>
            </a:r>
            <a:r>
              <a:rPr lang="ru-RU" sz="2000" b="1" i="1" dirty="0" smtClean="0">
                <a:solidFill>
                  <a:srgbClr val="181848"/>
                </a:solidFill>
                <a:latin typeface="Book Antiqua" panose="02040602050305030304" pitchFamily="18" charset="0"/>
                <a:ea typeface="Calibri" panose="020F0502020204030204" pitchFamily="34" charset="0"/>
                <a:cs typeface="Times New Roman" panose="02020603050405020304" pitchFamily="18" charset="0"/>
              </a:rPr>
              <a:t>I или II половину </a:t>
            </a:r>
            <a:r>
              <a:rPr lang="ru-RU" sz="2000" b="1" i="1" dirty="0">
                <a:solidFill>
                  <a:srgbClr val="181848"/>
                </a:solidFill>
                <a:latin typeface="Book Antiqua" panose="02040602050305030304" pitchFamily="18" charset="0"/>
                <a:ea typeface="Calibri" panose="020F0502020204030204" pitchFamily="34" charset="0"/>
                <a:cs typeface="Times New Roman" panose="02020603050405020304" pitchFamily="18" charset="0"/>
              </a:rPr>
              <a:t>дня</a:t>
            </a:r>
            <a:endParaRPr lang="ru-RU" sz="2000" i="1" dirty="0">
              <a:solidFill>
                <a:srgbClr val="181848"/>
              </a:solidFill>
              <a:latin typeface="Book Antiqua" panose="02040602050305030304" pitchFamily="18" charset="0"/>
            </a:endParaRPr>
          </a:p>
        </p:txBody>
      </p:sp>
      <p:sp>
        <p:nvSpPr>
          <p:cNvPr id="4" name="TextBox 3"/>
          <p:cNvSpPr txBox="1"/>
          <p:nvPr/>
        </p:nvSpPr>
        <p:spPr>
          <a:xfrm>
            <a:off x="1008992" y="1379095"/>
            <a:ext cx="10907743" cy="3539430"/>
          </a:xfrm>
          <a:prstGeom prst="rect">
            <a:avLst/>
          </a:prstGeom>
          <a:noFill/>
        </p:spPr>
        <p:txBody>
          <a:bodyPr wrap="square" rtlCol="0">
            <a:spAutoFit/>
          </a:bodyPr>
          <a:lstStyle/>
          <a:p>
            <a:pPr lvl="0" algn="just">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rPr>
              <a:t>1.   Объект </a:t>
            </a:r>
            <a:r>
              <a:rPr lang="ru-RU" sz="1400" b="1" i="1" dirty="0">
                <a:solidFill>
                  <a:srgbClr val="252537"/>
                </a:solidFill>
                <a:latin typeface="Book Antiqua" panose="02040602050305030304" pitchFamily="18" charset="0"/>
                <a:ea typeface="Times New Roman" panose="02020603050405020304" pitchFamily="18" charset="0"/>
              </a:rPr>
              <a:t>наблюдения</a:t>
            </a:r>
            <a:r>
              <a:rPr lang="ru-RU" sz="1400" i="1" dirty="0">
                <a:solidFill>
                  <a:srgbClr val="252537"/>
                </a:solidFill>
                <a:latin typeface="Book Antiqua" panose="02040602050305030304" pitchFamily="18" charset="0"/>
                <a:ea typeface="Times New Roman" panose="02020603050405020304" pitchFamily="18" charset="0"/>
              </a:rPr>
              <a:t>. (В 1 (2) половину дня мною проведено наблюдение за  следующими режимными процессами: </a:t>
            </a:r>
            <a:r>
              <a:rPr lang="ru-RU" sz="1400" i="1" dirty="0" smtClean="0">
                <a:solidFill>
                  <a:srgbClr val="252537"/>
                </a:solidFill>
                <a:latin typeface="Book Antiqua" panose="02040602050305030304" pitchFamily="18" charset="0"/>
                <a:ea typeface="Times New Roman" panose="02020603050405020304" pitchFamily="18" charset="0"/>
              </a:rPr>
              <a:t>…).</a:t>
            </a:r>
          </a:p>
          <a:p>
            <a:pPr lvl="0" algn="just">
              <a:spcAft>
                <a:spcPts val="0"/>
              </a:spcAft>
            </a:pPr>
            <a:endParaRPr lang="ru-RU" sz="1400" dirty="0">
              <a:solidFill>
                <a:srgbClr val="252537"/>
              </a:solidFill>
              <a:latin typeface="Book Antiqua" panose="02040602050305030304" pitchFamily="18" charset="0"/>
              <a:ea typeface="Times New Roman" panose="02020603050405020304" pitchFamily="18" charset="0"/>
            </a:endParaRPr>
          </a:p>
          <a:p>
            <a:pPr lvl="0">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rPr>
              <a:t>2.   Соответствие </a:t>
            </a:r>
            <a:r>
              <a:rPr lang="ru-RU" sz="1400" b="1" i="1" dirty="0">
                <a:solidFill>
                  <a:srgbClr val="252537"/>
                </a:solidFill>
                <a:latin typeface="Book Antiqua" panose="02040602050305030304" pitchFamily="18" charset="0"/>
                <a:ea typeface="Times New Roman" panose="02020603050405020304" pitchFamily="18" charset="0"/>
              </a:rPr>
              <a:t>режиму дня. </a:t>
            </a:r>
            <a:r>
              <a:rPr lang="ru-RU" sz="1400" i="1" dirty="0">
                <a:solidFill>
                  <a:srgbClr val="252537"/>
                </a:solidFill>
                <a:latin typeface="Book Antiqua" panose="02040602050305030304" pitchFamily="18" charset="0"/>
                <a:ea typeface="Times New Roman" panose="02020603050405020304" pitchFamily="18" charset="0"/>
              </a:rPr>
              <a:t>Организация режимных процессов соответствует (не соответствует) режиму дня данной возрастной группы: Согласно примерному режиму дня, представленного в примерной программе  ДОУ, продолжительность приема детей должна составлять …, утренней гимнастики…, организации питания…, свободной деятельности…, образовательной деятельности..., дневного сна</a:t>
            </a:r>
            <a:r>
              <a:rPr lang="ru-RU" sz="1400" i="1" dirty="0" smtClean="0">
                <a:solidFill>
                  <a:srgbClr val="252537"/>
                </a:solidFill>
                <a:latin typeface="Book Antiqua" panose="02040602050305030304" pitchFamily="18" charset="0"/>
                <a:ea typeface="Times New Roman" panose="02020603050405020304" pitchFamily="18" charset="0"/>
              </a:rPr>
              <a:t>….</a:t>
            </a:r>
          </a:p>
          <a:p>
            <a:pPr lvl="0" algn="just">
              <a:spcAft>
                <a:spcPts val="0"/>
              </a:spcAft>
            </a:pPr>
            <a:endParaRPr lang="ru-RU" sz="1400" dirty="0">
              <a:solidFill>
                <a:srgbClr val="252537"/>
              </a:solidFill>
              <a:latin typeface="Book Antiqua" panose="02040602050305030304" pitchFamily="18" charset="0"/>
              <a:ea typeface="Times New Roman" panose="02020603050405020304" pitchFamily="18" charset="0"/>
            </a:endParaRPr>
          </a:p>
          <a:p>
            <a:pPr lvl="0" algn="just">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rPr>
              <a:t>3.   Задача </a:t>
            </a:r>
            <a:r>
              <a:rPr lang="ru-RU" sz="1400" b="1" i="1" dirty="0">
                <a:solidFill>
                  <a:srgbClr val="252537"/>
                </a:solidFill>
                <a:latin typeface="Book Antiqua" panose="02040602050305030304" pitchFamily="18" charset="0"/>
                <a:ea typeface="Times New Roman" panose="02020603050405020304" pitchFamily="18" charset="0"/>
              </a:rPr>
              <a:t>воспитания</a:t>
            </a:r>
            <a:r>
              <a:rPr lang="ru-RU" sz="1400" i="1" dirty="0">
                <a:solidFill>
                  <a:srgbClr val="252537"/>
                </a:solidFill>
                <a:latin typeface="Book Antiqua" panose="02040602050305030304" pitchFamily="18" charset="0"/>
                <a:ea typeface="Times New Roman" panose="02020603050405020304" pitchFamily="18" charset="0"/>
              </a:rPr>
              <a:t>.</a:t>
            </a:r>
            <a:r>
              <a:rPr lang="ru-RU" sz="1400" dirty="0">
                <a:solidFill>
                  <a:srgbClr val="252537"/>
                </a:solidFill>
                <a:latin typeface="Book Antiqua" panose="02040602050305030304" pitchFamily="18" charset="0"/>
                <a:ea typeface="Times New Roman" panose="02020603050405020304" pitchFamily="18" charset="0"/>
              </a:rPr>
              <a:t> </a:t>
            </a:r>
            <a:r>
              <a:rPr lang="ru-RU" sz="1400" i="1" dirty="0">
                <a:solidFill>
                  <a:srgbClr val="252537"/>
                </a:solidFill>
                <a:latin typeface="Book Antiqua" panose="02040602050305030304" pitchFamily="18" charset="0"/>
                <a:ea typeface="Times New Roman" panose="02020603050405020304" pitchFamily="18" charset="0"/>
              </a:rPr>
              <a:t>В процессе организации и руководства режимных процессов, </a:t>
            </a:r>
            <a:r>
              <a:rPr lang="ru-RU" sz="1400" i="1" dirty="0" smtClean="0">
                <a:solidFill>
                  <a:srgbClr val="252537"/>
                </a:solidFill>
                <a:latin typeface="Book Antiqua" panose="02040602050305030304" pitchFamily="18" charset="0"/>
                <a:ea typeface="Times New Roman" panose="02020603050405020304" pitchFamily="18" charset="0"/>
              </a:rPr>
              <a:t>преследовались </a:t>
            </a:r>
            <a:r>
              <a:rPr lang="ru-RU" sz="1400" i="1" dirty="0">
                <a:solidFill>
                  <a:srgbClr val="252537"/>
                </a:solidFill>
                <a:latin typeface="Book Antiqua" panose="02040602050305030304" pitchFamily="18" charset="0"/>
                <a:ea typeface="Times New Roman" panose="02020603050405020304" pitchFamily="18" charset="0"/>
              </a:rPr>
              <a:t>следующие задачи:</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приема детей: …;</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умывания…;</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прием пищи: …;</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одевание (после сна, на прогулку) …;</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раздевание (подготовка ко сну, с прогулки) …;</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проведения беседы о здоровье, ЗОЖ…;</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о </a:t>
            </a:r>
            <a:r>
              <a:rPr lang="ru-RU" sz="1400" i="1" dirty="0">
                <a:solidFill>
                  <a:srgbClr val="252537"/>
                </a:solidFill>
                <a:latin typeface="Book Antiqua" panose="02040602050305030304" pitchFamily="18" charset="0"/>
                <a:ea typeface="Times New Roman" panose="02020603050405020304" pitchFamily="18" charset="0"/>
              </a:rPr>
              <a:t>время проведения дидактические игры о здоровье, ЗОЖ: …;</a:t>
            </a:r>
            <a:endParaRPr lang="ru-RU" sz="1400" dirty="0">
              <a:solidFill>
                <a:srgbClr val="252537"/>
              </a:solidFill>
              <a:latin typeface="Book Antiqua" panose="02040602050305030304" pitchFamily="18" charset="0"/>
              <a:ea typeface="Times New Roman" panose="02020603050405020304" pitchFamily="18" charset="0"/>
            </a:endParaRPr>
          </a:p>
          <a:p>
            <a:pPr marL="342900" lvl="0" indent="-342900" algn="just">
              <a:spcAft>
                <a:spcPts val="0"/>
              </a:spcAft>
              <a:buFont typeface="Book Antiqua" panose="02040602050305030304" pitchFamily="18" charset="0"/>
              <a:buChar char="―"/>
            </a:pPr>
            <a:r>
              <a:rPr lang="ru-RU" sz="1400" i="1" dirty="0">
                <a:solidFill>
                  <a:srgbClr val="252537"/>
                </a:solidFill>
                <a:latin typeface="Book Antiqua" panose="02040602050305030304" pitchFamily="18" charset="0"/>
                <a:ea typeface="Times New Roman" panose="02020603050405020304" pitchFamily="18" charset="0"/>
              </a:rPr>
              <a:t>в</a:t>
            </a:r>
            <a:r>
              <a:rPr lang="ru-RU" sz="1400" i="1" dirty="0" smtClean="0">
                <a:solidFill>
                  <a:srgbClr val="252537"/>
                </a:solidFill>
                <a:latin typeface="Book Antiqua" panose="02040602050305030304" pitchFamily="18" charset="0"/>
                <a:ea typeface="Times New Roman" panose="02020603050405020304" pitchFamily="18" charset="0"/>
              </a:rPr>
              <a:t> </a:t>
            </a:r>
            <a:r>
              <a:rPr lang="ru-RU" sz="1400" i="1" dirty="0">
                <a:solidFill>
                  <a:srgbClr val="252537"/>
                </a:solidFill>
                <a:latin typeface="Book Antiqua" panose="02040602050305030304" pitchFamily="18" charset="0"/>
                <a:ea typeface="Times New Roman" panose="02020603050405020304" pitchFamily="18" charset="0"/>
              </a:rPr>
              <a:t>самостоятельной деятельности детей: </a:t>
            </a:r>
            <a:r>
              <a:rPr lang="ru-RU" sz="1400" i="1" dirty="0" smtClean="0">
                <a:solidFill>
                  <a:srgbClr val="252537"/>
                </a:solidFill>
                <a:latin typeface="Book Antiqua" panose="02040602050305030304" pitchFamily="18" charset="0"/>
                <a:ea typeface="Times New Roman" panose="02020603050405020304" pitchFamily="18" charset="0"/>
              </a:rPr>
              <a:t>….</a:t>
            </a:r>
          </a:p>
        </p:txBody>
      </p:sp>
      <p:sp>
        <p:nvSpPr>
          <p:cNvPr id="7" name="TextBox 6"/>
          <p:cNvSpPr txBox="1"/>
          <p:nvPr/>
        </p:nvSpPr>
        <p:spPr>
          <a:xfrm>
            <a:off x="993229" y="5141625"/>
            <a:ext cx="8608844" cy="1600438"/>
          </a:xfrm>
          <a:prstGeom prst="rect">
            <a:avLst/>
          </a:prstGeom>
          <a:noFill/>
        </p:spPr>
        <p:txBody>
          <a:bodyPr wrap="square" rtlCol="0">
            <a:spAutoFit/>
          </a:bodyPr>
          <a:lstStyle/>
          <a:p>
            <a:pPr marL="342900" lvl="0" indent="-342900">
              <a:buFontTx/>
              <a:buAutoNum type="arabicPeriod" startAt="4"/>
            </a:pPr>
            <a:r>
              <a:rPr lang="ru-RU" sz="1400" b="1" i="1" dirty="0">
                <a:solidFill>
                  <a:srgbClr val="252537"/>
                </a:solidFill>
                <a:latin typeface="Book Antiqua" panose="02040602050305030304" pitchFamily="18" charset="0"/>
                <a:ea typeface="Times New Roman" panose="02020603050405020304" pitchFamily="18" charset="0"/>
              </a:rPr>
              <a:t>Условия и средства.  </a:t>
            </a:r>
            <a:r>
              <a:rPr lang="ru-RU" sz="1400" i="1" dirty="0">
                <a:solidFill>
                  <a:srgbClr val="252537"/>
                </a:solidFill>
                <a:latin typeface="Book Antiqua" panose="02040602050305030304" pitchFamily="18" charset="0"/>
                <a:ea typeface="Times New Roman" panose="02020603050405020304" pitchFamily="18" charset="0"/>
              </a:rPr>
              <a:t>Для достижения поставленной цели мною созданы следующие (специальные) условия (проветрила помещение, проследила за организацией влажной убор-ки, передвинула мебель, выучила потешки, загадки, стишки о …, составила конспект бесе-ды о …) …, подобрала средства (картины о …, наборы дидактический игр о …, спортивный инвентарь…) </a:t>
            </a:r>
            <a:r>
              <a:rPr lang="ru-RU" sz="1400" i="1" dirty="0" smtClean="0">
                <a:solidFill>
                  <a:srgbClr val="252537"/>
                </a:solidFill>
                <a:latin typeface="Book Antiqua" panose="02040602050305030304" pitchFamily="18" charset="0"/>
                <a:ea typeface="Times New Roman" panose="02020603050405020304" pitchFamily="18" charset="0"/>
              </a:rPr>
              <a:t>….</a:t>
            </a:r>
          </a:p>
          <a:p>
            <a:pPr lvl="0"/>
            <a:endParaRPr lang="ru-RU" sz="1400" i="1" dirty="0">
              <a:solidFill>
                <a:srgbClr val="252537"/>
              </a:solidFill>
              <a:latin typeface="Book Antiqua" panose="02040602050305030304" pitchFamily="18" charset="0"/>
              <a:ea typeface="Times New Roman" panose="02020603050405020304" pitchFamily="18" charset="0"/>
            </a:endParaRPr>
          </a:p>
          <a:p>
            <a:pPr lvl="0"/>
            <a:endParaRPr lang="ru-RU" sz="1400" i="1" dirty="0">
              <a:solidFill>
                <a:srgbClr val="252537"/>
              </a:solidFill>
              <a:latin typeface="Book Antiqua" panose="02040602050305030304" pitchFamily="18" charset="0"/>
            </a:endParaRPr>
          </a:p>
          <a:p>
            <a:pPr marL="342900" lvl="0" indent="-342900">
              <a:buFontTx/>
              <a:buAutoNum type="arabicPeriod" startAt="4"/>
            </a:pPr>
            <a:endParaRPr lang="ru-RU" sz="1400" i="1" dirty="0">
              <a:solidFill>
                <a:srgbClr val="252537"/>
              </a:solidFill>
              <a:latin typeface="Book Antiqua" panose="02040602050305030304" pitchFamily="18" charset="0"/>
              <a:ea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02072" y="3851564"/>
            <a:ext cx="2314664" cy="2481902"/>
          </a:xfrm>
          <a:prstGeom prst="rect">
            <a:avLst/>
          </a:prstGeom>
        </p:spPr>
      </p:pic>
    </p:spTree>
    <p:extLst>
      <p:ext uri="{BB962C8B-B14F-4D97-AF65-F5344CB8AC3E}">
        <p14:creationId xmlns:p14="http://schemas.microsoft.com/office/powerpoint/2010/main" val="18039108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942109" y="235527"/>
            <a:ext cx="10917382" cy="3323987"/>
          </a:xfrm>
          <a:prstGeom prst="rect">
            <a:avLst/>
          </a:prstGeom>
          <a:noFill/>
        </p:spPr>
        <p:txBody>
          <a:bodyPr wrap="square" rtlCol="0">
            <a:spAutoFit/>
          </a:bodyPr>
          <a:lstStyle/>
          <a:p>
            <a:r>
              <a:rPr lang="ru-RU" sz="1400" i="1" dirty="0">
                <a:solidFill>
                  <a:srgbClr val="252537"/>
                </a:solidFill>
                <a:latin typeface="Book Antiqua" panose="02040602050305030304" pitchFamily="18" charset="0"/>
              </a:rPr>
              <a:t>5.  Учет принципов. При организации педагогической работы, воспитатель соблюдает основные дидактические принципы: …(наглядности обучения: …, систематичности и последовательности: …, учета возрастных и индивидуальных особенностей: …, развивающего и воспитывающего характера обучения: … и др</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6. </a:t>
            </a:r>
            <a:r>
              <a:rPr lang="ru-RU" sz="1400" b="1" i="1" dirty="0" smtClean="0">
                <a:solidFill>
                  <a:srgbClr val="252537"/>
                </a:solidFill>
                <a:latin typeface="Book Antiqua" panose="02040602050305030304" pitchFamily="18" charset="0"/>
              </a:rPr>
              <a:t>Методы </a:t>
            </a:r>
            <a:r>
              <a:rPr lang="ru-RU" sz="1400" b="1" i="1" dirty="0">
                <a:solidFill>
                  <a:srgbClr val="252537"/>
                </a:solidFill>
                <a:latin typeface="Book Antiqua" panose="02040602050305030304" pitchFamily="18" charset="0"/>
              </a:rPr>
              <a:t>и приемы работы с детьми. </a:t>
            </a:r>
            <a:r>
              <a:rPr lang="ru-RU" sz="1400" i="1" dirty="0">
                <a:solidFill>
                  <a:srgbClr val="252537"/>
                </a:solidFill>
                <a:latin typeface="Book Antiqua" panose="02040602050305030304" pitchFamily="18" charset="0"/>
              </a:rPr>
              <a:t>Для реализации поставленных целей воспитатель использовала следующие методы и приемы: (наглядно-зрительные: …, наглядно-слуховые: …, тактильно-мышечные: …, словесные: …, практические: </a:t>
            </a:r>
            <a:r>
              <a:rPr lang="ru-RU" sz="1400" i="1" dirty="0" smtClean="0">
                <a:solidFill>
                  <a:srgbClr val="252537"/>
                </a:solidFill>
                <a:latin typeface="Book Antiqua" panose="02040602050305030304" pitchFamily="18" charset="0"/>
              </a:rPr>
              <a:t>…).</a:t>
            </a:r>
          </a:p>
          <a:p>
            <a:endParaRPr lang="ru-RU" sz="1400" i="1" dirty="0" smtClean="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7. </a:t>
            </a:r>
            <a:r>
              <a:rPr lang="ru-RU" sz="1400" b="1" i="1" dirty="0" smtClean="0">
                <a:solidFill>
                  <a:srgbClr val="252537"/>
                </a:solidFill>
                <a:latin typeface="Book Antiqua" panose="02040602050305030304" pitchFamily="18" charset="0"/>
              </a:rPr>
              <a:t>Соблюдение </a:t>
            </a:r>
            <a:r>
              <a:rPr lang="ru-RU" sz="1400" b="1" i="1" dirty="0">
                <a:solidFill>
                  <a:srgbClr val="252537"/>
                </a:solidFill>
                <a:latin typeface="Book Antiqua" panose="02040602050305030304" pitchFamily="18" charset="0"/>
              </a:rPr>
              <a:t>методики. </a:t>
            </a:r>
            <a:r>
              <a:rPr lang="ru-RU" sz="1400" i="1" dirty="0">
                <a:solidFill>
                  <a:srgbClr val="252537"/>
                </a:solidFill>
                <a:latin typeface="Book Antiqua" panose="02040602050305030304" pitchFamily="18" charset="0"/>
              </a:rPr>
              <a:t>В процессе организации режимных процессов 1 (2</a:t>
            </a:r>
            <a:r>
              <a:rPr lang="ru-RU" sz="1400" i="1" dirty="0" smtClean="0">
                <a:solidFill>
                  <a:srgbClr val="252537"/>
                </a:solidFill>
                <a:latin typeface="Book Antiqua" panose="02040602050305030304" pitchFamily="18" charset="0"/>
              </a:rPr>
              <a:t>) половины </a:t>
            </a:r>
            <a:r>
              <a:rPr lang="ru-RU" sz="1400" i="1" dirty="0">
                <a:solidFill>
                  <a:srgbClr val="252537"/>
                </a:solidFill>
                <a:latin typeface="Book Antiqua" panose="02040602050305030304" pitchFamily="18" charset="0"/>
              </a:rPr>
              <a:t>дня воспитатель соблюдала методику организации: соблюдался алгоритм умывания (одевания), (Режимные процессы)  … осуществлялся (подгруппами; группами, индивидуально) </a:t>
            </a:r>
            <a:r>
              <a:rPr lang="ru-RU" sz="1400" i="1" dirty="0" smtClean="0">
                <a:solidFill>
                  <a:srgbClr val="252537"/>
                </a:solidFill>
                <a:latin typeface="Book Antiqua" panose="02040602050305030304" pitchFamily="18" charset="0"/>
              </a:rPr>
              <a:t>способом.</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8. </a:t>
            </a:r>
            <a:r>
              <a:rPr lang="ru-RU" sz="1400" b="1" i="1" dirty="0" smtClean="0">
                <a:solidFill>
                  <a:srgbClr val="252537"/>
                </a:solidFill>
                <a:latin typeface="Book Antiqua" panose="02040602050305030304" pitchFamily="18" charset="0"/>
              </a:rPr>
              <a:t>Эмоциональный </a:t>
            </a:r>
            <a:r>
              <a:rPr lang="ru-RU" sz="1400" b="1" i="1" dirty="0">
                <a:solidFill>
                  <a:srgbClr val="252537"/>
                </a:solidFill>
                <a:latin typeface="Book Antiqua" panose="02040602050305030304" pitchFamily="18" charset="0"/>
              </a:rPr>
              <a:t>фон: </a:t>
            </a:r>
            <a:r>
              <a:rPr lang="ru-RU" sz="1400" i="1" dirty="0">
                <a:solidFill>
                  <a:srgbClr val="252537"/>
                </a:solidFill>
                <a:latin typeface="Book Antiqua" panose="02040602050305030304" pitchFamily="18" charset="0"/>
              </a:rPr>
              <a:t>настроение воспитателя и детей в течение дня, способность </a:t>
            </a:r>
            <a:r>
              <a:rPr lang="ru-RU" sz="1400" i="1" dirty="0" smtClean="0">
                <a:solidFill>
                  <a:srgbClr val="252537"/>
                </a:solidFill>
                <a:latin typeface="Book Antiqua" panose="02040602050305030304" pitchFamily="18" charset="0"/>
              </a:rPr>
              <a:t>педагога </a:t>
            </a:r>
            <a:r>
              <a:rPr lang="ru-RU" sz="1400" i="1" dirty="0">
                <a:solidFill>
                  <a:srgbClr val="252537"/>
                </a:solidFill>
                <a:latin typeface="Book Antiqua" panose="02040602050305030304" pitchFamily="18" charset="0"/>
              </a:rPr>
              <a:t>«видеть» всех детей</a:t>
            </a:r>
            <a:r>
              <a:rPr lang="ru-RU" sz="1400" i="1" dirty="0" smtClean="0">
                <a:solidFill>
                  <a:srgbClr val="252537"/>
                </a:solidFill>
                <a:latin typeface="Book Antiqua" panose="02040602050305030304" pitchFamily="18" charset="0"/>
              </a:rPr>
              <a:t>.</a:t>
            </a:r>
          </a:p>
          <a:p>
            <a:endParaRPr lang="ru-RU" sz="1400" i="1" dirty="0">
              <a:solidFill>
                <a:srgbClr val="252537"/>
              </a:solidFill>
              <a:latin typeface="Book Antiqua" panose="02040602050305030304" pitchFamily="18" charset="0"/>
            </a:endParaRPr>
          </a:p>
          <a:p>
            <a:r>
              <a:rPr lang="ru-RU" sz="1400" i="1" dirty="0" smtClean="0">
                <a:solidFill>
                  <a:srgbClr val="252537"/>
                </a:solidFill>
                <a:latin typeface="Book Antiqua" panose="02040602050305030304" pitchFamily="18" charset="0"/>
              </a:rPr>
              <a:t>9. </a:t>
            </a:r>
            <a:r>
              <a:rPr lang="ru-RU" sz="1400" b="1" i="1" dirty="0" smtClean="0">
                <a:solidFill>
                  <a:srgbClr val="252537"/>
                </a:solidFill>
                <a:latin typeface="Book Antiqua" panose="02040602050305030304" pitchFamily="18" charset="0"/>
              </a:rPr>
              <a:t>Общий </a:t>
            </a:r>
            <a:r>
              <a:rPr lang="ru-RU" sz="1400" b="1" i="1" dirty="0">
                <a:solidFill>
                  <a:srgbClr val="252537"/>
                </a:solidFill>
                <a:latin typeface="Book Antiqua" panose="02040602050305030304" pitchFamily="18" charset="0"/>
              </a:rPr>
              <a:t>вывод. </a:t>
            </a:r>
            <a:r>
              <a:rPr lang="ru-RU" sz="1400" i="1" dirty="0">
                <a:solidFill>
                  <a:srgbClr val="252537"/>
                </a:solidFill>
                <a:latin typeface="Book Antiqua" panose="02040602050305030304" pitchFamily="18" charset="0"/>
              </a:rPr>
              <a:t>Решение поставленных задач. Наиболее заинтересовавший прием работы с детьми. Предложения по проведению педагогом режимных процессов в дальнейшем (</a:t>
            </a:r>
            <a:r>
              <a:rPr lang="ru-RU" sz="1400" i="1" dirty="0" smtClean="0">
                <a:solidFill>
                  <a:srgbClr val="252537"/>
                </a:solidFill>
                <a:latin typeface="Book Antiqua" panose="02040602050305030304" pitchFamily="18" charset="0"/>
              </a:rPr>
              <a:t>дополнительно</a:t>
            </a:r>
            <a:r>
              <a:rPr lang="ru-RU" sz="1400" i="1" dirty="0">
                <a:solidFill>
                  <a:srgbClr val="252537"/>
                </a:solidFill>
                <a:latin typeface="Book Antiqua" panose="02040602050305030304" pitchFamily="18" charset="0"/>
              </a:rPr>
              <a:t>).</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04421" y="4551946"/>
            <a:ext cx="2364206" cy="1773155"/>
          </a:xfrm>
          <a:prstGeom prst="rect">
            <a:avLst/>
          </a:prstGeom>
        </p:spPr>
      </p:pic>
    </p:spTree>
    <p:extLst>
      <p:ext uri="{BB962C8B-B14F-4D97-AF65-F5344CB8AC3E}">
        <p14:creationId xmlns:p14="http://schemas.microsoft.com/office/powerpoint/2010/main" val="22472095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997527" y="263236"/>
            <a:ext cx="9197351" cy="581891"/>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07000"/>
              </a:lnSpc>
              <a:spcAft>
                <a:spcPts val="800"/>
              </a:spcAft>
            </a:pPr>
            <a:r>
              <a:rPr lang="ru-RU" sz="20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Методические </a:t>
            </a:r>
            <a:r>
              <a:rPr lang="ru-RU" sz="20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рекомендации по организации </a:t>
            </a:r>
            <a:r>
              <a:rPr lang="ru-RU"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приёма детей</a:t>
            </a:r>
            <a:endParaRPr lang="ru-RU" sz="1600" i="1" dirty="0">
              <a:solidFill>
                <a:srgbClr val="252537"/>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672260" y="3671454"/>
            <a:ext cx="2408904" cy="3048000"/>
          </a:xfrm>
          <a:prstGeom prst="rect">
            <a:avLst/>
          </a:prstGeom>
        </p:spPr>
      </p:pic>
      <p:sp>
        <p:nvSpPr>
          <p:cNvPr id="5" name="TextBox 4"/>
          <p:cNvSpPr txBox="1"/>
          <p:nvPr/>
        </p:nvSpPr>
        <p:spPr>
          <a:xfrm>
            <a:off x="997527" y="1066800"/>
            <a:ext cx="10972800" cy="1936428"/>
          </a:xfrm>
          <a:prstGeom prst="rect">
            <a:avLst/>
          </a:prstGeom>
          <a:noFill/>
        </p:spPr>
        <p:txBody>
          <a:bodyPr wrap="square" rtlCol="0">
            <a:spAutoFit/>
          </a:bodyPr>
          <a:lstStyle/>
          <a:p>
            <a:pPr indent="450215">
              <a:lnSpc>
                <a:spcPct val="107000"/>
              </a:lnSpc>
              <a:spcAft>
                <a:spcPts val="0"/>
              </a:spcAft>
            </a:pP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Создает </a:t>
            </a:r>
            <a:r>
              <a:rPr lang="ru-RU" sz="1400" i="1" dirty="0">
                <a:latin typeface="Book Antiqua" panose="02040602050305030304" pitchFamily="18" charset="0"/>
                <a:ea typeface="Times New Roman" panose="02020603050405020304" pitchFamily="18" charset="0"/>
                <a:cs typeface="Times New Roman" panose="02020603050405020304" pitchFamily="18" charset="0"/>
              </a:rPr>
              <a:t>хорошее настроение ребенку во время утреннего приема (ласково, приветливо </a:t>
            </a: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встречает, </a:t>
            </a:r>
            <a:r>
              <a:rPr lang="ru-RU" sz="1400" i="1" dirty="0" smtClean="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используя </a:t>
            </a:r>
            <a:r>
              <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художественное слово - приветствие</a:t>
            </a: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С</a:t>
            </a:r>
            <a:r>
              <a:rPr lang="ru-RU" sz="1400" i="1" dirty="0" smtClean="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тарается </a:t>
            </a:r>
            <a:r>
              <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переключить внимание</a:t>
            </a: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 детей  с эмоционально – неустойчивой психикой (новичков, часто болеющих) если они тяжело переносят разлуку с родителями на яркую игрушку (книгу) или предлагает интересную игру.  </a:t>
            </a:r>
            <a:endParaRPr lang="ru-RU" sz="1400" i="1" dirty="0">
              <a:latin typeface="Book Antiqua" panose="02040602050305030304" pitchFamily="18"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Обращает </a:t>
            </a:r>
            <a:r>
              <a:rPr lang="ru-RU" sz="1400" i="1" dirty="0">
                <a:latin typeface="Book Antiqua" panose="02040602050305030304" pitchFamily="18" charset="0"/>
                <a:ea typeface="Times New Roman" panose="02020603050405020304" pitchFamily="18" charset="0"/>
                <a:cs typeface="Times New Roman" panose="02020603050405020304" pitchFamily="18" charset="0"/>
              </a:rPr>
              <a:t>внимание на внешний вид детей, учит </a:t>
            </a: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здороваться, обращаться к детям (воспитателю) по имени (имени, отчеству), </a:t>
            </a:r>
            <a:r>
              <a:rPr lang="ru-RU" sz="1400" i="1" dirty="0">
                <a:latin typeface="Book Antiqua" panose="02040602050305030304" pitchFamily="18" charset="0"/>
                <a:ea typeface="Times New Roman" panose="02020603050405020304" pitchFamily="18" charset="0"/>
                <a:cs typeface="Times New Roman" panose="02020603050405020304" pitchFamily="18" charset="0"/>
              </a:rPr>
              <a:t>воспитывает культуру общения (разговаривает </a:t>
            </a:r>
            <a:r>
              <a:rPr lang="ru-RU" sz="1400" i="1" dirty="0" smtClean="0">
                <a:latin typeface="Book Antiqua" panose="02040602050305030304" pitchFamily="18" charset="0"/>
                <a:ea typeface="Times New Roman" panose="02020603050405020304" pitchFamily="18" charset="0"/>
                <a:cs typeface="Times New Roman" panose="02020603050405020304" pitchFamily="18" charset="0"/>
              </a:rPr>
              <a:t>тихо, спокойно, доброжелательно).</a:t>
            </a:r>
          </a:p>
          <a:p>
            <a:pPr indent="450215">
              <a:lnSpc>
                <a:spcPct val="107000"/>
              </a:lnSpc>
              <a:spcAft>
                <a:spcPts val="0"/>
              </a:spcAft>
            </a:pPr>
            <a:endParaRPr lang="ru-RU" sz="1400" i="1" dirty="0" smtClean="0">
              <a:latin typeface="Book Antiqua" panose="02040602050305030304" pitchFamily="18" charset="0"/>
              <a:ea typeface="Times New Roman" panose="02020603050405020304" pitchFamily="18" charset="0"/>
              <a:cs typeface="Times New Roman" panose="02020603050405020304" pitchFamily="18" charset="0"/>
            </a:endParaRPr>
          </a:p>
          <a:p>
            <a:pPr indent="450215">
              <a:lnSpc>
                <a:spcPct val="107000"/>
              </a:lnSpc>
              <a:spcAft>
                <a:spcPts val="0"/>
              </a:spcAft>
            </a:pPr>
            <a:r>
              <a:rPr lang="ru-RU" sz="1400" i="1" dirty="0" smtClean="0">
                <a:latin typeface="Book Antiqua" panose="02040602050305030304" pitchFamily="18" charset="0"/>
                <a:ea typeface="Calibri" panose="020F0502020204030204" pitchFamily="34" charset="0"/>
                <a:cs typeface="Times New Roman" panose="02020603050405020304" pitchFamily="18" charset="0"/>
              </a:rPr>
              <a:t>В группе заранее готовит зоны по интересам детей (ручной труд; дидактические игры/ упражнения, продуктивная деятельность –столы для самостоятельной деятельности и т. п).</a:t>
            </a:r>
            <a:endParaRPr lang="ru-RU" sz="1400" i="1" dirty="0">
              <a:latin typeface="Book Antiqua" panose="0204060205030503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997527" y="2895600"/>
            <a:ext cx="8562108" cy="3088987"/>
          </a:xfrm>
          <a:prstGeom prst="rect">
            <a:avLst/>
          </a:prstGeom>
          <a:noFill/>
        </p:spPr>
        <p:txBody>
          <a:bodyPr wrap="square" rtlCol="0">
            <a:spAutoFit/>
          </a:bodyPr>
          <a:lstStyle/>
          <a:p>
            <a:pPr lvl="0" indent="450215">
              <a:lnSpc>
                <a:spcPct val="107000"/>
              </a:lnSpc>
            </a:pPr>
            <a:r>
              <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Следит, чтобы все дети нашли себе интересную деятельность, не ходили без дела, не мешали другим (если ребенок затрудняется при выборе деятельности, то помогает ему, предлагает игрушку, подключает к играм детей, с кем он хотел поиграть, дает ребенку какое-либо поручение). Создает условия для разнообразной и интересной деятельности детей, организует игру с разнообразными игрушками, проводит индивидуальную работу с отдельными детьми.</a:t>
            </a:r>
          </a:p>
          <a:p>
            <a:pPr lvl="0" indent="450215">
              <a:lnSpc>
                <a:spcPct val="107000"/>
              </a:lnSpc>
            </a:pPr>
            <a:endPar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endParaRPr>
          </a:p>
          <a:p>
            <a:pPr lvl="0" indent="450215">
              <a:lnSpc>
                <a:spcPct val="107000"/>
              </a:lnSpc>
            </a:pPr>
            <a:r>
              <a:rPr lang="ru-RU" sz="1400" i="1" dirty="0">
                <a:solidFill>
                  <a:prstClr val="black"/>
                </a:solidFill>
                <a:latin typeface="Book Antiqua" panose="02040602050305030304" pitchFamily="18" charset="0"/>
                <a:ea typeface="Calibri" panose="020F0502020204030204" pitchFamily="34" charset="0"/>
                <a:cs typeface="Times New Roman" panose="02020603050405020304" pitchFamily="18" charset="0"/>
              </a:rPr>
              <a:t>Воспитательно – образовательную работу с детьми организует по мере прихода детей в группу: </a:t>
            </a:r>
            <a:r>
              <a:rPr lang="ru-RU" sz="1400" i="1" dirty="0" smtClean="0">
                <a:solidFill>
                  <a:prstClr val="black"/>
                </a:solidFill>
                <a:latin typeface="Book Antiqua" panose="02040602050305030304" pitchFamily="18" charset="0"/>
                <a:ea typeface="Calibri" panose="020F0502020204030204" pitchFamily="34" charset="0"/>
                <a:cs typeface="Times New Roman" panose="02020603050405020304" pitchFamily="18" charset="0"/>
              </a:rPr>
              <a:t> ИНДИВИДУАЛЬНО </a:t>
            </a:r>
            <a:r>
              <a:rPr lang="ru-RU" sz="1400" i="1" dirty="0">
                <a:solidFill>
                  <a:prstClr val="black"/>
                </a:solidFill>
                <a:latin typeface="Book Antiqua" panose="02040602050305030304" pitchFamily="18" charset="0"/>
                <a:ea typeface="Calibri" panose="020F0502020204030204" pitchFamily="34" charset="0"/>
                <a:cs typeface="Times New Roman" panose="02020603050405020304" pitchFamily="18" charset="0"/>
              </a:rPr>
              <a:t>– С ПОДГРУППОЙ – ФРОНТАЛЬНО; чередует малоподвижные с подвижными видами </a:t>
            </a:r>
            <a:r>
              <a:rPr lang="ru-RU" sz="1400" i="1" dirty="0" smtClean="0">
                <a:solidFill>
                  <a:prstClr val="black"/>
                </a:solidFill>
                <a:latin typeface="Book Antiqua" panose="02040602050305030304" pitchFamily="18" charset="0"/>
                <a:ea typeface="Calibri" panose="020F0502020204030204" pitchFamily="34" charset="0"/>
                <a:cs typeface="Times New Roman" panose="02020603050405020304" pitchFamily="18" charset="0"/>
              </a:rPr>
              <a:t>деятельности, по разным областям знаний, с учётом темы календарного планирования.</a:t>
            </a:r>
            <a:endParaRPr lang="ru-RU" sz="1400" i="1" dirty="0">
              <a:solidFill>
                <a:prstClr val="black"/>
              </a:solidFill>
              <a:latin typeface="Book Antiqua" panose="02040602050305030304" pitchFamily="18" charset="0"/>
              <a:ea typeface="Calibri" panose="020F0502020204030204" pitchFamily="34" charset="0"/>
              <a:cs typeface="Times New Roman" panose="02020603050405020304" pitchFamily="18" charset="0"/>
            </a:endParaRPr>
          </a:p>
          <a:p>
            <a:pPr lvl="0" indent="450215">
              <a:lnSpc>
                <a:spcPct val="107000"/>
              </a:lnSpc>
            </a:pPr>
            <a:endPar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endParaRPr>
          </a:p>
          <a:p>
            <a:pPr lvl="0" indent="450215">
              <a:lnSpc>
                <a:spcPct val="107000"/>
              </a:lnSpc>
            </a:pPr>
            <a:r>
              <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Совместно с помощником воспитателя организует дежурство (поручение) по столовой</a:t>
            </a:r>
            <a:r>
              <a:rPr lang="ru-RU" sz="1400" i="1" dirty="0" smtClean="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a:t>
            </a:r>
          </a:p>
          <a:p>
            <a:pPr lvl="0" indent="450215">
              <a:lnSpc>
                <a:spcPct val="107000"/>
              </a:lnSpc>
            </a:pPr>
            <a:endPar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endParaRPr>
          </a:p>
          <a:p>
            <a:pPr lvl="0" indent="450215">
              <a:lnSpc>
                <a:spcPct val="107000"/>
              </a:lnSpc>
            </a:pPr>
            <a:r>
              <a:rPr lang="ru-RU" sz="1400" i="1" dirty="0">
                <a:solidFill>
                  <a:prstClr val="black"/>
                </a:solidFill>
                <a:latin typeface="Book Antiqua" panose="02040602050305030304" pitchFamily="18" charset="0"/>
                <a:ea typeface="Times New Roman" panose="02020603050405020304" pitchFamily="18" charset="0"/>
                <a:cs typeface="Times New Roman" panose="02020603050405020304" pitchFamily="18" charset="0"/>
              </a:rPr>
              <a:t>Проводит утреннюю гимнастику.</a:t>
            </a:r>
            <a:endParaRPr lang="ru-RU" sz="1400" i="1" dirty="0">
              <a:solidFill>
                <a:prstClr val="black"/>
              </a:solidFill>
              <a:latin typeface="Book Antiqua" panose="0204060205030503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1258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37309" cy="6858000"/>
          </a:xfrm>
          <a:prstGeom prst="rect">
            <a:avLst/>
          </a:prstGeom>
          <a:solidFill>
            <a:srgbClr val="8787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ятиугольник 1"/>
          <p:cNvSpPr/>
          <p:nvPr/>
        </p:nvSpPr>
        <p:spPr>
          <a:xfrm>
            <a:off x="858982" y="417680"/>
            <a:ext cx="9267657" cy="665018"/>
          </a:xfrm>
          <a:prstGeom prst="homePlate">
            <a:avLst/>
          </a:prstGeom>
          <a:solidFill>
            <a:schemeClr val="bg1"/>
          </a:solidFill>
          <a:ln>
            <a:solidFill>
              <a:srgbClr val="2525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1950"/>
              </a:lnSpc>
              <a:spcAft>
                <a:spcPts val="0"/>
              </a:spcAft>
            </a:pPr>
            <a:r>
              <a:rPr lang="ru-RU" sz="2000" b="1" i="1" dirty="0" smtClean="0">
                <a:solidFill>
                  <a:srgbClr val="000000"/>
                </a:solidFill>
                <a:latin typeface="Book Antiqua" panose="02040602050305030304" pitchFamily="18" charset="0"/>
                <a:ea typeface="Times New Roman" panose="02020603050405020304" pitchFamily="18" charset="0"/>
              </a:rPr>
              <a:t>       Методические </a:t>
            </a:r>
            <a:r>
              <a:rPr lang="ru-RU" sz="2000" b="1" i="1" dirty="0">
                <a:solidFill>
                  <a:srgbClr val="000000"/>
                </a:solidFill>
                <a:latin typeface="Book Antiqua" panose="02040602050305030304" pitchFamily="18" charset="0"/>
                <a:ea typeface="Times New Roman" panose="02020603050405020304" pitchFamily="18" charset="0"/>
              </a:rPr>
              <a:t>рекомендации по </a:t>
            </a:r>
            <a:r>
              <a:rPr lang="ru-RU" sz="2000" b="1" i="1" dirty="0" smtClean="0">
                <a:solidFill>
                  <a:srgbClr val="000000"/>
                </a:solidFill>
                <a:latin typeface="Book Antiqua" panose="02040602050305030304" pitchFamily="18" charset="0"/>
                <a:ea typeface="Times New Roman" panose="02020603050405020304" pitchFamily="18" charset="0"/>
              </a:rPr>
              <a:t>планированию и организации гимнастик</a:t>
            </a:r>
            <a:r>
              <a:rPr lang="ru-RU" sz="2000" i="1" dirty="0" smtClean="0">
                <a:solidFill>
                  <a:srgbClr val="000000"/>
                </a:solidFill>
                <a:latin typeface="Book Antiqua" panose="02040602050305030304" pitchFamily="18" charset="0"/>
                <a:ea typeface="Times New Roman" panose="02020603050405020304" pitchFamily="18" charset="0"/>
              </a:rPr>
              <a:t> </a:t>
            </a:r>
            <a:r>
              <a:rPr lang="ru-RU" sz="1400" i="1" dirty="0">
                <a:solidFill>
                  <a:srgbClr val="000000"/>
                </a:solidFill>
                <a:latin typeface="Book Antiqua" panose="02040602050305030304" pitchFamily="18" charset="0"/>
                <a:ea typeface="Times New Roman" panose="02020603050405020304" pitchFamily="18" charset="0"/>
              </a:rPr>
              <a:t>(формы работы)</a:t>
            </a:r>
            <a:endParaRPr lang="ru-RU" sz="1400" i="1" dirty="0">
              <a:effectLst/>
              <a:latin typeface="Book Antiqua" panose="02040602050305030304" pitchFamily="18" charset="0"/>
              <a:ea typeface="Times New Roman" panose="02020603050405020304"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328781" y="4796589"/>
            <a:ext cx="2746320" cy="2061411"/>
          </a:xfrm>
          <a:prstGeom prst="rect">
            <a:avLst/>
          </a:prstGeom>
        </p:spPr>
      </p:pic>
      <p:sp>
        <p:nvSpPr>
          <p:cNvPr id="5" name="TextBox 4"/>
          <p:cNvSpPr txBox="1"/>
          <p:nvPr/>
        </p:nvSpPr>
        <p:spPr>
          <a:xfrm>
            <a:off x="858983" y="1514006"/>
            <a:ext cx="11216118" cy="3702552"/>
          </a:xfrm>
          <a:prstGeom prst="rect">
            <a:avLst/>
          </a:prstGeom>
          <a:noFill/>
        </p:spPr>
        <p:txBody>
          <a:bodyPr wrap="square" rtlCol="0">
            <a:spAutoFit/>
          </a:bodyPr>
          <a:lstStyle/>
          <a:p>
            <a:pPr>
              <a:lnSpc>
                <a:spcPct val="115000"/>
              </a:lnSpc>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Утренняя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гимнастика</a:t>
            </a:r>
            <a:r>
              <a:rPr lang="ru-RU" sz="16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проводится ежедневно.</a:t>
            </a:r>
            <a:endParaRPr lang="ru-RU" sz="1400" i="1" dirty="0">
              <a:solidFill>
                <a:srgbClr val="252537"/>
              </a:solidFill>
              <a:latin typeface="Book Antiqua" panose="02040602050305030304" pitchFamily="18" charset="0"/>
              <a:ea typeface="Times New Roman" panose="02020603050405020304" pitchFamily="18" charset="0"/>
            </a:endParaRPr>
          </a:p>
          <a:p>
            <a:pPr>
              <a:lnSpc>
                <a:spcPct val="115000"/>
              </a:lnSpc>
              <a:spcAft>
                <a:spcPts val="0"/>
              </a:spcAft>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Планируя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утреннюю гимнастику необходимо обратить внимание на правильное написание планирования. Его можно написать на карточке, а можно внести в план. Вне зависимости от этого, в планировании гимнастики должна быть выдержана структура:</a:t>
            </a:r>
            <a:endParaRPr lang="ru-RU" sz="1400" i="1" dirty="0">
              <a:solidFill>
                <a:srgbClr val="252537"/>
              </a:solidFill>
              <a:latin typeface="Book Antiqua" panose="02040602050305030304" pitchFamily="18" charset="0"/>
              <a:ea typeface="Times New Roman" panose="02020603050405020304" pitchFamily="18" charset="0"/>
            </a:endParaRPr>
          </a:p>
          <a:p>
            <a:pPr marL="228600">
              <a:lnSpc>
                <a:spcPct val="115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1 часть – вводная, в которой выполняются разнообразные виды ходьбы и бега,</a:t>
            </a:r>
            <a:endParaRPr lang="ru-RU" sz="1400" i="1" dirty="0">
              <a:solidFill>
                <a:srgbClr val="252537"/>
              </a:solidFill>
              <a:latin typeface="Book Antiqua" panose="02040602050305030304" pitchFamily="18" charset="0"/>
              <a:ea typeface="Times New Roman" panose="02020603050405020304" pitchFamily="18" charset="0"/>
            </a:endParaRPr>
          </a:p>
          <a:p>
            <a:pPr marL="228600">
              <a:lnSpc>
                <a:spcPct val="115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2 часть – средняя, включает в себя комплекс общеразвивающих упражнений с указанием И. п.,</a:t>
            </a:r>
            <a:endParaRPr lang="ru-RU" sz="1400" i="1" dirty="0">
              <a:solidFill>
                <a:srgbClr val="252537"/>
              </a:solidFill>
              <a:latin typeface="Book Antiqua" panose="02040602050305030304" pitchFamily="18" charset="0"/>
              <a:ea typeface="Times New Roman" panose="02020603050405020304" pitchFamily="18" charset="0"/>
            </a:endParaRPr>
          </a:p>
          <a:p>
            <a:pPr marL="228600">
              <a:lnSpc>
                <a:spcPct val="115000"/>
              </a:lnSpc>
              <a:spcAft>
                <a:spcPts val="0"/>
              </a:spcAft>
            </a:pP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3 часть – заключительная.</a:t>
            </a:r>
            <a:endParaRPr lang="ru-RU" sz="1400" i="1" dirty="0">
              <a:solidFill>
                <a:srgbClr val="252537"/>
              </a:solidFill>
              <a:latin typeface="Book Antiqua" panose="02040602050305030304" pitchFamily="18" charset="0"/>
              <a:ea typeface="Times New Roman" panose="02020603050405020304" pitchFamily="18" charset="0"/>
            </a:endParaRPr>
          </a:p>
          <a:p>
            <a:pPr>
              <a:lnSpc>
                <a:spcPct val="115000"/>
              </a:lnSpc>
              <a:spcAft>
                <a:spcPts val="0"/>
              </a:spcAft>
            </a:pP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Обязательно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должна быть указана дозировка выполнения всех движений и упражнений</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400" i="1" dirty="0">
              <a:solidFill>
                <a:srgbClr val="252537"/>
              </a:solidFill>
              <a:latin typeface="Book Antiqua" panose="02040602050305030304" pitchFamily="18" charset="0"/>
              <a:ea typeface="Times New Roman" panose="02020603050405020304" pitchFamily="18" charset="0"/>
            </a:endParaRPr>
          </a:p>
          <a:p>
            <a:pPr>
              <a:lnSpc>
                <a:spcPct val="115000"/>
              </a:lnSpc>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Дыхательная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гимнастика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проводится 3 раза в день. Лучше всего проводить перед приемом пищи, перед сном, после сна</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400" i="1" dirty="0">
              <a:solidFill>
                <a:srgbClr val="252537"/>
              </a:solidFill>
              <a:latin typeface="Book Antiqua" panose="02040602050305030304" pitchFamily="18" charset="0"/>
              <a:ea typeface="Times New Roman" panose="02020603050405020304" pitchFamily="18" charset="0"/>
            </a:endParaRPr>
          </a:p>
          <a:p>
            <a:pPr>
              <a:lnSpc>
                <a:spcPct val="115000"/>
              </a:lnSpc>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Пальчиковая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гимнастика</a:t>
            </a:r>
            <a:r>
              <a:rPr lang="ru-RU" sz="16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проводится 2 раза в день. Лучше проводить во время занятий или в перерывах между ними</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400" i="1" dirty="0">
              <a:solidFill>
                <a:srgbClr val="252537"/>
              </a:solidFill>
              <a:latin typeface="Book Antiqua" panose="02040602050305030304" pitchFamily="18" charset="0"/>
              <a:ea typeface="Times New Roman" panose="02020603050405020304" pitchFamily="18" charset="0"/>
            </a:endParaRPr>
          </a:p>
          <a:p>
            <a:pPr>
              <a:lnSpc>
                <a:spcPct val="115000"/>
              </a:lnSpc>
              <a:spcAft>
                <a:spcPts val="0"/>
              </a:spcAft>
            </a:pPr>
            <a:r>
              <a:rPr lang="ru-RU" sz="14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a:t>
            </a: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Зрительная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гимнастика</a:t>
            </a:r>
            <a:r>
              <a:rPr lang="ru-RU" sz="16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занимает</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3-5 минут и проводится в свободное время от занятий, минимум — 2 раза в день</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a:lnSpc>
                <a:spcPct val="115000"/>
              </a:lnSpc>
              <a:spcAft>
                <a:spcPts val="0"/>
              </a:spcAft>
            </a:pPr>
            <a:endParaRPr lang="ru-RU" sz="1400" i="1" dirty="0">
              <a:solidFill>
                <a:srgbClr val="252537"/>
              </a:solidFill>
              <a:latin typeface="Book Antiqua" panose="02040602050305030304" pitchFamily="18" charset="0"/>
              <a:ea typeface="Times New Roman" panose="02020603050405020304" pitchFamily="18" charset="0"/>
            </a:endParaRPr>
          </a:p>
        </p:txBody>
      </p:sp>
      <p:sp>
        <p:nvSpPr>
          <p:cNvPr id="6" name="TextBox 5"/>
          <p:cNvSpPr txBox="1"/>
          <p:nvPr/>
        </p:nvSpPr>
        <p:spPr>
          <a:xfrm>
            <a:off x="858982" y="5051685"/>
            <a:ext cx="7967849" cy="1354730"/>
          </a:xfrm>
          <a:prstGeom prst="rect">
            <a:avLst/>
          </a:prstGeom>
          <a:noFill/>
        </p:spPr>
        <p:txBody>
          <a:bodyPr wrap="square" rtlCol="0">
            <a:spAutoFit/>
          </a:bodyPr>
          <a:lstStyle/>
          <a:p>
            <a:pPr lvl="0">
              <a:lnSpc>
                <a:spcPct val="115000"/>
              </a:lnSpc>
            </a:pPr>
            <a:r>
              <a:rPr lang="ru-RU" sz="1600" b="1"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       Артикуляционную </a:t>
            </a:r>
            <a:r>
              <a:rPr lang="ru-RU" sz="1600" b="1"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гимнастику </a:t>
            </a:r>
            <a:r>
              <a:rPr lang="ru-RU" sz="1400" i="1" dirty="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лучше проводить индивидуально или с подгруппой детей во второй половине дня. Артикуляционная гимнастика проводится ежедневно, начиная с младшей группы</a:t>
            </a:r>
            <a:r>
              <a:rPr lang="ru-RU" sz="1400" i="1" dirty="0" smtClean="0">
                <a:solidFill>
                  <a:srgbClr val="252537"/>
                </a:solidFill>
                <a:latin typeface="Book Antiqua" panose="02040602050305030304" pitchFamily="18" charset="0"/>
                <a:ea typeface="Times New Roman" panose="02020603050405020304" pitchFamily="18" charset="0"/>
                <a:cs typeface="Times New Roman" panose="02020603050405020304" pitchFamily="18" charset="0"/>
              </a:rPr>
              <a:t>.</a:t>
            </a:r>
          </a:p>
          <a:p>
            <a:pPr lvl="0">
              <a:lnSpc>
                <a:spcPct val="115000"/>
              </a:lnSpc>
            </a:pPr>
            <a:endParaRPr lang="ru-RU" sz="1400" i="1" dirty="0">
              <a:solidFill>
                <a:srgbClr val="252537"/>
              </a:solidFill>
              <a:latin typeface="Book Antiqua" panose="02040602050305030304" pitchFamily="18" charset="0"/>
              <a:ea typeface="Times New Roman" panose="02020603050405020304" pitchFamily="18" charset="0"/>
            </a:endParaRPr>
          </a:p>
          <a:p>
            <a:pPr lvl="0">
              <a:lnSpc>
                <a:spcPct val="115000"/>
              </a:lnSpc>
            </a:pPr>
            <a:endParaRPr lang="ru-RU" sz="1400" i="1" dirty="0">
              <a:solidFill>
                <a:srgbClr val="252537"/>
              </a:solidFill>
              <a:latin typeface="Book Antiqua" panose="02040602050305030304" pitchFamily="18" charset="0"/>
              <a:ea typeface="Times New Roman" panose="02020603050405020304" pitchFamily="18" charset="0"/>
            </a:endParaRPr>
          </a:p>
        </p:txBody>
      </p:sp>
    </p:spTree>
    <p:extLst>
      <p:ext uri="{BB962C8B-B14F-4D97-AF65-F5344CB8AC3E}">
        <p14:creationId xmlns:p14="http://schemas.microsoft.com/office/powerpoint/2010/main" val="406599107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1837</TotalTime>
  <Words>8801</Words>
  <Application>Microsoft Office PowerPoint</Application>
  <PresentationFormat>Широкоэкранный</PresentationFormat>
  <Paragraphs>757</Paragraphs>
  <Slides>45</Slides>
  <Notes>7</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45</vt:i4>
      </vt:variant>
    </vt:vector>
  </HeadingPairs>
  <TitlesOfParts>
    <vt:vector size="55" baseType="lpstr">
      <vt:lpstr>Batang</vt:lpstr>
      <vt:lpstr>Arial</vt:lpstr>
      <vt:lpstr>Book Antiqua</vt:lpstr>
      <vt:lpstr>Calibri</vt:lpstr>
      <vt:lpstr>Calibri Light</vt:lpstr>
      <vt:lpstr>Segoe UI</vt:lpstr>
      <vt:lpstr>Symbol</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РФ МИНИСТЕРСТВО ОБРАЗОВАНИЯ И НАУКИ АМУРСКОЙ ОБЛАСТИ 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Методические рекомендации по производственной практике в ДОО. Организация мероприятий, направленных на укрепление здоровья ребенка и его физ. развитие</dc:title>
  <dc:subject>ПП 01.01 Производственная практика (по профилю специальности) (практика пробных занятий по организации мероприятий, направленных на укрепление здоровья ребёнка и его физическое развитие). Специальность 44.02.01 Дошкольное образование.</dc:subject>
  <dc:creator>преподаватель психолого педагогических дисциплин, высшей квалификационной категории О.Г. Гольская </dc:creator>
  <cp:lastModifiedBy>Admin</cp:lastModifiedBy>
  <cp:revision>207</cp:revision>
  <dcterms:created xsi:type="dcterms:W3CDTF">2020-02-01T12:54:24Z</dcterms:created>
  <dcterms:modified xsi:type="dcterms:W3CDTF">2020-05-09T21:20:11Z</dcterms:modified>
</cp:coreProperties>
</file>