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4"/>
  </p:notesMasterIdLst>
  <p:sldIdLst>
    <p:sldId id="258" r:id="rId2"/>
    <p:sldId id="259" r:id="rId3"/>
    <p:sldId id="260" r:id="rId4"/>
    <p:sldId id="265" r:id="rId5"/>
    <p:sldId id="261" r:id="rId6"/>
    <p:sldId id="263" r:id="rId7"/>
    <p:sldId id="264" r:id="rId8"/>
    <p:sldId id="266" r:id="rId9"/>
    <p:sldId id="267" r:id="rId10"/>
    <p:sldId id="256" r:id="rId11"/>
    <p:sldId id="281" r:id="rId12"/>
    <p:sldId id="268" r:id="rId13"/>
    <p:sldId id="270" r:id="rId14"/>
    <p:sldId id="271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ADA120-FC69-443A-A5E8-125048C712DC}" type="datetimeFigureOut">
              <a:rPr lang="ru-RU" smtClean="0"/>
              <a:t>09.05.2020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4852F-49DC-4402-84D3-FBAAA6F8E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176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4852F-49DC-4402-84D3-FBAAA6F8E48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607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28A4E5-49D8-412E-877E-103AB1ECBDF3}" type="datetimeFigureOut">
              <a:rPr lang="ru-RU" smtClean="0"/>
              <a:pPr>
                <a:defRPr/>
              </a:pPr>
              <a:t>09.05.2020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37FB58-7E22-495A-BC0F-B270AAD497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0681E1-0CE8-4F34-985B-7513FC09C8B7}" type="datetimeFigureOut">
              <a:rPr lang="ru-RU" smtClean="0"/>
              <a:pPr>
                <a:defRPr/>
              </a:pPr>
              <a:t>09.05.2020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16B752-5CB3-4A19-B5F1-EA591AC56B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A31F34-CC36-4B4B-8038-80929AD37CC7}" type="datetimeFigureOut">
              <a:rPr lang="ru-RU" smtClean="0"/>
              <a:pPr>
                <a:defRPr/>
              </a:pPr>
              <a:t>09.05.2020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A638C7-8E39-430D-8D98-7F0EA357B8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BECA83-87EF-4207-8A32-3FC637B2BA91}" type="datetimeFigureOut">
              <a:rPr lang="ru-RU" smtClean="0"/>
              <a:pPr>
                <a:defRPr/>
              </a:pPr>
              <a:t>09.05.2020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8C50A5-F23C-42D9-A0D5-D575ED0C4D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9750CB-901D-4A79-A9AC-09B524E9A373}" type="datetimeFigureOut">
              <a:rPr lang="ru-RU" smtClean="0"/>
              <a:pPr>
                <a:defRPr/>
              </a:pPr>
              <a:t>09.05.2020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FC3421-2A72-4C6C-A271-032C525276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DD333A-0310-4A79-B7F9-ADB506766EF7}" type="datetimeFigureOut">
              <a:rPr lang="ru-RU" smtClean="0"/>
              <a:pPr>
                <a:defRPr/>
              </a:pPr>
              <a:t>09.05.2020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E16045-F09D-4809-B887-16FD4933AC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CBA1D2-B72A-4CA1-841C-557F452BE270}" type="datetimeFigureOut">
              <a:rPr lang="ru-RU" smtClean="0"/>
              <a:pPr>
                <a:defRPr/>
              </a:pPr>
              <a:t>09.05.2020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8CBF4D-C899-4159-A943-C8758D7DFE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378067-2A8D-4E29-9067-DC534600D525}" type="datetimeFigureOut">
              <a:rPr lang="ru-RU" smtClean="0"/>
              <a:pPr>
                <a:defRPr/>
              </a:pPr>
              <a:t>09.05.2020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5A93E-CC73-43B1-8254-20A35603B5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F6B47-AC6F-4046-8119-034C0C5C8561}" type="datetimeFigureOut">
              <a:rPr lang="ru-RU" smtClean="0"/>
              <a:pPr>
                <a:defRPr/>
              </a:pPr>
              <a:t>09.05.2020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46C5A7-1938-4EC7-B31C-030198D616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040CB5-4474-484A-AE10-6C5B63323B61}" type="datetimeFigureOut">
              <a:rPr lang="ru-RU" smtClean="0"/>
              <a:pPr>
                <a:defRPr/>
              </a:pPr>
              <a:t>09.05.2020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280D2-1E77-44C3-9F90-5084F46AAE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DEF404-A85C-4D14-943D-E490F0D4DFD8}" type="datetimeFigureOut">
              <a:rPr lang="ru-RU" smtClean="0"/>
              <a:pPr>
                <a:defRPr/>
              </a:pPr>
              <a:t>09.05.2020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28EC8A7C-35CE-428C-9398-58A144D1C5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B2A0C14-018C-46E7-8F87-D93AF33C332B}" type="datetimeFigureOut">
              <a:rPr lang="ru-RU" smtClean="0"/>
              <a:pPr>
                <a:defRPr/>
              </a:pPr>
              <a:t>09.05.2020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D6BDF1A-D092-49A7-A2DA-D63BD6318F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3872" y="1916832"/>
            <a:ext cx="8486600" cy="4536504"/>
          </a:xfr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rtlCol="0">
            <a:normAutofit/>
          </a:bodyPr>
          <a:lstStyle/>
          <a:p>
            <a:pPr lvl="0" algn="ctr">
              <a:buClr>
                <a:srgbClr val="0BD0D9"/>
              </a:buClr>
              <a:buNone/>
              <a:defRPr/>
            </a:pPr>
            <a:endParaRPr lang="ru-RU" sz="2000" b="1" dirty="0">
              <a:solidFill>
                <a:srgbClr val="0F6FC6">
                  <a:lumMod val="50000"/>
                </a:srgbClr>
              </a:solidFill>
              <a:latin typeface="Century Schoolbook" panose="02040604050505020304" pitchFamily="18" charset="0"/>
            </a:endParaRPr>
          </a:p>
          <a:p>
            <a:pPr lvl="0" algn="ctr">
              <a:buClr>
                <a:srgbClr val="0BD0D9"/>
              </a:buClr>
              <a:buNone/>
              <a:defRPr/>
            </a:pPr>
            <a:endParaRPr lang="ru-RU" sz="2000" b="1" dirty="0">
              <a:solidFill>
                <a:srgbClr val="0F6FC6">
                  <a:lumMod val="50000"/>
                </a:srgbClr>
              </a:solidFill>
              <a:latin typeface="Century Schoolbook" panose="02040604050505020304" pitchFamily="18" charset="0"/>
            </a:endParaRPr>
          </a:p>
          <a:p>
            <a:pPr lvl="0" algn="ctr">
              <a:buClr>
                <a:srgbClr val="0BD0D9"/>
              </a:buClr>
              <a:buNone/>
              <a:defRPr/>
            </a:pPr>
            <a:r>
              <a:rPr lang="ru-RU" sz="2000" b="1" dirty="0">
                <a:solidFill>
                  <a:srgbClr val="0F6FC6">
                    <a:lumMod val="50000"/>
                  </a:srgbClr>
                </a:solidFill>
                <a:latin typeface="Century Schoolbook" panose="02040604050505020304" pitchFamily="18" charset="0"/>
              </a:rPr>
              <a:t>Коррекционно-развивающая программа</a:t>
            </a:r>
          </a:p>
          <a:p>
            <a:pPr lvl="0" algn="ctr">
              <a:buClr>
                <a:srgbClr val="0BD0D9"/>
              </a:buClr>
              <a:buNone/>
              <a:defRPr/>
            </a:pPr>
            <a:r>
              <a:rPr lang="ru-RU" sz="2200" b="1" dirty="0">
                <a:solidFill>
                  <a:srgbClr val="0F6FC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Формирование пространственной ориентировки </a:t>
            </a:r>
          </a:p>
          <a:p>
            <a:pPr lvl="0" algn="ctr">
              <a:buClr>
                <a:srgbClr val="0BD0D9"/>
              </a:buClr>
              <a:buNone/>
              <a:defRPr/>
            </a:pPr>
            <a:r>
              <a:rPr lang="ru-RU" sz="2200" b="1" dirty="0">
                <a:solidFill>
                  <a:srgbClr val="0F6FC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и мобильности у детей с нарушением зрения</a:t>
            </a:r>
            <a:endParaRPr lang="en-US" sz="2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>
              <a:solidFill>
                <a:srgbClr val="7030A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>
              <a:solidFill>
                <a:srgbClr val="7030A0"/>
              </a:solidFill>
            </a:endParaRPr>
          </a:p>
          <a:p>
            <a:pPr>
              <a:buNone/>
              <a:defRPr/>
            </a:pPr>
            <a:r>
              <a:rPr lang="ru-RU" sz="2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Цыбенова</a:t>
            </a:r>
            <a:r>
              <a:rPr lang="ru-RU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Дулма</a:t>
            </a:r>
            <a:r>
              <a:rPr lang="ru-RU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Баяровна</a:t>
            </a:r>
            <a:r>
              <a:rPr lang="ru-RU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 </a:t>
            </a:r>
            <a:endParaRPr lang="en-US" sz="2200" b="1" dirty="0">
              <a:solidFill>
                <a:srgbClr val="7030A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>
                <a:solidFill>
                  <a:srgbClr val="002060"/>
                </a:solidFill>
                <a:latin typeface="Century Schoolbook" panose="02040604050505020304" pitchFamily="18" charset="0"/>
              </a:rPr>
              <a:t>учитель начальных классов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>
                <a:solidFill>
                  <a:srgbClr val="002060"/>
                </a:solidFill>
                <a:latin typeface="Century Schoolbook" panose="02040604050505020304" pitchFamily="18" charset="0"/>
              </a:rPr>
              <a:t>высшей квалификационной категории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844122"/>
            <a:ext cx="8352928" cy="1216726"/>
          </a:xfrm>
          <a:prstGeom prst="rect">
            <a:avLst/>
          </a:prstGeom>
        </p:spPr>
        <p:txBody>
          <a:bodyPr/>
          <a:lstStyle/>
          <a:p>
            <a:pPr lvl="0" algn="ctr" rtl="0"/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56836A5-AE46-4762-AA17-A11DD371FD9A}"/>
              </a:ext>
            </a:extLst>
          </p:cNvPr>
          <p:cNvSpPr/>
          <p:nvPr/>
        </p:nvSpPr>
        <p:spPr>
          <a:xfrm>
            <a:off x="485016" y="844122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Специальная (коррекционная) общеобразовательная   </a:t>
            </a:r>
            <a:endParaRPr 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школа- интернат №62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 III-IV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 вида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" y="548680"/>
            <a:ext cx="8343900" cy="607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64243" y="819264"/>
            <a:ext cx="7310142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Уровень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сформированности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знаний, умений и навыков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по ориентировке в пространстве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noFill/>
          <a:ln>
            <a:noFill/>
          </a:ln>
          <a:effectLst>
            <a:softEdge rad="12700"/>
          </a:effectLst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effectLst/>
              </a:rPr>
              <a:t>Примерное распределение программного материала</a:t>
            </a:r>
            <a:br>
              <a:rPr lang="en-US" sz="2400" b="1" dirty="0">
                <a:solidFill>
                  <a:schemeClr val="accent1">
                    <a:lumMod val="50000"/>
                  </a:schemeClr>
                </a:solidFill>
                <a:effectLst/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effectLst/>
              </a:rPr>
              <a:t>по классам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0656913"/>
              </p:ext>
            </p:extLst>
          </p:nvPr>
        </p:nvGraphicFramePr>
        <p:xfrm>
          <a:off x="182563" y="1414463"/>
          <a:ext cx="8913812" cy="487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Документ" r:id="rId3" imgW="10083964" imgH="5540587" progId="Word.Document.12">
                  <p:embed/>
                </p:oleObj>
              </mc:Choice>
              <mc:Fallback>
                <p:oleObj name="Документ" r:id="rId3" imgW="10083964" imgH="554058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2563" y="1414463"/>
                        <a:ext cx="8913812" cy="4870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6739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98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7030A0"/>
                </a:solidFill>
              </a:rPr>
              <a:t> </a:t>
            </a:r>
            <a:br>
              <a:rPr lang="en-US" sz="3200" b="1" i="1" dirty="0">
                <a:solidFill>
                  <a:srgbClr val="7030A0"/>
                </a:solidFill>
              </a:rPr>
            </a:br>
            <a:br>
              <a:rPr lang="en-US" sz="3200" b="1" i="1" dirty="0">
                <a:solidFill>
                  <a:srgbClr val="7030A0"/>
                </a:solidFill>
              </a:rPr>
            </a:b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</a:rPr>
              <a:t>Ожидаемые результаты реализации программы: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060848"/>
            <a:ext cx="8543925" cy="4525963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формирование и развитие у детей представлений о своих зрительных возможностях и умений пользоваться нарушенным зрением;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формирование умений получать информацию об окружающем мире с помощью всех сохранных анализаторов;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обучение использованию получаемой полисенсорной информации в предметно-практической, познавательной и коммуникативной деятельности, в пространственной ориентировке.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i="1" dirty="0">
                <a:solidFill>
                  <a:schemeClr val="accent1">
                    <a:lumMod val="50000"/>
                  </a:schemeClr>
                </a:solidFill>
              </a:rPr>
              <a:t>Вспоминаем правила дорожного движения</a:t>
            </a:r>
          </a:p>
        </p:txBody>
      </p:sp>
      <p:pic>
        <p:nvPicPr>
          <p:cNvPr id="26626" name="Picture 3" descr="E:\Цыбенова Д.Б\Фото\DSC001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966" y="2996952"/>
            <a:ext cx="4486464" cy="3364849"/>
          </a:xfrm>
        </p:spPr>
      </p:pic>
      <p:pic>
        <p:nvPicPr>
          <p:cNvPr id="4" name="Picture 2" descr="E:\Цыбенова Д.Б\Фото\DSC001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970837"/>
            <a:ext cx="4344483" cy="325836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/>
              <a:t>Волшебные колпачки</a:t>
            </a:r>
            <a:br>
              <a:rPr lang="ru-RU" sz="4000" b="1" dirty="0"/>
            </a:br>
            <a:r>
              <a:rPr lang="ru-RU" sz="4000" b="1" dirty="0"/>
              <a:t> «Выложи букву»</a:t>
            </a:r>
          </a:p>
        </p:txBody>
      </p:sp>
      <p:pic>
        <p:nvPicPr>
          <p:cNvPr id="27650" name="Picture 2" descr="E:\Цыбенова Д.Б\Фото\DSC001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988840"/>
            <a:ext cx="3060821" cy="3968668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284984"/>
            <a:ext cx="3743325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Мы моделируем</a:t>
            </a:r>
          </a:p>
        </p:txBody>
      </p:sp>
      <p:pic>
        <p:nvPicPr>
          <p:cNvPr id="29698" name="Picture 2" descr="E:\Цыбенова Д.Б\Фото\DSC001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/>
              <a:t>Обследование рельефного изображения</a:t>
            </a:r>
          </a:p>
        </p:txBody>
      </p:sp>
      <p:pic>
        <p:nvPicPr>
          <p:cNvPr id="30722" name="Picture 3" descr="E:\Цыбенова Д.Б\Фото\DSC001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Составляем план помещения</a:t>
            </a:r>
          </a:p>
        </p:txBody>
      </p:sp>
      <p:pic>
        <p:nvPicPr>
          <p:cNvPr id="31746" name="Picture 2" descr="E:\Цыбенова Д.Б\Фото\DSC001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/>
              <a:t>Выполняем чертежи </a:t>
            </a:r>
            <a:br>
              <a:rPr lang="ru-RU" sz="4000" b="1" dirty="0"/>
            </a:br>
            <a:r>
              <a:rPr lang="ru-RU" sz="4000" b="1" dirty="0"/>
              <a:t>по системе Брайля</a:t>
            </a:r>
          </a:p>
        </p:txBody>
      </p:sp>
      <p:pic>
        <p:nvPicPr>
          <p:cNvPr id="32770" name="Picture 2" descr="E:\Цыбенова Д.Б\Фото\DSC001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5961" y="1935163"/>
            <a:ext cx="3292077" cy="4389437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Рельефно-точечный алфавит</a:t>
            </a:r>
          </a:p>
        </p:txBody>
      </p:sp>
      <p:pic>
        <p:nvPicPr>
          <p:cNvPr id="33794" name="Picture 2" descr="E:\Цыбенова Д.Б\Фото\DSC00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14312"/>
            <a:ext cx="8229600" cy="2285994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2400" dirty="0">
                <a:solidFill>
                  <a:srgbClr val="C00000"/>
                </a:solidFill>
              </a:rPr>
              <a:t>«</a:t>
            </a:r>
            <a:r>
              <a:rPr lang="ru-RU" sz="2400" b="1" i="1" dirty="0">
                <a:solidFill>
                  <a:srgbClr val="C00000"/>
                </a:solidFill>
              </a:rPr>
              <a:t>Чем лучше слепой ориентируется, </a:t>
            </a:r>
            <a:br>
              <a:rPr lang="ru-RU" sz="2400" b="1" i="1" dirty="0">
                <a:solidFill>
                  <a:srgbClr val="C00000"/>
                </a:solidFill>
              </a:rPr>
            </a:br>
            <a:r>
              <a:rPr lang="ru-RU" sz="2400" b="1" i="1" dirty="0">
                <a:solidFill>
                  <a:srgbClr val="C00000"/>
                </a:solidFill>
              </a:rPr>
              <a:t>тем меньше он слеп»</a:t>
            </a:r>
            <a:br>
              <a:rPr lang="ru-RU" sz="2400" b="1" i="1" dirty="0">
                <a:solidFill>
                  <a:srgbClr val="C00000"/>
                </a:solidFill>
              </a:rPr>
            </a:b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Л. </a:t>
            </a:r>
            <a:r>
              <a:rPr lang="ru-RU" sz="2400" b="1" i="1" dirty="0" err="1">
                <a:solidFill>
                  <a:schemeClr val="accent1">
                    <a:lumMod val="50000"/>
                  </a:schemeClr>
                </a:solidFill>
              </a:rPr>
              <a:t>Виллей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" y="1500188"/>
            <a:ext cx="8229599" cy="4340225"/>
          </a:xfrm>
        </p:spPr>
        <p:txBody>
          <a:bodyPr rtlCol="0">
            <a:normAutofit fontScale="92500"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endParaRPr lang="ru-RU" b="1" dirty="0">
              <a:solidFill>
                <a:srgbClr val="0070C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solidFill>
                <a:srgbClr val="0070C0"/>
              </a:solidFill>
            </a:endParaRPr>
          </a:p>
          <a:p>
            <a:pPr marL="0" lvl="0" indent="0">
              <a:buClr>
                <a:srgbClr val="0BD0D9"/>
              </a:buClr>
              <a:buNone/>
              <a:defRPr/>
            </a:pPr>
            <a:endParaRPr lang="ru-RU" b="1" dirty="0">
              <a:solidFill>
                <a:srgbClr val="0070C0"/>
              </a:solidFill>
            </a:endParaRPr>
          </a:p>
          <a:p>
            <a:pPr marL="0" lvl="0" indent="0" algn="just">
              <a:lnSpc>
                <a:spcPct val="150000"/>
              </a:lnSpc>
              <a:buClr>
                <a:srgbClr val="0BD0D9"/>
              </a:buClr>
              <a:buNone/>
              <a:defRPr/>
            </a:pPr>
            <a:r>
              <a:rPr lang="ru-RU" b="1" dirty="0">
                <a:solidFill>
                  <a:srgbClr val="0F6FC6">
                    <a:lumMod val="50000"/>
                  </a:srgbClr>
                </a:solidFill>
              </a:rPr>
              <a:t>      Специфика коррекционных школ для слепых и слабовидящих детей предполагает обязательное обучение </a:t>
            </a:r>
            <a:r>
              <a:rPr lang="ru-RU" sz="2200" b="1" dirty="0">
                <a:solidFill>
                  <a:srgbClr val="0F6FC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ОРИЕНТИРОВКЕ В ПРОСТРАНСТВЕ </a:t>
            </a:r>
            <a:r>
              <a:rPr lang="ru-RU" sz="2200" b="1" dirty="0">
                <a:solidFill>
                  <a:srgbClr val="0F6FC6">
                    <a:lumMod val="50000"/>
                  </a:srgbClr>
                </a:solidFill>
              </a:rPr>
              <a:t>и </a:t>
            </a:r>
            <a:r>
              <a:rPr lang="ru-RU" b="1" dirty="0">
                <a:solidFill>
                  <a:srgbClr val="0F6FC6">
                    <a:lumMod val="50000"/>
                  </a:srgbClr>
                </a:solidFill>
              </a:rPr>
              <a:t>включён в   учебный план СКОШИ №62 </a:t>
            </a:r>
            <a:r>
              <a:rPr lang="en-US" b="1" dirty="0">
                <a:solidFill>
                  <a:srgbClr val="0F6FC6">
                    <a:lumMod val="50000"/>
                  </a:srgbClr>
                </a:solidFill>
              </a:rPr>
              <a:t>III-IV</a:t>
            </a:r>
            <a:r>
              <a:rPr lang="ru-RU" b="1" dirty="0">
                <a:solidFill>
                  <a:srgbClr val="0F6FC6">
                    <a:lumMod val="50000"/>
                  </a:srgbClr>
                </a:solidFill>
              </a:rPr>
              <a:t> вида во внеурочной деятельности</a:t>
            </a:r>
            <a:endParaRPr lang="ru-RU" b="1" dirty="0">
              <a:solidFill>
                <a:prstClr val="black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ru-RU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Игра </a:t>
            </a:r>
            <a:br>
              <a:rPr lang="ru-RU" sz="4000" b="1" dirty="0"/>
            </a:br>
            <a:r>
              <a:rPr lang="ru-RU" sz="4000" b="1" dirty="0"/>
              <a:t>«Дрессированный кузнечик»</a:t>
            </a:r>
          </a:p>
        </p:txBody>
      </p:sp>
      <p:pic>
        <p:nvPicPr>
          <p:cNvPr id="34818" name="Picture 2" descr="E:\Цыбенова Д.Б\Фото\DSC002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/>
              <a:t>Графический диктант</a:t>
            </a:r>
            <a:br>
              <a:rPr lang="ru-RU" sz="4000" b="1" dirty="0"/>
            </a:br>
            <a:r>
              <a:rPr lang="ru-RU" sz="4000" b="1" dirty="0"/>
              <a:t>(ориентировка на листе бумаги)</a:t>
            </a:r>
          </a:p>
        </p:txBody>
      </p:sp>
      <p:pic>
        <p:nvPicPr>
          <p:cNvPr id="35842" name="Picture 2" descr="E:\Цыбенова Д.Б\Фото\DSC002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5961" y="1935163"/>
            <a:ext cx="3292077" cy="4389437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cs typeface="Aharoni" pitchFamily="2" charset="-79"/>
              </a:rPr>
              <a:t>Спасибо за внимание !</a:t>
            </a:r>
          </a:p>
        </p:txBody>
      </p:sp>
      <p:pic>
        <p:nvPicPr>
          <p:cNvPr id="36866" name="Picture 2" descr="E:\Цыбенова Д.Б\Фото\DSC002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276872"/>
            <a:ext cx="4438459" cy="332884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28625" y="543272"/>
            <a:ext cx="8229600" cy="725488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</a:rPr>
              <a:t>Основные цели и задачи обучения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453852"/>
            <a:ext cx="8229600" cy="5143500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формирование у учащихся мотивации к учебной деятельности по ориентированию и устойчивого интереса к занятиям;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развитие сенсорной сферы и познавательной деятельности учащихся, направленное на формирование точных представлений о предметах и явлениях окружающей среды;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развитие волевых качеств по преодолению страха передвижения в пространстве;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овладение навыками практической ориентировки в замкнутом и открытом пространстве;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развитие личностных качеств, таких как коммуникативность и мобильность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Результаты входной диагностики уровня готовности к обучению пространственной ориентировке оценивались по 3 уровням: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521493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2400" b="1" i="1" u="sng" dirty="0">
                <a:solidFill>
                  <a:srgbClr val="FF0000"/>
                </a:solidFill>
              </a:rPr>
              <a:t>1 уровень</a:t>
            </a:r>
            <a:r>
              <a:rPr lang="ru-RU" sz="2400" b="1" dirty="0"/>
              <a:t>- задание выполнено правильно и без дополнительных указаний со стороны учителя;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2400" b="1" i="1" u="sng" dirty="0">
                <a:solidFill>
                  <a:srgbClr val="FF0000"/>
                </a:solidFill>
              </a:rPr>
              <a:t>2 уровень</a:t>
            </a:r>
            <a:r>
              <a:rPr lang="ru-RU" sz="2400" b="1" dirty="0"/>
              <a:t>- задание выполнено с небольшими неточностями или при незначительной помощи 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2400" b="1" i="1" dirty="0">
                <a:solidFill>
                  <a:srgbClr val="FF0000"/>
                </a:solidFill>
              </a:rPr>
              <a:t>3 уровень</a:t>
            </a:r>
            <a:r>
              <a:rPr lang="ru-RU" sz="2400" b="1" dirty="0"/>
              <a:t>- при выполнении задания допускались грубые ошибки или же требовалась значительная словесная и действенная помощь со стороны учителя.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2400" b="1" u="sng" dirty="0">
                <a:solidFill>
                  <a:srgbClr val="FFFF00"/>
                </a:solidFill>
              </a:rPr>
              <a:t> Общая оценка уровня готовности учащегося к началу обучения пространственной ориентировке:</a:t>
            </a:r>
            <a:endParaRPr lang="ru-RU" sz="2400" b="1" dirty="0">
              <a:solidFill>
                <a:srgbClr val="FFFF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2400" b="1" i="1" dirty="0">
                <a:solidFill>
                  <a:srgbClr val="FF0000"/>
                </a:solidFill>
              </a:rPr>
              <a:t>1. средний </a:t>
            </a:r>
            <a:r>
              <a:rPr lang="ru-RU" sz="2400" b="1" dirty="0"/>
              <a:t>(развитие большинства показателей готовности оценивается по 1 уровню)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2400" b="1" i="1" dirty="0">
                <a:solidFill>
                  <a:srgbClr val="FF0000"/>
                </a:solidFill>
              </a:rPr>
              <a:t>2. ниже среднего </a:t>
            </a:r>
            <a:r>
              <a:rPr lang="ru-RU" sz="2400" b="1" dirty="0"/>
              <a:t>(развитие большинства показателей готовности оценивается по 2 уровню)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2400" b="1" i="1" dirty="0">
                <a:solidFill>
                  <a:srgbClr val="FF0000"/>
                </a:solidFill>
              </a:rPr>
              <a:t>3. низкий </a:t>
            </a:r>
            <a:r>
              <a:rPr lang="ru-RU" sz="2400" b="1" dirty="0"/>
              <a:t>(развитие большинства показателей готовности оценивается по 3 уровню)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562670"/>
            <a:ext cx="8229600" cy="994122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/>
              <a:t> 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Диагностическая карта обследования учащегося по «Ориентировке в пространстве»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584176"/>
            <a:ext cx="8229600" cy="501317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b="1" dirty="0"/>
              <a:t>Фамилия, имя учащегося: </a:t>
            </a:r>
            <a:r>
              <a:rPr lang="ru-RU" sz="2300" b="1" dirty="0">
                <a:solidFill>
                  <a:srgbClr val="FFFF00"/>
                </a:solidFill>
              </a:rPr>
              <a:t>Александров Максим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b="1" dirty="0"/>
              <a:t>Дата рождения: </a:t>
            </a:r>
            <a:r>
              <a:rPr lang="ru-RU" sz="2300" b="1" dirty="0">
                <a:solidFill>
                  <a:srgbClr val="FFFF00"/>
                </a:solidFill>
              </a:rPr>
              <a:t>15 июня 1999 года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b="1" dirty="0"/>
              <a:t>Дата поступления в школу: </a:t>
            </a:r>
            <a:r>
              <a:rPr lang="ru-RU" sz="2300" b="1" dirty="0">
                <a:solidFill>
                  <a:srgbClr val="FFFF00"/>
                </a:solidFill>
              </a:rPr>
              <a:t>2007 год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b="1" dirty="0"/>
              <a:t>Класс: </a:t>
            </a:r>
            <a:r>
              <a:rPr lang="ru-RU" sz="2400" b="1" dirty="0">
                <a:solidFill>
                  <a:srgbClr val="FFFF00"/>
                </a:solidFill>
              </a:rPr>
              <a:t>1</a:t>
            </a:r>
            <a:r>
              <a:rPr lang="ru-RU" sz="2300" b="1" dirty="0">
                <a:solidFill>
                  <a:srgbClr val="FFFF00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b="1" dirty="0"/>
              <a:t>Диагноз зрительного заболевания: </a:t>
            </a:r>
            <a:r>
              <a:rPr lang="ru-RU" sz="2300" b="1" dirty="0">
                <a:solidFill>
                  <a:srgbClr val="FFFF00"/>
                </a:solidFill>
              </a:rPr>
              <a:t>врождённая катаракта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b="1" dirty="0"/>
              <a:t>Острота зрения: </a:t>
            </a:r>
            <a:r>
              <a:rPr lang="en-US" sz="2300" b="1" dirty="0" err="1">
                <a:solidFill>
                  <a:srgbClr val="FFFF00"/>
                </a:solidFill>
              </a:rPr>
              <a:t>vis</a:t>
            </a:r>
            <a:r>
              <a:rPr lang="ru-RU" sz="2300" b="1" dirty="0">
                <a:solidFill>
                  <a:srgbClr val="FFFF00"/>
                </a:solidFill>
              </a:rPr>
              <a:t> 0,2/0,05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b="1" dirty="0"/>
              <a:t>Коррекция очками: </a:t>
            </a:r>
            <a:r>
              <a:rPr lang="ru-RU" sz="2300" b="1" dirty="0">
                <a:solidFill>
                  <a:srgbClr val="FFFF00"/>
                </a:solidFill>
              </a:rPr>
              <a:t>постоянная                    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b="1" dirty="0"/>
              <a:t>Инвалидность: </a:t>
            </a:r>
            <a:r>
              <a:rPr lang="ru-RU" sz="2300" b="1" dirty="0">
                <a:solidFill>
                  <a:srgbClr val="FFFF00"/>
                </a:solidFill>
              </a:rPr>
              <a:t>с рождения</a:t>
            </a:r>
            <a:endParaRPr lang="ru-RU" sz="2300" b="1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b="1" dirty="0"/>
              <a:t>Сопутствующие заболевания:  </a:t>
            </a:r>
            <a:r>
              <a:rPr lang="ru-RU" sz="2300" b="1" dirty="0">
                <a:solidFill>
                  <a:srgbClr val="FFFF00"/>
                </a:solidFill>
              </a:rPr>
              <a:t>F- 83;   F-90</a:t>
            </a:r>
            <a:endParaRPr lang="ru-RU" sz="2300" b="1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b="1" dirty="0"/>
              <a:t>Условия дошкольного воспитания: </a:t>
            </a:r>
            <a:r>
              <a:rPr lang="ru-RU" sz="2300" b="1" dirty="0">
                <a:solidFill>
                  <a:srgbClr val="FFFF00"/>
                </a:solidFill>
              </a:rPr>
              <a:t>не посещал детский </a:t>
            </a:r>
            <a:endParaRPr lang="en-US" sz="2300" b="1" dirty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b="1" dirty="0">
                <a:solidFill>
                  <a:srgbClr val="FFFF00"/>
                </a:solidFill>
              </a:rPr>
              <a:t>сад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b="1" dirty="0">
                <a:solidFill>
                  <a:srgbClr val="0070C0"/>
                </a:solidFill>
              </a:rPr>
              <a:t> 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3406784"/>
              </p:ext>
            </p:extLst>
          </p:nvPr>
        </p:nvGraphicFramePr>
        <p:xfrm>
          <a:off x="251520" y="1214438"/>
          <a:ext cx="8649594" cy="5287963"/>
        </p:xfrm>
        <a:graphic>
          <a:graphicData uri="http://schemas.openxmlformats.org/drawingml/2006/table">
            <a:tbl>
              <a:tblPr/>
              <a:tblGrid>
                <a:gridCol w="5990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27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6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39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1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52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54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85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165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351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1699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723900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 Диагностика развития зрительного восприятия предметов и протяжённости пространства</a:t>
                      </a: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0750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1.1. Овладение сенсорными эталонами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1.2. Зрительное восприятие предметов и соотнесение их с изображениями на рисунке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1.3.Восприятие пространственной перспективы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1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Общая оценка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1" u="none" strike="noStrike" cap="none" normalizeH="0" baseline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Приме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чание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95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цвета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формы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величины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узнавание натуральных предметов, наполняющих знакомое  пространство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узнавание изображений предметов в цвете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узнавание предметов в силуэтном изображении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узнавание предметов в контурном изображении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оценка относительной удалённости предметов в реальной жизни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оценка относительной удалённости предметов на рисунке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3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84990"/>
            <a:ext cx="8649594" cy="710952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Раздел I. Пространственно-различительная деятельность сохранных анализаторов как основа обучения ориентировке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3488361"/>
              </p:ext>
            </p:extLst>
          </p:nvPr>
        </p:nvGraphicFramePr>
        <p:xfrm>
          <a:off x="323528" y="357188"/>
          <a:ext cx="8496944" cy="3286127"/>
        </p:xfrm>
        <a:graphic>
          <a:graphicData uri="http://schemas.openxmlformats.org/drawingml/2006/table">
            <a:tbl>
              <a:tblPr/>
              <a:tblGrid>
                <a:gridCol w="6969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69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69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69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69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69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69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693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9693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5634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531813"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 Состояние слуховых представлений о предметах и явлениях, наполняющих окружающее пространство</a:t>
                      </a: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8513"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2.1. Локализация источника звука в пространстве с указанием его направления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2.2. Узнавание звуков окружающего мира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2.3. Узнавание на слух действий, совершаемых человеком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Общая оценка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Приме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чание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34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шум ветра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звуки дождя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журчание воды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шум машин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голоса животных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открывание и закрывание двери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перелистывание страниц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передвигание</a:t>
                      </a: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стула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узнавание по интонации голоса настроения человека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505164"/>
              </p:ext>
            </p:extLst>
          </p:nvPr>
        </p:nvGraphicFramePr>
        <p:xfrm>
          <a:off x="323528" y="3857625"/>
          <a:ext cx="8463283" cy="2913063"/>
        </p:xfrm>
        <a:graphic>
          <a:graphicData uri="http://schemas.openxmlformats.org/drawingml/2006/table">
            <a:tbl>
              <a:tblPr/>
              <a:tblGrid>
                <a:gridCol w="57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6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6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64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464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764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764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764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764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764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614411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77825">
                <a:tc gridSpan="1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 Развитие мелкой моторики руки и осязательного восприятия пространства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4038"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3.1. Способ осязания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3.2. Культу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ра</a:t>
                      </a: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осязательного восприятия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3.3. Узнавание с помощью осязания предметов, изготовленных из различных материалов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3.4. Узнавание и различение с помощью осязания предметов различных геометрических форм.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3.5. умение совершать точные мелкие движения пальцами  правой и левой рук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3.6. умение контроли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ровать собственные движения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Общая оценка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Примечание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17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тка</a:t>
                      </a: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ни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металла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дере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ва</a:t>
                      </a: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стек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ла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пласт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мас</a:t>
                      </a: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сы</a:t>
                      </a: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а)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б)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в)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г)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д)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9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несколькими пальцами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хаотичность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 ур.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 ур.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 ур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 </a:t>
                      </a:r>
                      <a:r>
                        <a:rPr kumimoji="0" lang="ru-RU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 ур.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3ур.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 </a:t>
                      </a:r>
                      <a:r>
                        <a:rPr kumimoji="0" lang="ru-RU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ru-RU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ru-RU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</a:t>
                      </a: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Низкий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1179814"/>
              </p:ext>
            </p:extLst>
          </p:nvPr>
        </p:nvGraphicFramePr>
        <p:xfrm>
          <a:off x="142844" y="1272559"/>
          <a:ext cx="8821644" cy="4964753"/>
        </p:xfrm>
        <a:graphic>
          <a:graphicData uri="http://schemas.openxmlformats.org/drawingml/2006/table">
            <a:tbl>
              <a:tblPr bandCol="1"/>
              <a:tblGrid>
                <a:gridCol w="3572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35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059600"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Фамилия, имя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Раздел I. Пространственно-различительная деятельность сохранных анализаторов как основа обучения ориентировки в пространстве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Раздел II. Представления о предметах, наполняю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щих</a:t>
                      </a:r>
                      <a:r>
                        <a:rPr kumimoji="0" lang="ru-RU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замкнутое пространство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Раздел III. Ориентировка в </a:t>
                      </a:r>
                      <a:r>
                        <a:rPr kumimoji="0" lang="ru-RU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микропространстве</a:t>
                      </a:r>
                      <a:endParaRPr kumimoji="0" lang="ru-RU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Раздел IV. Представления об окружаю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щем</a:t>
                      </a:r>
                      <a:r>
                        <a:rPr kumimoji="0" lang="ru-RU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пространстве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Раздел V. </a:t>
                      </a:r>
                      <a:r>
                        <a:rPr kumimoji="0" lang="ru-RU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Проявле</a:t>
                      </a:r>
                      <a:endParaRPr kumimoji="0" lang="ru-RU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ние</a:t>
                      </a:r>
                      <a:r>
                        <a:rPr kumimoji="0" lang="ru-RU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интереса как мотива обучения пространственной </a:t>
                      </a:r>
                      <a:r>
                        <a:rPr kumimoji="0" lang="ru-RU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оринтировке</a:t>
                      </a:r>
                      <a:endParaRPr kumimoji="0" lang="ru-RU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Раздел VI. Особенности позы и походки ученика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Итоговая оценка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81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Диагностика развития зрит. восприятия предметов и протяжён-</a:t>
                      </a:r>
                      <a:r>
                        <a:rPr kumimoji="0" lang="ru-RU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ти</a:t>
                      </a:r>
                      <a:r>
                        <a:rPr kumimoji="0" lang="ru-RU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пространства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Состояние слух. </a:t>
                      </a:r>
                      <a:r>
                        <a:rPr kumimoji="0" lang="ru-RU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предст-ний</a:t>
                      </a:r>
                      <a:r>
                        <a:rPr kumimoji="0" lang="ru-RU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 предметах и явлениях, </a:t>
                      </a:r>
                      <a:r>
                        <a:rPr kumimoji="0" lang="ru-RU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напол-щих</a:t>
                      </a:r>
                      <a:r>
                        <a:rPr kumimoji="0" lang="ru-RU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окр</a:t>
                      </a:r>
                      <a:r>
                        <a:rPr kumimoji="0" lang="ru-RU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</a:t>
                      </a:r>
                      <a:r>
                        <a:rPr kumimoji="0" lang="ru-RU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простр-во</a:t>
                      </a:r>
                      <a:endParaRPr kumimoji="0" lang="ru-RU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Развитие мелкой моторики руки и </a:t>
                      </a:r>
                      <a:r>
                        <a:rPr kumimoji="0" lang="ru-RU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осяз-го</a:t>
                      </a:r>
                      <a:r>
                        <a:rPr kumimoji="0" lang="ru-RU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восприятия </a:t>
                      </a:r>
                      <a:r>
                        <a:rPr kumimoji="0" lang="ru-RU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простр-ва</a:t>
                      </a:r>
                      <a:endParaRPr kumimoji="0" lang="ru-RU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Александров Максим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71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Ангарский Слава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73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Аниканов Юра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71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Будаев Баярто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71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Войчик Антон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71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Пинягин Максим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71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Фалилеев Толя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7858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Результаты  входной диагностики обследования готовности учащихся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к началу обучения ориентировке в пространстве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79512" y="188640"/>
            <a:ext cx="8686800" cy="9842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Уровень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сформированности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знаний, умений и навыков учащихся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по ориентировке в пространстве за последние 3 года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 eaLnBrk="0" hangingPunct="0"/>
            <a:endParaRPr lang="ru-RU" dirty="0"/>
          </a:p>
        </p:txBody>
      </p:sp>
      <p:pic>
        <p:nvPicPr>
          <p:cNvPr id="2253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71" y="980728"/>
            <a:ext cx="9001125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665</TotalTime>
  <Words>974</Words>
  <Application>Microsoft Office PowerPoint</Application>
  <PresentationFormat>Экран (4:3)</PresentationFormat>
  <Paragraphs>299</Paragraphs>
  <Slides>22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Calibri</vt:lpstr>
      <vt:lpstr>Century Schoolbook</vt:lpstr>
      <vt:lpstr>Constantia</vt:lpstr>
      <vt:lpstr>Times New Roman</vt:lpstr>
      <vt:lpstr>Wingdings 2</vt:lpstr>
      <vt:lpstr>Поток</vt:lpstr>
      <vt:lpstr>Документ</vt:lpstr>
      <vt:lpstr>Презентация PowerPoint</vt:lpstr>
      <vt:lpstr>«Чем лучше слепой ориентируется,  тем меньше он слеп» Л. Виллей</vt:lpstr>
      <vt:lpstr>Основные цели и задачи обучения</vt:lpstr>
      <vt:lpstr>Результаты входной диагностики уровня готовности к обучению пространственной ориентировке оценивались по 3 уровням:</vt:lpstr>
      <vt:lpstr> Диагностическая карта обследования учащегося по «Ориентировке в пространстве»</vt:lpstr>
      <vt:lpstr>Раздел I. Пространственно-различительная деятельность сохранных анализаторов как основа обучения ориентировке</vt:lpstr>
      <vt:lpstr>Презентация PowerPoint</vt:lpstr>
      <vt:lpstr>Результаты  входной диагностики обследования готовности учащихся к началу обучения ориентировке в пространстве</vt:lpstr>
      <vt:lpstr>Презентация PowerPoint</vt:lpstr>
      <vt:lpstr>Презентация PowerPoint</vt:lpstr>
      <vt:lpstr>Примерное распределение программного материала по классам</vt:lpstr>
      <vt:lpstr>   Ожидаемые результаты реализации программы:</vt:lpstr>
      <vt:lpstr>Вспоминаем правила дорожного движения</vt:lpstr>
      <vt:lpstr>Волшебные колпачки  «Выложи букву»</vt:lpstr>
      <vt:lpstr>Мы моделируем</vt:lpstr>
      <vt:lpstr>Обследование рельефного изображения</vt:lpstr>
      <vt:lpstr>Составляем план помещения</vt:lpstr>
      <vt:lpstr>Выполняем чертежи  по системе Брайля</vt:lpstr>
      <vt:lpstr>Рельефно-точечный алфавит</vt:lpstr>
      <vt:lpstr>Игра  «Дрессированный кузнечик»</vt:lpstr>
      <vt:lpstr>Графический диктант (ориентировка на листе бумаги)</vt:lpstr>
      <vt:lpstr>Спасибо за внимание 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Alexander Parshukov</cp:lastModifiedBy>
  <cp:revision>59</cp:revision>
  <dcterms:created xsi:type="dcterms:W3CDTF">2010-03-25T13:09:42Z</dcterms:created>
  <dcterms:modified xsi:type="dcterms:W3CDTF">2020-05-09T11:31:54Z</dcterms:modified>
</cp:coreProperties>
</file>