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25"/>
  </p:notesMasterIdLst>
  <p:sldIdLst>
    <p:sldId id="256" r:id="rId2"/>
    <p:sldId id="257" r:id="rId3"/>
    <p:sldId id="274" r:id="rId4"/>
    <p:sldId id="258" r:id="rId5"/>
    <p:sldId id="301" r:id="rId6"/>
    <p:sldId id="300" r:id="rId7"/>
    <p:sldId id="280" r:id="rId8"/>
    <p:sldId id="281" r:id="rId9"/>
    <p:sldId id="282" r:id="rId10"/>
    <p:sldId id="283" r:id="rId11"/>
    <p:sldId id="284" r:id="rId12"/>
    <p:sldId id="285" r:id="rId13"/>
    <p:sldId id="286" r:id="rId14"/>
    <p:sldId id="287" r:id="rId15"/>
    <p:sldId id="288" r:id="rId16"/>
    <p:sldId id="289" r:id="rId17"/>
    <p:sldId id="290" r:id="rId18"/>
    <p:sldId id="297" r:id="rId19"/>
    <p:sldId id="294" r:id="rId20"/>
    <p:sldId id="299" r:id="rId21"/>
    <p:sldId id="277" r:id="rId22"/>
    <p:sldId id="292" r:id="rId23"/>
    <p:sldId id="272" r:id="rId2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96" autoAdjust="0"/>
    <p:restoredTop sz="94660"/>
  </p:normalViewPr>
  <p:slideViewPr>
    <p:cSldViewPr>
      <p:cViewPr>
        <p:scale>
          <a:sx n="78" d="100"/>
          <a:sy n="78" d="100"/>
        </p:scale>
        <p:origin x="-1740" y="-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FBDE739E-C86B-475D-8D27-B9031868EA8A}" type="datetimeFigureOut">
              <a:rPr lang="ru-RU"/>
              <a:pPr>
                <a:defRPr/>
              </a:pPr>
              <a:t>14.05.2020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dirty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835438C7-0670-454E-91C7-027421B655D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92740734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686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927A01F-6BD9-4969-BFBF-04457F49D488}" type="slidenum">
              <a:rPr lang="ru-RU" smtClean="0"/>
              <a:pPr/>
              <a:t>1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3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683B06-3D1D-45B3-ADB8-19894FC33E8F}" type="datetimeFigureOut">
              <a:rPr lang="en-US"/>
              <a:pPr>
                <a:defRPr/>
              </a:pPr>
              <a:t>5/14/2020</a:t>
            </a:fld>
            <a:endParaRPr lang="en-US" dirty="0"/>
          </a:p>
        </p:txBody>
      </p:sp>
      <p:sp>
        <p:nvSpPr>
          <p:cNvPr id="6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F538FC-1B76-492B-8DBB-D55B9FE97B7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BCC6AF-89C1-4539-88DE-4A91A35BCEF7}" type="datetimeFigureOut">
              <a:rPr lang="en-US"/>
              <a:pPr>
                <a:defRPr/>
              </a:pPr>
              <a:t>5/14/2020</a:t>
            </a:fld>
            <a:endParaRPr lang="en-US" dirty="0"/>
          </a:p>
        </p:txBody>
      </p:sp>
      <p:sp>
        <p:nvSpPr>
          <p:cNvPr id="5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2638C8-4A1E-421A-8A0B-46E3B3BCBEF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FE921D-7FA2-4294-8D13-743F5EF4740F}" type="datetimeFigureOut">
              <a:rPr lang="en-US"/>
              <a:pPr>
                <a:defRPr/>
              </a:pPr>
              <a:t>5/14/2020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2CE624-2D7C-4297-A83C-A705C7530CF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31E230-D1F5-4B7A-9D2B-737182F1CB2C}" type="datetimeFigureOut">
              <a:rPr lang="en-US"/>
              <a:pPr>
                <a:defRPr/>
              </a:pPr>
              <a:t>5/14/2020</a:t>
            </a:fld>
            <a:endParaRPr lang="en-US" dirty="0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8653DC-D0B4-454E-A669-CB24F821502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3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B78625-D39D-42CF-B1A1-8B356028DFDE}" type="datetimeFigureOut">
              <a:rPr lang="en-US"/>
              <a:pPr>
                <a:defRPr/>
              </a:pPr>
              <a:t>5/14/2020</a:t>
            </a:fld>
            <a:endParaRPr lang="en-US" dirty="0"/>
          </a:p>
        </p:txBody>
      </p:sp>
      <p:sp>
        <p:nvSpPr>
          <p:cNvPr id="7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3FC785-1C99-44C6-8019-0CECB678309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A921A2-40AF-4E92-979C-3DC5D98F7E36}" type="datetimeFigureOut">
              <a:rPr lang="en-US"/>
              <a:pPr>
                <a:defRPr/>
              </a:pPr>
              <a:t>5/14/2020</a:t>
            </a:fld>
            <a:endParaRPr lang="en-US" dirty="0"/>
          </a:p>
        </p:txBody>
      </p:sp>
      <p:sp>
        <p:nvSpPr>
          <p:cNvPr id="6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339F95-C3DA-492E-A769-211EEAD5760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0BE879-3D81-4139-BBD7-60963230087A}" type="datetimeFigureOut">
              <a:rPr lang="en-US"/>
              <a:pPr>
                <a:defRPr/>
              </a:pPr>
              <a:t>5/14/2020</a:t>
            </a:fld>
            <a:endParaRPr lang="en-US" dirty="0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EED81A-0364-41F0-B3EA-AA4C56936A2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112F65-A75C-4CA7-8EBB-BF5E23080FA3}" type="datetimeFigureOut">
              <a:rPr lang="en-US"/>
              <a:pPr>
                <a:defRPr/>
              </a:pPr>
              <a:t>5/14/2020</a:t>
            </a:fld>
            <a:endParaRPr lang="en-US" dirty="0"/>
          </a:p>
        </p:txBody>
      </p:sp>
      <p:sp>
        <p:nvSpPr>
          <p:cNvPr id="4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76BFDF-F801-4D76-A27D-0296AAC8689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78250C-61F1-48CB-9B21-F28E2FCAA1E5}" type="datetimeFigureOut">
              <a:rPr lang="en-US"/>
              <a:pPr>
                <a:defRPr/>
              </a:pPr>
              <a:t>5/14/2020</a:t>
            </a:fld>
            <a:endParaRPr lang="en-US" dirty="0"/>
          </a:p>
        </p:txBody>
      </p:sp>
      <p:sp>
        <p:nvSpPr>
          <p:cNvPr id="3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28E452-932D-40BF-A17C-FC6BF88689E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A9E210-0F23-4047-A511-97448D25F4D9}" type="datetimeFigureOut">
              <a:rPr lang="en-US"/>
              <a:pPr>
                <a:defRPr/>
              </a:pPr>
              <a:t>5/14/2020</a:t>
            </a:fld>
            <a:endParaRPr lang="en-US" dirty="0"/>
          </a:p>
        </p:txBody>
      </p:sp>
      <p:sp>
        <p:nvSpPr>
          <p:cNvPr id="7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E5EAB7-5614-4E1D-B701-B15B33BEC61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B2DD56-F043-42F1-A2EB-B3F9EE573449}" type="datetimeFigureOut">
              <a:rPr lang="en-US"/>
              <a:pPr>
                <a:defRPr/>
              </a:pPr>
              <a:t>5/14/2020</a:t>
            </a:fld>
            <a:endParaRPr lang="en-US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738556-942A-44AB-A6AD-C72A0C532C0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29" name="Текст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2811F3F8-4129-408B-B5F8-F90220F09BEB}" type="datetimeFigureOut">
              <a:rPr lang="en-US"/>
              <a:pPr>
                <a:defRPr/>
              </a:pPr>
              <a:t>5/14/2020</a:t>
            </a:fld>
            <a:endParaRPr lang="en-US" dirty="0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1E45C976-B3A3-4EA8-9671-D2932B692B3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6" r:id="rId1"/>
    <p:sldLayoutId id="2147483787" r:id="rId2"/>
    <p:sldLayoutId id="2147483788" r:id="rId3"/>
    <p:sldLayoutId id="2147483783" r:id="rId4"/>
    <p:sldLayoutId id="2147483789" r:id="rId5"/>
    <p:sldLayoutId id="2147483784" r:id="rId6"/>
    <p:sldLayoutId id="2147483790" r:id="rId7"/>
    <p:sldLayoutId id="2147483791" r:id="rId8"/>
    <p:sldLayoutId id="2147483792" r:id="rId9"/>
    <p:sldLayoutId id="2147483785" r:id="rId10"/>
    <p:sldLayoutId id="2147483793" r:id="rId11"/>
  </p:sldLayoutIdLst>
  <p:transition>
    <p:wipe/>
  </p:transition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hyperlink" Target="http://azbez.com/sites/azbez.com/files/images/006_kopiya_2.preview.jpg" TargetMode="Externa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hyperlink" Target="http://azbez.com/sites/azbez.com/files/images/007_kopiya.preview.jpg" TargetMode="Externa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http://crr392.com/DOC/0008-005-Osnovnye-pravila-bezopasnogo-povedenija-n.jpg" TargetMode="External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hyperlink" Target="http://azbez.com/sites/azbez.com/files/images/003_5.preview.jpg" TargetMode="Externa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hyperlink" Target="http://bezopasnost-detej.ru/images/2013/131-1-bezopasnost-na-vode-dlya-doshkolnikov.jpg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bezopasnost-detej.ru/images/2013/108-1-bezopasnost-letom-kartinki.jpg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hyperlink" Target="http://azbez.com/sites/azbez.com/files/images/005_kopiya1.preview.jpg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1\Documents\ЛММ\БЕЗОПАСНОСТЬ\исх. безопасность на воде\проект слайды\Рисунок1.jpg"/>
          <p:cNvPicPr>
            <a:picLocks noChangeAspect="1" noChangeArrowheads="1"/>
          </p:cNvPicPr>
          <p:nvPr/>
        </p:nvPicPr>
        <p:blipFill>
          <a:blip r:embed="rId3" cstate="print"/>
          <a:srcRect t="31056" b="18556"/>
          <a:stretch>
            <a:fillRect/>
          </a:stretch>
        </p:blipFill>
        <p:spPr bwMode="auto">
          <a:xfrm>
            <a:off x="228600" y="533400"/>
            <a:ext cx="86868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3" name="Прямоугольник 3"/>
          <p:cNvSpPr>
            <a:spLocks noChangeArrowheads="1"/>
          </p:cNvSpPr>
          <p:nvPr/>
        </p:nvSpPr>
        <p:spPr bwMode="auto">
          <a:xfrm>
            <a:off x="914400" y="4953000"/>
            <a:ext cx="58674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endParaRPr lang="ru-RU" b="1" i="1" dirty="0">
              <a:solidFill>
                <a:srgbClr val="C00000"/>
              </a:solidFill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04800" y="5181600"/>
            <a:ext cx="8458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Презентация подготовлена воспитателем специальной (коррекционной) школы – интернат  </a:t>
            </a:r>
            <a:r>
              <a:rPr lang="ru-RU" dirty="0" err="1" smtClean="0"/>
              <a:t>ст</a:t>
            </a:r>
            <a:r>
              <a:rPr lang="ru-RU" dirty="0" smtClean="0"/>
              <a:t> </a:t>
            </a:r>
            <a:r>
              <a:rPr lang="ru-RU" dirty="0" smtClean="0"/>
              <a:t>-</a:t>
            </a:r>
            <a:r>
              <a:rPr lang="ru-RU" dirty="0" err="1" smtClean="0"/>
              <a:t>цы</a:t>
            </a:r>
            <a:r>
              <a:rPr lang="ru-RU" dirty="0" smtClean="0"/>
              <a:t> Шкуринской  Щербина О. Н.</a:t>
            </a:r>
            <a:endParaRPr lang="ru-RU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304800" y="190500"/>
            <a:ext cx="8534400" cy="218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r>
              <a:rPr lang="ru-RU" sz="4400" b="1">
                <a:solidFill>
                  <a:srgbClr val="FF0000"/>
                </a:solidFill>
                <a:latin typeface="Monotype Corsiva" pitchFamily="66" charset="0"/>
                <a:cs typeface="Times New Roman" pitchFamily="18" charset="0"/>
              </a:rPr>
              <a:t>Если развлекаться будешь на воде, </a:t>
            </a:r>
            <a:endParaRPr lang="ru-RU" sz="3600">
              <a:cs typeface="Times New Roman" pitchFamily="18" charset="0"/>
            </a:endParaRPr>
          </a:p>
          <a:p>
            <a:pPr algn="ctr" eaLnBrk="0" hangingPunct="0"/>
            <a:r>
              <a:rPr lang="ru-RU" sz="4400" b="1">
                <a:solidFill>
                  <a:srgbClr val="FF0000"/>
                </a:solidFill>
                <a:latin typeface="Monotype Corsiva" pitchFamily="66" charset="0"/>
                <a:cs typeface="Times New Roman" pitchFamily="18" charset="0"/>
              </a:rPr>
              <a:t>Проследи, чтоб шутка не вела к беде</a:t>
            </a:r>
            <a:r>
              <a:rPr lang="ru-RU" sz="4400" b="1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…</a:t>
            </a:r>
            <a:r>
              <a:rPr lang="ru-RU" sz="4400" b="1">
                <a:solidFill>
                  <a:srgbClr val="FF0000"/>
                </a:solidFill>
                <a:latin typeface="Monotype Corsiva" pitchFamily="66" charset="0"/>
                <a:cs typeface="Times New Roman" pitchFamily="18" charset="0"/>
              </a:rPr>
              <a:t> </a:t>
            </a:r>
            <a:endParaRPr lang="ru-RU" sz="3600">
              <a:cs typeface="Times New Roman" pitchFamily="18" charset="0"/>
            </a:endParaRPr>
          </a:p>
          <a:p>
            <a:pPr algn="ctr" eaLnBrk="0" hangingPunct="0"/>
            <a:endParaRPr lang="ru-RU" sz="4800">
              <a:latin typeface="Calibri" pitchFamily="34" charset="0"/>
            </a:endParaRPr>
          </a:p>
        </p:txBody>
      </p:sp>
      <p:pic>
        <p:nvPicPr>
          <p:cNvPr id="3" name="Рисунок 2" descr="C:\Users\1\Documents\ЛММ\БЕЗОПАСНОСТЬ\исх. безопасность на воде\проект слайды\Рисунок6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00581" y="2057400"/>
            <a:ext cx="2843419" cy="336340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1508" name="Rectangle 3"/>
          <p:cNvSpPr>
            <a:spLocks noChangeArrowheads="1"/>
          </p:cNvSpPr>
          <p:nvPr/>
        </p:nvSpPr>
        <p:spPr bwMode="auto">
          <a:xfrm>
            <a:off x="228600" y="1935163"/>
            <a:ext cx="8610600" cy="4586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ru-RU" sz="3600" b="1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>Не топи другого </a:t>
            </a:r>
            <a:r>
              <a:rPr lang="ru-RU" sz="3600" b="1">
                <a:solidFill>
                  <a:srgbClr val="7030A0"/>
                </a:solidFill>
                <a:latin typeface="Calibri" pitchFamily="34" charset="0"/>
                <a:cs typeface="Times New Roman" pitchFamily="18" charset="0"/>
              </a:rPr>
              <a:t>–</a:t>
            </a:r>
            <a:r>
              <a:rPr lang="ru-RU" sz="3600" b="1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> может оказаться, </a:t>
            </a:r>
            <a:endParaRPr lang="ru-RU" sz="2800">
              <a:cs typeface="Times New Roman" pitchFamily="18" charset="0"/>
            </a:endParaRPr>
          </a:p>
          <a:p>
            <a:pPr eaLnBrk="0" hangingPunct="0"/>
            <a:r>
              <a:rPr lang="ru-RU" sz="3600" b="1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>Что воды случится другу наглотаться, </a:t>
            </a:r>
            <a:endParaRPr lang="ru-RU" sz="2800">
              <a:cs typeface="Times New Roman" pitchFamily="18" charset="0"/>
            </a:endParaRPr>
          </a:p>
          <a:p>
            <a:pPr eaLnBrk="0" hangingPunct="0"/>
            <a:r>
              <a:rPr lang="ru-RU" sz="3600" b="1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>Он запаникует, вырываться станет </a:t>
            </a:r>
            <a:r>
              <a:rPr lang="ru-RU" sz="3600" b="1">
                <a:solidFill>
                  <a:srgbClr val="7030A0"/>
                </a:solidFill>
                <a:latin typeface="Calibri" pitchFamily="34" charset="0"/>
                <a:cs typeface="Times New Roman" pitchFamily="18" charset="0"/>
              </a:rPr>
              <a:t>–</a:t>
            </a:r>
            <a:endParaRPr lang="ru-RU" sz="2800">
              <a:cs typeface="Times New Roman" pitchFamily="18" charset="0"/>
            </a:endParaRPr>
          </a:p>
          <a:p>
            <a:pPr eaLnBrk="0" hangingPunct="0"/>
            <a:r>
              <a:rPr lang="ru-RU" sz="3600" b="1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>И тебя с собою под воду затянет! </a:t>
            </a:r>
          </a:p>
          <a:p>
            <a:pPr eaLnBrk="0" hangingPunct="0"/>
            <a:endParaRPr lang="ru-RU" sz="3200">
              <a:cs typeface="Times New Roman" pitchFamily="18" charset="0"/>
            </a:endParaRPr>
          </a:p>
          <a:p>
            <a:pPr eaLnBrk="0" hangingPunct="0"/>
            <a:r>
              <a:rPr lang="ru-RU" sz="3600" b="1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>И игра такая грустно завершится</a:t>
            </a:r>
            <a:r>
              <a:rPr lang="ru-RU" sz="3600" b="1">
                <a:solidFill>
                  <a:srgbClr val="7030A0"/>
                </a:solidFill>
                <a:latin typeface="Calibri" pitchFamily="34" charset="0"/>
                <a:cs typeface="Times New Roman" pitchFamily="18" charset="0"/>
              </a:rPr>
              <a:t>…</a:t>
            </a:r>
            <a:r>
              <a:rPr lang="ru-RU" sz="3600" b="1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> </a:t>
            </a:r>
            <a:endParaRPr lang="ru-RU" sz="2800">
              <a:cs typeface="Times New Roman" pitchFamily="18" charset="0"/>
            </a:endParaRPr>
          </a:p>
          <a:p>
            <a:pPr eaLnBrk="0" hangingPunct="0"/>
            <a:r>
              <a:rPr lang="ru-RU" sz="3600" b="1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>Мы вам не желаем в речке утопиться! </a:t>
            </a:r>
            <a:endParaRPr lang="ru-RU" sz="2800">
              <a:cs typeface="Times New Roman" pitchFamily="18" charset="0"/>
            </a:endParaRPr>
          </a:p>
          <a:p>
            <a:pPr eaLnBrk="0" hangingPunct="0"/>
            <a:endParaRPr lang="ru-RU" sz="4000">
              <a:latin typeface="Calibri" pitchFamily="34" charset="0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1219200" y="0"/>
            <a:ext cx="7924800" cy="1881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r" eaLnBrk="0" hangingPunct="0"/>
            <a:r>
              <a:rPr lang="ru-RU" sz="4000" b="1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>Катятся</a:t>
            </a:r>
            <a:r>
              <a:rPr lang="ru-RU" sz="3600" b="1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> волны от лодок с судами</a:t>
            </a:r>
            <a:r>
              <a:rPr lang="ru-RU" sz="3600" b="1">
                <a:solidFill>
                  <a:srgbClr val="7030A0"/>
                </a:solidFill>
                <a:latin typeface="Calibri" pitchFamily="34" charset="0"/>
                <a:cs typeface="Times New Roman" pitchFamily="18" charset="0"/>
              </a:rPr>
              <a:t>…</a:t>
            </a:r>
            <a:endParaRPr lang="ru-RU" sz="3600"/>
          </a:p>
          <a:p>
            <a:pPr algn="r" eaLnBrk="0" hangingPunct="0"/>
            <a:r>
              <a:rPr lang="ru-RU" sz="3600" b="1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/>
            </a:r>
            <a:br>
              <a:rPr lang="ru-RU" sz="3600" b="1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</a:br>
            <a:endParaRPr lang="ru-RU" sz="4000">
              <a:latin typeface="Calibri" pitchFamily="34" charset="0"/>
            </a:endParaRPr>
          </a:p>
        </p:txBody>
      </p:sp>
      <p:sp>
        <p:nvSpPr>
          <p:cNvPr id="22531" name="Rectangle 3"/>
          <p:cNvSpPr>
            <a:spLocks noChangeArrowheads="1"/>
          </p:cNvSpPr>
          <p:nvPr/>
        </p:nvSpPr>
        <p:spPr bwMode="auto">
          <a:xfrm>
            <a:off x="0" y="-492125"/>
            <a:ext cx="8763000" cy="6986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r" eaLnBrk="0" hangingPunct="0"/>
            <a:r>
              <a:rPr lang="ru-RU" sz="3200" b="1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/>
            </a:r>
            <a:br>
              <a:rPr lang="ru-RU" sz="3200" b="1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</a:br>
            <a:endParaRPr lang="ru-RU" sz="3200" b="1">
              <a:solidFill>
                <a:srgbClr val="7030A0"/>
              </a:solidFill>
              <a:latin typeface="Monotype Corsiva" pitchFamily="66" charset="0"/>
              <a:cs typeface="Times New Roman" pitchFamily="18" charset="0"/>
            </a:endParaRPr>
          </a:p>
          <a:p>
            <a:pPr algn="r" eaLnBrk="0" hangingPunct="0"/>
            <a:endParaRPr lang="ru-RU" sz="3200" b="1">
              <a:solidFill>
                <a:srgbClr val="7030A0"/>
              </a:solidFill>
              <a:latin typeface="Monotype Corsiva" pitchFamily="66" charset="0"/>
              <a:cs typeface="Times New Roman" pitchFamily="18" charset="0"/>
            </a:endParaRPr>
          </a:p>
          <a:p>
            <a:pPr algn="r" eaLnBrk="0" hangingPunct="0"/>
            <a:r>
              <a:rPr lang="ru-RU" sz="3200" b="1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>Может водой с головою накрыть,</a:t>
            </a:r>
            <a:br>
              <a:rPr lang="ru-RU" sz="3200" b="1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</a:br>
            <a:r>
              <a:rPr lang="ru-RU" sz="3200" b="1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>Может дыхание перехватить</a:t>
            </a:r>
            <a:r>
              <a:rPr lang="ru-RU" sz="3200" b="1">
                <a:solidFill>
                  <a:srgbClr val="7030A0"/>
                </a:solidFill>
                <a:latin typeface="Calibri" pitchFamily="34" charset="0"/>
                <a:cs typeface="Times New Roman" pitchFamily="18" charset="0"/>
              </a:rPr>
              <a:t>…</a:t>
            </a:r>
            <a:endParaRPr lang="ru-RU" sz="2400">
              <a:cs typeface="Times New Roman" pitchFamily="18" charset="0"/>
            </a:endParaRPr>
          </a:p>
          <a:p>
            <a:pPr algn="r" eaLnBrk="0" hangingPunct="0"/>
            <a:r>
              <a:rPr lang="ru-RU" sz="3200" b="1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>Спорить не стоит с такими волнами!</a:t>
            </a:r>
            <a:endParaRPr lang="ru-RU" sz="2400">
              <a:cs typeface="Times New Roman" pitchFamily="18" charset="0"/>
            </a:endParaRPr>
          </a:p>
          <a:p>
            <a:pPr algn="r" eaLnBrk="0" hangingPunct="0"/>
            <a:r>
              <a:rPr lang="ru-RU" sz="3200" b="1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/>
            </a:r>
            <a:br>
              <a:rPr lang="ru-RU" sz="3200" b="1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</a:br>
            <a:r>
              <a:rPr lang="ru-RU" sz="3200" b="1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>Ты по возможности их избегай,</a:t>
            </a:r>
            <a:br>
              <a:rPr lang="ru-RU" sz="3200" b="1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</a:br>
            <a:r>
              <a:rPr lang="ru-RU" sz="3200" b="1">
                <a:solidFill>
                  <a:srgbClr val="FF0000"/>
                </a:solidFill>
                <a:latin typeface="Monotype Corsiva" pitchFamily="66" charset="0"/>
                <a:cs typeface="Times New Roman" pitchFamily="18" charset="0"/>
              </a:rPr>
              <a:t>Близко к корабликам не подплывай:</a:t>
            </a:r>
            <a:endParaRPr lang="ru-RU" sz="2400">
              <a:cs typeface="Times New Roman" pitchFamily="18" charset="0"/>
            </a:endParaRPr>
          </a:p>
          <a:p>
            <a:pPr algn="r" eaLnBrk="0" hangingPunct="0"/>
            <a:r>
              <a:rPr lang="ru-RU" sz="3200" b="1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>Сверху  пловца</a:t>
            </a:r>
          </a:p>
          <a:p>
            <a:pPr algn="r" eaLnBrk="0" hangingPunct="0"/>
            <a:r>
              <a:rPr lang="ru-RU" sz="3200" b="1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> разглядеть очень сложно,</a:t>
            </a:r>
            <a:br>
              <a:rPr lang="ru-RU" sz="3200" b="1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</a:br>
            <a:r>
              <a:rPr lang="ru-RU" sz="3200" b="1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>Затормозить на воде невозможно</a:t>
            </a:r>
            <a:br>
              <a:rPr lang="ru-RU" sz="3200" b="1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</a:br>
            <a:r>
              <a:rPr lang="ru-RU" sz="3200" b="1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>Будет печальным финал, вероятно:</a:t>
            </a:r>
            <a:br>
              <a:rPr lang="ru-RU" sz="3200" b="1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</a:br>
            <a:r>
              <a:rPr lang="ru-RU" sz="3200" b="1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>Вряд ли ты сможешь вернуться обратно</a:t>
            </a:r>
            <a:r>
              <a:rPr lang="ru-RU" sz="2400">
                <a:solidFill>
                  <a:srgbClr val="7030A0"/>
                </a:solidFill>
                <a:latin typeface="Calibri" pitchFamily="34" charset="0"/>
                <a:cs typeface="Times New Roman" pitchFamily="18" charset="0"/>
              </a:rPr>
              <a:t>…</a:t>
            </a:r>
            <a:r>
              <a:rPr lang="ru-RU" sz="2400">
                <a:cs typeface="Times New Roman" pitchFamily="18" charset="0"/>
              </a:rPr>
              <a:t> </a:t>
            </a:r>
            <a:endParaRPr lang="ru-RU" sz="3600">
              <a:latin typeface="Calibri" pitchFamily="34" charset="0"/>
            </a:endParaRPr>
          </a:p>
        </p:txBody>
      </p:sp>
      <p:sp>
        <p:nvSpPr>
          <p:cNvPr id="22532" name="Rectangle 4"/>
          <p:cNvSpPr>
            <a:spLocks noChangeArrowheads="1"/>
          </p:cNvSpPr>
          <p:nvPr/>
        </p:nvSpPr>
        <p:spPr bwMode="auto">
          <a:xfrm>
            <a:off x="2590800" y="47625"/>
            <a:ext cx="6553200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 eaLnBrk="0" hangingPunct="0"/>
            <a:r>
              <a:rPr lang="ru-RU" sz="3200" b="1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/>
            </a:r>
            <a:br>
              <a:rPr lang="ru-RU" sz="3200" b="1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</a:br>
            <a:r>
              <a:rPr lang="ru-RU" sz="3200" b="1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>Спорить не стоит с такими волнами!</a:t>
            </a:r>
            <a:endParaRPr lang="ru-RU" sz="3600">
              <a:latin typeface="Calibri" pitchFamily="34" charset="0"/>
            </a:endParaRPr>
          </a:p>
        </p:txBody>
      </p:sp>
      <p:pic>
        <p:nvPicPr>
          <p:cNvPr id="141317" name="Рисунок 3" descr="На волнах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286000"/>
            <a:ext cx="3124200" cy="3429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C:\Users\1\Documents\ЛММ\БЕЗОПАСНОСТЬ\исх. безопасность на воде\проект слайды\Рисунок6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62400" y="1295400"/>
            <a:ext cx="5181600" cy="38862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3555" name="Rectangle 1"/>
          <p:cNvSpPr>
            <a:spLocks noChangeArrowheads="1"/>
          </p:cNvSpPr>
          <p:nvPr/>
        </p:nvSpPr>
        <p:spPr bwMode="auto">
          <a:xfrm>
            <a:off x="457200" y="1128713"/>
            <a:ext cx="8458200" cy="4586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ru-RU" sz="3600" b="1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>Пляж буйками окружён</a:t>
            </a:r>
            <a:endParaRPr lang="ru-RU" sz="1200"/>
          </a:p>
          <a:p>
            <a:pPr eaLnBrk="0" hangingPunct="0"/>
            <a:r>
              <a:rPr lang="ru-RU" sz="3600" b="1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>От судов, коряг и волн. </a:t>
            </a:r>
            <a:endParaRPr lang="ru-RU" sz="1200"/>
          </a:p>
          <a:p>
            <a:pPr eaLnBrk="0" hangingPunct="0"/>
            <a:r>
              <a:rPr lang="ru-RU" sz="3600" b="1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>Значит, можно здесь купаться, </a:t>
            </a:r>
            <a:endParaRPr lang="ru-RU" sz="1200"/>
          </a:p>
          <a:p>
            <a:pPr eaLnBrk="0" hangingPunct="0"/>
            <a:r>
              <a:rPr lang="ru-RU" sz="3600" b="1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>Ничего не опасаться. </a:t>
            </a:r>
            <a:endParaRPr lang="ru-RU" sz="1200"/>
          </a:p>
          <a:p>
            <a:pPr eaLnBrk="0" hangingPunct="0"/>
            <a:r>
              <a:rPr lang="ru-RU" sz="3600" b="1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>Веселитесь, как хотите, </a:t>
            </a:r>
            <a:endParaRPr lang="ru-RU" sz="1200"/>
          </a:p>
          <a:p>
            <a:pPr eaLnBrk="0" hangingPunct="0"/>
            <a:r>
              <a:rPr lang="ru-RU" sz="3600" b="1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>Но, пожалуйста, учтите:</a:t>
            </a:r>
            <a:endParaRPr lang="ru-RU" sz="1200"/>
          </a:p>
          <a:p>
            <a:pPr eaLnBrk="0" hangingPunct="0"/>
            <a:r>
              <a:rPr lang="ru-RU" sz="3600" b="1">
                <a:solidFill>
                  <a:srgbClr val="FF0000"/>
                </a:solidFill>
                <a:latin typeface="Monotype Corsiva" pitchFamily="66" charset="0"/>
                <a:cs typeface="Times New Roman" pitchFamily="18" charset="0"/>
              </a:rPr>
              <a:t>Чтобы жизнь не потерять </a:t>
            </a:r>
            <a:r>
              <a:rPr lang="ru-RU" sz="3600" b="1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–</a:t>
            </a:r>
            <a:endParaRPr lang="ru-RU" sz="1200"/>
          </a:p>
          <a:p>
            <a:pPr eaLnBrk="0" hangingPunct="0"/>
            <a:r>
              <a:rPr lang="ru-RU" sz="3600" b="1">
                <a:solidFill>
                  <a:srgbClr val="FF0000"/>
                </a:solidFill>
                <a:latin typeface="Monotype Corsiva" pitchFamily="66" charset="0"/>
                <a:cs typeface="Times New Roman" pitchFamily="18" charset="0"/>
              </a:rPr>
              <a:t>За буйки не заплывать!</a:t>
            </a:r>
            <a:r>
              <a:rPr lang="ru-RU" sz="3600" b="1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 </a:t>
            </a:r>
            <a:endParaRPr lang="ru-RU" sz="4000">
              <a:latin typeface="Calibri" pitchFamily="34" charset="0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Рисунок 1" descr="C:\Users\1\Documents\ЛММ\БЕЗОПАСНОСТЬ\исх. безопасность на воде\проект слайды\Рисунок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4876800"/>
            <a:ext cx="2200275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79" name="Рисунок 2" descr="C:\Users\1\Documents\ЛММ\БЕЗОПАСНОСТЬ\исх. безопасность на воде\проект слайды\Рисунок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38600" y="4876800"/>
            <a:ext cx="28956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0" name="Rectangle 1"/>
          <p:cNvSpPr>
            <a:spLocks noChangeArrowheads="1"/>
          </p:cNvSpPr>
          <p:nvPr/>
        </p:nvSpPr>
        <p:spPr bwMode="auto">
          <a:xfrm>
            <a:off x="0" y="368300"/>
            <a:ext cx="9144000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r>
              <a:rPr lang="ru-RU" sz="3600" b="1">
                <a:solidFill>
                  <a:srgbClr val="FF0000"/>
                </a:solidFill>
                <a:latin typeface="Monotype Corsiva" pitchFamily="66" charset="0"/>
                <a:cs typeface="Times New Roman" pitchFamily="18" charset="0"/>
              </a:rPr>
              <a:t>Не надо безобразничать</a:t>
            </a:r>
            <a:br>
              <a:rPr lang="ru-RU" sz="3600" b="1">
                <a:solidFill>
                  <a:srgbClr val="FF0000"/>
                </a:solidFill>
                <a:latin typeface="Monotype Corsiva" pitchFamily="66" charset="0"/>
                <a:cs typeface="Times New Roman" pitchFamily="18" charset="0"/>
              </a:rPr>
            </a:br>
            <a:r>
              <a:rPr lang="ru-RU" sz="3600" b="1">
                <a:solidFill>
                  <a:srgbClr val="FF0000"/>
                </a:solidFill>
                <a:latin typeface="Monotype Corsiva" pitchFamily="66" charset="0"/>
                <a:cs typeface="Times New Roman" pitchFamily="18" charset="0"/>
              </a:rPr>
              <a:t>И делать дырки в круге;</a:t>
            </a:r>
            <a:br>
              <a:rPr lang="ru-RU" sz="3600" b="1">
                <a:solidFill>
                  <a:srgbClr val="FF0000"/>
                </a:solidFill>
                <a:latin typeface="Monotype Corsiva" pitchFamily="66" charset="0"/>
                <a:cs typeface="Times New Roman" pitchFamily="18" charset="0"/>
              </a:rPr>
            </a:br>
            <a:r>
              <a:rPr lang="ru-RU" sz="3600" b="1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>Не стоит жизнью рисковать</a:t>
            </a:r>
            <a:br>
              <a:rPr lang="ru-RU" sz="3600" b="1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</a:br>
            <a:r>
              <a:rPr lang="ru-RU" sz="3600" b="1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>Ни другу, ни подруге.</a:t>
            </a:r>
            <a:br>
              <a:rPr lang="ru-RU" sz="3600" b="1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</a:br>
            <a:r>
              <a:rPr lang="ru-RU" sz="3600" b="1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>Но если ты, но если ты</a:t>
            </a:r>
            <a:br>
              <a:rPr lang="ru-RU" sz="3600" b="1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</a:br>
            <a:r>
              <a:rPr lang="ru-RU" sz="3600" b="1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>Шалун и злой проказник </a:t>
            </a:r>
            <a:r>
              <a:rPr lang="ru-RU" sz="3600" b="1">
                <a:solidFill>
                  <a:srgbClr val="7030A0"/>
                </a:solidFill>
                <a:latin typeface="Calibri" pitchFamily="34" charset="0"/>
                <a:cs typeface="Times New Roman" pitchFamily="18" charset="0"/>
              </a:rPr>
              <a:t>–</a:t>
            </a:r>
            <a:r>
              <a:rPr lang="ru-RU" sz="3600" b="1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/>
            </a:r>
            <a:br>
              <a:rPr lang="ru-RU" sz="3600" b="1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</a:br>
            <a:r>
              <a:rPr lang="ru-RU" sz="3600" b="1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>Недалеко и до беды:</a:t>
            </a:r>
            <a:br>
              <a:rPr lang="ru-RU" sz="3600" b="1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</a:br>
            <a:r>
              <a:rPr lang="ru-RU" sz="3600" b="1">
                <a:solidFill>
                  <a:srgbClr val="FF0000"/>
                </a:solidFill>
                <a:latin typeface="Monotype Corsiva" pitchFamily="66" charset="0"/>
                <a:cs typeface="Times New Roman" pitchFamily="18" charset="0"/>
              </a:rPr>
              <a:t>Дырявый круг опасен.</a:t>
            </a:r>
            <a:endParaRPr lang="ru-RU" sz="4000">
              <a:solidFill>
                <a:srgbClr val="FF0000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1"/>
          <p:cNvSpPr>
            <a:spLocks noChangeArrowheads="1"/>
          </p:cNvSpPr>
          <p:nvPr/>
        </p:nvSpPr>
        <p:spPr bwMode="auto">
          <a:xfrm>
            <a:off x="0" y="1924050"/>
            <a:ext cx="9144000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r>
              <a:rPr lang="ru-RU" sz="3600" b="1">
                <a:solidFill>
                  <a:srgbClr val="FF0000"/>
                </a:solidFill>
                <a:latin typeface="Monotype Corsiva" pitchFamily="66" charset="0"/>
                <a:cs typeface="Times New Roman" pitchFamily="18" charset="0"/>
              </a:rPr>
              <a:t>Около сточной трубы не купайтесь</a:t>
            </a:r>
            <a:endParaRPr lang="ru-RU" sz="2800">
              <a:cs typeface="Times New Roman" pitchFamily="18" charset="0"/>
            </a:endParaRPr>
          </a:p>
          <a:p>
            <a:pPr algn="ctr" eaLnBrk="0" hangingPunct="0"/>
            <a:r>
              <a:rPr lang="ru-RU" sz="3600" b="1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>Может вас прямо в трубу затянуть</a:t>
            </a:r>
            <a:endParaRPr lang="ru-RU" sz="2800">
              <a:cs typeface="Times New Roman" pitchFamily="18" charset="0"/>
            </a:endParaRPr>
          </a:p>
          <a:p>
            <a:pPr algn="ctr" eaLnBrk="0" hangingPunct="0"/>
            <a:r>
              <a:rPr lang="ru-RU" sz="3600" b="1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>И не получиться, как не старайтесь</a:t>
            </a:r>
            <a:endParaRPr lang="ru-RU" sz="2800">
              <a:cs typeface="Times New Roman" pitchFamily="18" charset="0"/>
            </a:endParaRPr>
          </a:p>
          <a:p>
            <a:pPr algn="ctr" eaLnBrk="0" hangingPunct="0"/>
            <a:r>
              <a:rPr lang="ru-RU" sz="3600" b="1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>Вынырнуть вверх, чтобы воздух вдохнуть</a:t>
            </a:r>
            <a:r>
              <a:rPr lang="ru-RU" sz="3600" b="1">
                <a:solidFill>
                  <a:srgbClr val="7030A0"/>
                </a:solidFill>
                <a:latin typeface="Calibri" pitchFamily="34" charset="0"/>
                <a:cs typeface="Times New Roman" pitchFamily="18" charset="0"/>
              </a:rPr>
              <a:t>…</a:t>
            </a:r>
            <a:endParaRPr lang="ru-RU" sz="2800">
              <a:cs typeface="Times New Roman" pitchFamily="18" charset="0"/>
            </a:endParaRPr>
          </a:p>
          <a:p>
            <a:pPr algn="ctr" eaLnBrk="0" hangingPunct="0"/>
            <a:r>
              <a:rPr lang="ru-RU" sz="3600" b="1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>Очень опасно, запомните братцы!</a:t>
            </a:r>
            <a:endParaRPr lang="ru-RU" sz="3600" b="1">
              <a:solidFill>
                <a:srgbClr val="7030A0"/>
              </a:solidFill>
              <a:latin typeface="Monotype Corsiva" pitchFamily="66" charset="0"/>
            </a:endParaRPr>
          </a:p>
          <a:p>
            <a:pPr algn="ctr" eaLnBrk="0" hangingPunct="0"/>
            <a:r>
              <a:rPr lang="ru-RU" sz="3600" b="1">
                <a:solidFill>
                  <a:srgbClr val="7030A0"/>
                </a:solidFill>
                <a:latin typeface="Monotype Corsiva" pitchFamily="66" charset="0"/>
              </a:rPr>
              <a:t>Рядом со сточной трубой развлекаться!</a:t>
            </a:r>
            <a:r>
              <a:rPr lang="ru-RU" sz="1200"/>
              <a:t> </a:t>
            </a:r>
            <a:endParaRPr lang="ru-RU" sz="4000">
              <a:latin typeface="Calibri" pitchFamily="34" charset="0"/>
            </a:endParaRPr>
          </a:p>
        </p:txBody>
      </p:sp>
      <p:pic>
        <p:nvPicPr>
          <p:cNvPr id="4" name="Рисунок 3" descr="C:\Users\1\Documents\ЛММ\БЕЗОПАСНОСТЬ\исх. безопасность на воде\проект слайды\Рисунок6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29200" y="0"/>
            <a:ext cx="3336401" cy="216275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C:\Users\1\Documents\ЛММ\БЕЗОПАСНОСТЬ\исх. безопасность на воде\проект слайды\Рисунок6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0600" y="5181600"/>
            <a:ext cx="2151656" cy="142328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145411" name="Рисунок 45" descr="http://azbez.com/sites/azbez.com/files/images/007_kopiya.300x300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52600" y="0"/>
            <a:ext cx="5600250" cy="27432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6628" name="Rectangle 5"/>
          <p:cNvSpPr>
            <a:spLocks noChangeArrowheads="1"/>
          </p:cNvSpPr>
          <p:nvPr/>
        </p:nvSpPr>
        <p:spPr bwMode="auto">
          <a:xfrm>
            <a:off x="0" y="2533650"/>
            <a:ext cx="9144000" cy="403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r>
              <a:rPr lang="ru-RU" sz="3200" b="1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>На самодельном плоту по воде</a:t>
            </a:r>
            <a:br>
              <a:rPr lang="ru-RU" sz="3200" b="1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</a:br>
            <a:r>
              <a:rPr lang="ru-RU" sz="3200" b="1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>Едут мальчишки вдогонку мечте.</a:t>
            </a:r>
            <a:br>
              <a:rPr lang="ru-RU" sz="3200" b="1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</a:br>
            <a:r>
              <a:rPr lang="ru-RU" sz="3200" b="1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>Трое матросов, один капитан</a:t>
            </a:r>
            <a:br>
              <a:rPr lang="ru-RU" sz="3200" b="1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</a:br>
            <a:r>
              <a:rPr lang="ru-RU" sz="3200" b="1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>Мчатся на поиски сказочных стран</a:t>
            </a:r>
            <a:r>
              <a:rPr lang="ru-RU" sz="3200" b="1">
                <a:solidFill>
                  <a:srgbClr val="7030A0"/>
                </a:solidFill>
                <a:latin typeface="Calibri" pitchFamily="34" charset="0"/>
                <a:cs typeface="Times New Roman" pitchFamily="18" charset="0"/>
              </a:rPr>
              <a:t>…</a:t>
            </a:r>
            <a:r>
              <a:rPr lang="ru-RU" sz="3200" b="1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/>
            </a:r>
            <a:br>
              <a:rPr lang="ru-RU" sz="3200" b="1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</a:br>
            <a:r>
              <a:rPr lang="ru-RU" sz="3200" b="1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>Только разъехались брёвна в плоту </a:t>
            </a:r>
            <a:r>
              <a:rPr lang="ru-RU" sz="3200" b="1">
                <a:solidFill>
                  <a:srgbClr val="7030A0"/>
                </a:solidFill>
                <a:latin typeface="Calibri" pitchFamily="34" charset="0"/>
                <a:cs typeface="Times New Roman" pitchFamily="18" charset="0"/>
              </a:rPr>
              <a:t>–</a:t>
            </a:r>
            <a:r>
              <a:rPr lang="ru-RU" sz="3200" b="1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/>
            </a:r>
            <a:br>
              <a:rPr lang="ru-RU" sz="3200" b="1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</a:br>
            <a:r>
              <a:rPr lang="ru-RU" sz="3200" b="1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>И не догнали мальчишки мечту</a:t>
            </a:r>
            <a:r>
              <a:rPr lang="ru-RU" sz="3200" b="1">
                <a:solidFill>
                  <a:srgbClr val="7030A0"/>
                </a:solidFill>
                <a:latin typeface="Calibri" pitchFamily="34" charset="0"/>
                <a:cs typeface="Times New Roman" pitchFamily="18" charset="0"/>
              </a:rPr>
              <a:t>…</a:t>
            </a:r>
            <a:r>
              <a:rPr lang="ru-RU" sz="3200" b="1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/>
            </a:r>
            <a:br>
              <a:rPr lang="ru-RU" sz="3200" b="1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</a:br>
            <a:r>
              <a:rPr lang="ru-RU" sz="3200" b="1">
                <a:solidFill>
                  <a:srgbClr val="FF0000"/>
                </a:solidFill>
                <a:latin typeface="Monotype Corsiva" pitchFamily="66" charset="0"/>
                <a:cs typeface="Times New Roman" pitchFamily="18" charset="0"/>
              </a:rPr>
              <a:t>Очень опасно с рекою шутить</a:t>
            </a:r>
            <a:br>
              <a:rPr lang="ru-RU" sz="3200" b="1">
                <a:solidFill>
                  <a:srgbClr val="FF0000"/>
                </a:solidFill>
                <a:latin typeface="Monotype Corsiva" pitchFamily="66" charset="0"/>
                <a:cs typeface="Times New Roman" pitchFamily="18" charset="0"/>
              </a:rPr>
            </a:br>
            <a:r>
              <a:rPr lang="ru-RU" sz="3200" b="1">
                <a:solidFill>
                  <a:srgbClr val="FF0000"/>
                </a:solidFill>
                <a:latin typeface="Monotype Corsiva" pitchFamily="66" charset="0"/>
                <a:cs typeface="Times New Roman" pitchFamily="18" charset="0"/>
              </a:rPr>
              <a:t>И на плоту за мечтою поплыть.</a:t>
            </a:r>
            <a:endParaRPr lang="ru-RU" sz="3600">
              <a:latin typeface="Calibri" pitchFamily="34" charset="0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1"/>
          <p:cNvSpPr>
            <a:spLocks noChangeArrowheads="1"/>
          </p:cNvSpPr>
          <p:nvPr/>
        </p:nvSpPr>
        <p:spPr bwMode="auto">
          <a:xfrm>
            <a:off x="0" y="109538"/>
            <a:ext cx="9144000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r>
              <a:rPr lang="ru-RU" sz="3600" b="1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>Весело качаться детям на волнах</a:t>
            </a:r>
            <a:endParaRPr lang="ru-RU" sz="1200"/>
          </a:p>
          <a:p>
            <a:pPr algn="ctr" eaLnBrk="0" hangingPunct="0"/>
            <a:r>
              <a:rPr lang="ru-RU" sz="3600" b="1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>На цветных матрасах, надувных кругах. </a:t>
            </a:r>
            <a:endParaRPr lang="ru-RU" sz="1200"/>
          </a:p>
          <a:p>
            <a:pPr algn="ctr" eaLnBrk="0" hangingPunct="0"/>
            <a:r>
              <a:rPr lang="ru-RU" sz="3600" b="1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>Только непременно вы должны узнать:</a:t>
            </a:r>
            <a:endParaRPr lang="ru-RU" sz="1200"/>
          </a:p>
          <a:p>
            <a:pPr algn="ctr" eaLnBrk="0" hangingPunct="0"/>
            <a:r>
              <a:rPr lang="ru-RU" sz="3600" b="1">
                <a:solidFill>
                  <a:srgbClr val="FF0000"/>
                </a:solidFill>
                <a:latin typeface="Monotype Corsiva" pitchFamily="66" charset="0"/>
                <a:cs typeface="Times New Roman" pitchFamily="18" charset="0"/>
              </a:rPr>
              <a:t>Далеко не надо в воду заплывать! </a:t>
            </a:r>
            <a:endParaRPr lang="ru-RU" sz="1200"/>
          </a:p>
          <a:p>
            <a:pPr algn="ctr" eaLnBrk="0" hangingPunct="0"/>
            <a:r>
              <a:rPr lang="ru-RU" sz="3600" b="1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>Может прохудиться круг или матрас</a:t>
            </a:r>
            <a:r>
              <a:rPr lang="ru-RU" sz="3600" b="1">
                <a:solidFill>
                  <a:srgbClr val="7030A0"/>
                </a:solidFill>
                <a:latin typeface="Calibri" pitchFamily="34" charset="0"/>
                <a:cs typeface="Times New Roman" pitchFamily="18" charset="0"/>
              </a:rPr>
              <a:t>…</a:t>
            </a:r>
            <a:r>
              <a:rPr lang="ru-RU" sz="3600" b="1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> </a:t>
            </a:r>
            <a:endParaRPr lang="ru-RU" sz="1200"/>
          </a:p>
          <a:p>
            <a:pPr algn="ctr" eaLnBrk="0" hangingPunct="0"/>
            <a:r>
              <a:rPr lang="ru-RU" sz="3600" b="1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>Кто спасти успеет из пучины вас? </a:t>
            </a:r>
            <a:endParaRPr lang="ru-RU" sz="1200"/>
          </a:p>
          <a:p>
            <a:pPr algn="ctr" eaLnBrk="0" hangingPunct="0"/>
            <a:r>
              <a:rPr lang="ru-RU" sz="3600" b="1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>И перевернуться на волнах легко</a:t>
            </a:r>
            <a:r>
              <a:rPr lang="ru-RU" sz="3600" b="1">
                <a:solidFill>
                  <a:srgbClr val="7030A0"/>
                </a:solidFill>
                <a:latin typeface="Calibri" pitchFamily="34" charset="0"/>
                <a:cs typeface="Times New Roman" pitchFamily="18" charset="0"/>
              </a:rPr>
              <a:t>…</a:t>
            </a:r>
            <a:r>
              <a:rPr lang="ru-RU" sz="3600" b="1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> </a:t>
            </a:r>
          </a:p>
          <a:p>
            <a:pPr algn="ctr" eaLnBrk="0" hangingPunct="0"/>
            <a:r>
              <a:rPr lang="ru-RU" sz="3600" b="1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>Так что не советуем плавать далеко! </a:t>
            </a:r>
            <a:endParaRPr lang="ru-RU" sz="4000">
              <a:latin typeface="Calibri" pitchFamily="34" charset="0"/>
            </a:endParaRPr>
          </a:p>
        </p:txBody>
      </p:sp>
      <p:pic>
        <p:nvPicPr>
          <p:cNvPr id="146434" name="Picture 2" descr="Презентации правила поведения на воде - скачать решебник"/>
          <p:cNvPicPr>
            <a:picLocks noChangeAspect="1" noChangeArrowheads="1"/>
          </p:cNvPicPr>
          <p:nvPr/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2133600" y="4343400"/>
            <a:ext cx="5334000" cy="25146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1"/>
          <p:cNvSpPr>
            <a:spLocks noChangeArrowheads="1"/>
          </p:cNvSpPr>
          <p:nvPr/>
        </p:nvSpPr>
        <p:spPr bwMode="auto">
          <a:xfrm>
            <a:off x="0" y="-55563"/>
            <a:ext cx="9144000" cy="35401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r>
              <a:rPr lang="ru-RU" sz="2800" b="1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>Если вы в лодке поплыть захотите, </a:t>
            </a:r>
            <a:endParaRPr lang="ru-RU" sz="1000"/>
          </a:p>
          <a:p>
            <a:pPr algn="ctr" eaLnBrk="0" hangingPunct="0"/>
            <a:r>
              <a:rPr lang="ru-RU" sz="2800" b="1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>То обязательно, дети, учтите:</a:t>
            </a:r>
            <a:endParaRPr lang="ru-RU" sz="1000"/>
          </a:p>
          <a:p>
            <a:pPr algn="ctr" eaLnBrk="0" hangingPunct="0"/>
            <a:r>
              <a:rPr lang="ru-RU" sz="2800" b="1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>Можно кататься весь день, до заката, </a:t>
            </a:r>
            <a:endParaRPr lang="ru-RU" sz="1000"/>
          </a:p>
          <a:p>
            <a:pPr algn="ctr" eaLnBrk="0" hangingPunct="0"/>
            <a:r>
              <a:rPr lang="ru-RU" sz="2800" b="1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>Только раскачивать лодку не надо, </a:t>
            </a:r>
            <a:endParaRPr lang="ru-RU" sz="1000"/>
          </a:p>
          <a:p>
            <a:pPr algn="ctr" eaLnBrk="0" hangingPunct="0"/>
            <a:r>
              <a:rPr lang="ru-RU" sz="2800" b="1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>И за красивым цветком не тянуться </a:t>
            </a:r>
            <a:r>
              <a:rPr lang="ru-RU" sz="2800" b="1">
                <a:solidFill>
                  <a:srgbClr val="7030A0"/>
                </a:solidFill>
                <a:latin typeface="Calibri" pitchFamily="34" charset="0"/>
                <a:cs typeface="Times New Roman" pitchFamily="18" charset="0"/>
              </a:rPr>
              <a:t>–</a:t>
            </a:r>
            <a:endParaRPr lang="ru-RU" sz="1000"/>
          </a:p>
          <a:p>
            <a:pPr algn="ctr" eaLnBrk="0" hangingPunct="0"/>
            <a:r>
              <a:rPr lang="ru-RU" sz="2800" b="1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>Может судёнышко перевернуться</a:t>
            </a:r>
            <a:r>
              <a:rPr lang="ru-RU" sz="2800" b="1">
                <a:solidFill>
                  <a:srgbClr val="7030A0"/>
                </a:solidFill>
                <a:latin typeface="Calibri" pitchFamily="34" charset="0"/>
                <a:cs typeface="Times New Roman" pitchFamily="18" charset="0"/>
              </a:rPr>
              <a:t>…</a:t>
            </a:r>
            <a:r>
              <a:rPr lang="ru-RU" sz="2800" b="1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> </a:t>
            </a:r>
            <a:endParaRPr lang="ru-RU" sz="1000"/>
          </a:p>
          <a:p>
            <a:pPr algn="ctr" eaLnBrk="0" hangingPunct="0"/>
            <a:r>
              <a:rPr lang="ru-RU" sz="2800" b="1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>Всплыть не сумеешь </a:t>
            </a:r>
            <a:r>
              <a:rPr lang="ru-RU" sz="2800" b="1">
                <a:solidFill>
                  <a:srgbClr val="7030A0"/>
                </a:solidFill>
                <a:latin typeface="Calibri" pitchFamily="34" charset="0"/>
                <a:cs typeface="Times New Roman" pitchFamily="18" charset="0"/>
              </a:rPr>
              <a:t>–</a:t>
            </a:r>
            <a:r>
              <a:rPr lang="ru-RU" sz="2800" b="1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> тогда быть беде! </a:t>
            </a:r>
            <a:endParaRPr lang="ru-RU" sz="1000"/>
          </a:p>
          <a:p>
            <a:pPr algn="ctr" eaLnBrk="0" hangingPunct="0"/>
            <a:r>
              <a:rPr lang="ru-RU" sz="2800" b="1">
                <a:solidFill>
                  <a:srgbClr val="FF0000"/>
                </a:solidFill>
                <a:latin typeface="Monotype Corsiva" pitchFamily="66" charset="0"/>
                <a:cs typeface="Times New Roman" pitchFamily="18" charset="0"/>
              </a:rPr>
              <a:t>Будь осторожен всегда на воде! </a:t>
            </a:r>
            <a:endParaRPr lang="ru-RU" sz="3200">
              <a:latin typeface="Calibri" pitchFamily="34" charset="0"/>
            </a:endParaRPr>
          </a:p>
        </p:txBody>
      </p:sp>
      <p:pic>
        <p:nvPicPr>
          <p:cNvPr id="147458" name="Рисунок 4" descr="Крен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76400" y="3361436"/>
            <a:ext cx="5638800" cy="323291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180475" y="1143000"/>
            <a:ext cx="8686800" cy="20574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/>
              <a:t>Инструкция по оказанию первой медицинской помощи</a:t>
            </a:r>
          </a:p>
        </p:txBody>
      </p:sp>
      <p:pic>
        <p:nvPicPr>
          <p:cNvPr id="2969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550" y="4306888"/>
            <a:ext cx="2087563" cy="2200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24525" y="4306888"/>
            <a:ext cx="2303463" cy="2200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1"/>
          <p:cNvSpPr>
            <a:spLocks noChangeArrowheads="1"/>
          </p:cNvSpPr>
          <p:nvPr/>
        </p:nvSpPr>
        <p:spPr bwMode="auto">
          <a:xfrm>
            <a:off x="228600" y="-42863"/>
            <a:ext cx="8686800" cy="68992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tIns="126960" bIns="0" anchor="ctr">
            <a:spAutoFit/>
          </a:bodyPr>
          <a:lstStyle/>
          <a:p>
            <a:pPr eaLnBrk="0" hangingPunct="0"/>
            <a:r>
              <a:rPr lang="ru-RU" sz="2200" b="1">
                <a:solidFill>
                  <a:srgbClr val="4F81BD"/>
                </a:solidFill>
              </a:rPr>
              <a:t>Спасение утопающего</a:t>
            </a:r>
            <a:endParaRPr lang="ru-RU" sz="2200" b="1">
              <a:solidFill>
                <a:srgbClr val="4F81BD"/>
              </a:solidFill>
              <a:latin typeface="Cambria" pitchFamily="18" charset="0"/>
            </a:endParaRPr>
          </a:p>
          <a:p>
            <a:pPr eaLnBrk="0" hangingPunct="0"/>
            <a:r>
              <a:rPr lang="ru-RU" sz="2200" b="1">
                <a:cs typeface="Times New Roman" pitchFamily="18" charset="0"/>
              </a:rPr>
              <a:t> Спасти утопающего непросто даже взрослому.</a:t>
            </a:r>
            <a:br>
              <a:rPr lang="ru-RU" sz="2200" b="1">
                <a:cs typeface="Times New Roman" pitchFamily="18" charset="0"/>
              </a:rPr>
            </a:br>
            <a:r>
              <a:rPr lang="ru-RU" sz="2200" b="1">
                <a:cs typeface="Times New Roman" pitchFamily="18" charset="0"/>
              </a:rPr>
              <a:t>• </a:t>
            </a:r>
            <a:r>
              <a:rPr lang="ru-RU" sz="2200" b="1">
                <a:solidFill>
                  <a:srgbClr val="FF0000"/>
                </a:solidFill>
                <a:cs typeface="Times New Roman" pitchFamily="18" charset="0"/>
              </a:rPr>
              <a:t>Не стоит </a:t>
            </a:r>
            <a:r>
              <a:rPr lang="ru-RU" sz="2200" b="1">
                <a:cs typeface="Times New Roman" pitchFamily="18" charset="0"/>
              </a:rPr>
              <a:t>сломя голову </a:t>
            </a:r>
            <a:r>
              <a:rPr lang="ru-RU" sz="2200" b="1">
                <a:solidFill>
                  <a:srgbClr val="FF0000"/>
                </a:solidFill>
                <a:cs typeface="Times New Roman" pitchFamily="18" charset="0"/>
              </a:rPr>
              <a:t>бросаться в воду..</a:t>
            </a:r>
            <a:r>
              <a:rPr lang="ru-RU" sz="2200" b="1">
                <a:cs typeface="Times New Roman" pitchFamily="18" charset="0"/>
              </a:rPr>
              <a:t/>
            </a:r>
            <a:br>
              <a:rPr lang="ru-RU" sz="2200" b="1">
                <a:cs typeface="Times New Roman" pitchFamily="18" charset="0"/>
              </a:rPr>
            </a:br>
            <a:r>
              <a:rPr lang="ru-RU" sz="2200" b="1">
                <a:cs typeface="Times New Roman" pitchFamily="18" charset="0"/>
              </a:rPr>
              <a:t>• Первое, что вы должны сделать, увидев тонущего человека, — </a:t>
            </a:r>
            <a:r>
              <a:rPr lang="ru-RU" sz="2200" b="1">
                <a:solidFill>
                  <a:srgbClr val="FF0000"/>
                </a:solidFill>
                <a:cs typeface="Times New Roman" pitchFamily="18" charset="0"/>
              </a:rPr>
              <a:t>привлечь внимание </a:t>
            </a:r>
            <a:r>
              <a:rPr lang="ru-RU" sz="2200" b="1">
                <a:cs typeface="Times New Roman" pitchFamily="18" charset="0"/>
              </a:rPr>
              <a:t>окружающих криком </a:t>
            </a:r>
            <a:r>
              <a:rPr lang="ru-RU" sz="2200" b="1">
                <a:solidFill>
                  <a:srgbClr val="FF0000"/>
                </a:solidFill>
                <a:cs typeface="Times New Roman" pitchFamily="18" charset="0"/>
              </a:rPr>
              <a:t>«Человек тонет!».</a:t>
            </a:r>
            <a:r>
              <a:rPr lang="ru-RU" sz="2200" b="1">
                <a:cs typeface="Times New Roman" pitchFamily="18" charset="0"/>
              </a:rPr>
              <a:t/>
            </a:r>
            <a:br>
              <a:rPr lang="ru-RU" sz="2200" b="1">
                <a:cs typeface="Times New Roman" pitchFamily="18" charset="0"/>
              </a:rPr>
            </a:br>
            <a:r>
              <a:rPr lang="ru-RU" sz="2200" b="1">
                <a:cs typeface="Times New Roman" pitchFamily="18" charset="0"/>
              </a:rPr>
              <a:t>• Затем </a:t>
            </a:r>
            <a:r>
              <a:rPr lang="ru-RU" sz="2200" b="1">
                <a:solidFill>
                  <a:srgbClr val="FF0000"/>
                </a:solidFill>
                <a:cs typeface="Times New Roman" pitchFamily="18" charset="0"/>
              </a:rPr>
              <a:t>посмотрите, нет ли рядом спасательного средства. </a:t>
            </a:r>
            <a:r>
              <a:rPr lang="ru-RU" sz="2200" b="1">
                <a:cs typeface="Times New Roman" pitchFamily="18" charset="0"/>
              </a:rPr>
              <a:t>Им может стать все, что плавает на воде и что вы можете добросить до тонущего: спасательный круг, резиновая камера и др.</a:t>
            </a:r>
          </a:p>
          <a:p>
            <a:pPr eaLnBrk="0" hangingPunct="0"/>
            <a:r>
              <a:rPr lang="ru-RU" sz="2200" b="1">
                <a:cs typeface="Times New Roman" pitchFamily="18" charset="0"/>
              </a:rPr>
              <a:t>•</a:t>
            </a:r>
            <a:r>
              <a:rPr lang="ru-RU" sz="2200" b="1">
                <a:solidFill>
                  <a:srgbClr val="FF0000"/>
                </a:solidFill>
                <a:cs typeface="Times New Roman" pitchFamily="18" charset="0"/>
              </a:rPr>
              <a:t> Попробуйте</a:t>
            </a:r>
            <a:r>
              <a:rPr lang="ru-RU" sz="2200" b="1">
                <a:cs typeface="Times New Roman" pitchFamily="18" charset="0"/>
              </a:rPr>
              <a:t>, если это возможно, </a:t>
            </a:r>
            <a:r>
              <a:rPr lang="ru-RU" sz="2200" b="1">
                <a:solidFill>
                  <a:srgbClr val="FF0000"/>
                </a:solidFill>
                <a:cs typeface="Times New Roman" pitchFamily="18" charset="0"/>
              </a:rPr>
              <a:t>дотянуться до тонущего </a:t>
            </a:r>
            <a:r>
              <a:rPr lang="ru-RU" sz="2200" b="1">
                <a:cs typeface="Times New Roman" pitchFamily="18" charset="0"/>
              </a:rPr>
              <a:t>рукой, палкой, толстой веткой или бросьте ему веревку.</a:t>
            </a:r>
            <a:br>
              <a:rPr lang="ru-RU" sz="2200" b="1">
                <a:cs typeface="Times New Roman" pitchFamily="18" charset="0"/>
              </a:rPr>
            </a:br>
            <a:r>
              <a:rPr lang="ru-RU" sz="2200" b="1">
                <a:cs typeface="Times New Roman" pitchFamily="18" charset="0"/>
              </a:rPr>
              <a:t>• Если рядом никого нет, можно попытаться спасти утопающего, </a:t>
            </a:r>
            <a:r>
              <a:rPr lang="ru-RU" sz="2200" b="1">
                <a:solidFill>
                  <a:srgbClr val="FF0000"/>
                </a:solidFill>
                <a:cs typeface="Times New Roman" pitchFamily="18" charset="0"/>
              </a:rPr>
              <a:t>подплыв к нему сзади </a:t>
            </a:r>
            <a:r>
              <a:rPr lang="ru-RU" sz="2200" b="1">
                <a:cs typeface="Times New Roman" pitchFamily="18" charset="0"/>
              </a:rPr>
              <a:t>и схватив за волосы, после чего вернуться с ним на безопасную глубину. Но это возможно только в самом крайнем случае и </a:t>
            </a:r>
            <a:r>
              <a:rPr lang="ru-RU" sz="2200" b="1">
                <a:solidFill>
                  <a:srgbClr val="FF0000"/>
                </a:solidFill>
                <a:cs typeface="Times New Roman" pitchFamily="18" charset="0"/>
              </a:rPr>
              <a:t>если вы очень хорошо плаваете</a:t>
            </a:r>
            <a:r>
              <a:rPr lang="ru-RU" sz="2200" b="1">
                <a:cs typeface="Times New Roman" pitchFamily="18" charset="0"/>
              </a:rPr>
              <a:t>.</a:t>
            </a:r>
          </a:p>
          <a:p>
            <a:pPr eaLnBrk="0" hangingPunct="0"/>
            <a:endParaRPr lang="ru-RU" sz="2200" b="1">
              <a:cs typeface="Times New Roman" pitchFamily="18" charset="0"/>
            </a:endParaRPr>
          </a:p>
          <a:p>
            <a:pPr eaLnBrk="0" hangingPunct="0"/>
            <a:r>
              <a:rPr lang="ru-RU" sz="2200" b="1">
                <a:cs typeface="Times New Roman" pitchFamily="18" charset="0"/>
              </a:rPr>
              <a:t/>
            </a:r>
            <a:br>
              <a:rPr lang="ru-RU" sz="2200" b="1">
                <a:cs typeface="Times New Roman" pitchFamily="18" charset="0"/>
              </a:rPr>
            </a:br>
            <a:r>
              <a:rPr lang="ru-RU" sz="2200" b="1">
                <a:cs typeface="Times New Roman" pitchFamily="18" charset="0"/>
              </a:rPr>
              <a:t>Соблюдайте правила поведения на воде!</a:t>
            </a:r>
            <a:endParaRPr lang="ru-RU" sz="2200" b="1"/>
          </a:p>
        </p:txBody>
      </p:sp>
      <p:sp>
        <p:nvSpPr>
          <p:cNvPr id="30723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30724" name="Рисунок 99" descr="Безопасность на воде для дошкольников. Малыш купается">
            <a:hlinkClick r:id="rId2" tooltip="&quot;&quot;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05600" y="5456238"/>
            <a:ext cx="2182813" cy="1401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Прямоугольник 2"/>
          <p:cNvSpPr>
            <a:spLocks noChangeArrowheads="1"/>
          </p:cNvSpPr>
          <p:nvPr/>
        </p:nvSpPr>
        <p:spPr bwMode="auto">
          <a:xfrm>
            <a:off x="1066800" y="609600"/>
            <a:ext cx="71628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33400" y="533400"/>
            <a:ext cx="80772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Лето – прекрасная пора для отдыха. И чтобы с пользой для себя и для своего здоровья отдохнуть у воды, надо научиться общаться с водой, уметь плавать, хорошо запомнить и выполнять правила поведения на воде.</a:t>
            </a:r>
            <a:endParaRPr lang="ru-RU" sz="3200" dirty="0"/>
          </a:p>
        </p:txBody>
      </p:sp>
      <p:pic>
        <p:nvPicPr>
          <p:cNvPr id="5" name="Рисунок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016" y="3140968"/>
            <a:ext cx="4104456" cy="309634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288" y="0"/>
            <a:ext cx="8291512" cy="1196975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400" dirty="0" smtClean="0"/>
              <a:t>Транспортировка на берег.</a:t>
            </a:r>
            <a:endParaRPr lang="ru-RU" sz="4400" dirty="0"/>
          </a:p>
        </p:txBody>
      </p:sp>
      <p:sp>
        <p:nvSpPr>
          <p:cNvPr id="31747" name="Объект 3"/>
          <p:cNvSpPr>
            <a:spLocks noGrp="1"/>
          </p:cNvSpPr>
          <p:nvPr>
            <p:ph sz="quarter" idx="4294967295"/>
          </p:nvPr>
        </p:nvSpPr>
        <p:spPr>
          <a:xfrm>
            <a:off x="365125" y="1600200"/>
            <a:ext cx="4041775" cy="2908300"/>
          </a:xfrm>
        </p:spPr>
        <p:txBody>
          <a:bodyPr/>
          <a:lstStyle/>
          <a:p>
            <a:pPr marL="0" indent="0" eaLnBrk="1" hangingPunct="1">
              <a:buFont typeface="Arial" charset="0"/>
              <a:buNone/>
            </a:pPr>
            <a:r>
              <a:rPr lang="ru-RU" sz="1800" smtClean="0"/>
              <a:t>Вытащите пострадавшего из воды. Для этого подплывите к нему сзади и плывите с ним к берегу, ухватив его за воротник одежды или за волосы. Голова утопавшего должна находиться над водой. Ни в коем случае не подплывайте к пострадавшему спереди и не пытайтесь вытащить его из воды</a:t>
            </a:r>
          </a:p>
        </p:txBody>
      </p:sp>
      <p:pic>
        <p:nvPicPr>
          <p:cNvPr id="31748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932363" y="1268413"/>
            <a:ext cx="3671887" cy="5235575"/>
          </a:xfrm>
        </p:spPr>
      </p:pic>
      <p:pic>
        <p:nvPicPr>
          <p:cNvPr id="3174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1538" y="4437063"/>
            <a:ext cx="3060700" cy="2111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F:\БЕЗОПАСНОСТЬ\000325_262866_Infografik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0"/>
            <a:ext cx="86106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WordArt 1"/>
          <p:cNvSpPr>
            <a:spLocks noChangeArrowheads="1" noChangeShapeType="1" noTextEdit="1"/>
          </p:cNvSpPr>
          <p:nvPr/>
        </p:nvSpPr>
        <p:spPr bwMode="auto">
          <a:xfrm>
            <a:off x="228600" y="762000"/>
            <a:ext cx="8610600" cy="5400675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ru-RU" sz="3600" kern="10" spc="-36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Знать  об  этом</a:t>
            </a:r>
          </a:p>
          <a:p>
            <a:pPr algn="ctr"/>
            <a:r>
              <a:rPr lang="ru-RU" sz="3600" kern="10" spc="-36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должен   каждый,</a:t>
            </a:r>
          </a:p>
          <a:p>
            <a:pPr algn="ctr"/>
            <a:r>
              <a:rPr lang="ru-RU" sz="3600" kern="10" spc="-36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БЕЗОПАСНОСТЬ - </a:t>
            </a:r>
          </a:p>
          <a:p>
            <a:pPr algn="ctr"/>
            <a:r>
              <a:rPr lang="ru-RU" sz="3600" kern="10" spc="-36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ЭТО   ВАЖНО!</a:t>
            </a: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I:\проект слайды\Рисунок1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304800"/>
            <a:ext cx="8610600" cy="617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1\Documents\ЛММ\БЕЗОПАСНОСТЬ\исх. безопасность на воде\проект слайды\Рисунок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0"/>
            <a:ext cx="8382000" cy="655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33400" y="609600"/>
            <a:ext cx="81534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Чтобы избежать беды, всем ребятам необходимо строго соблюдать ряд простых правил поведения на воде.</a:t>
            </a:r>
            <a:endParaRPr lang="ru-RU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 eaLnBrk="0" hangingPunct="0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Помните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</a:t>
            </a:r>
            <a:endParaRPr lang="ru-RU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eaLnBrk="0" hangingPunct="0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– купаться можно только в разрешенных местах и в присутствии взрослых;</a:t>
            </a:r>
            <a:endParaRPr lang="ru-RU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eaLnBrk="0" hangingPunct="0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– нельзя нырять в незнакомых местах – на дне могут оказаться </a:t>
            </a:r>
            <a:r>
              <a:rPr lang="ru-RU" b="1" dirty="0" err="1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притопленные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бревна, камни, коряги;</a:t>
            </a:r>
            <a:endParaRPr lang="ru-RU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eaLnBrk="0" hangingPunct="0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– не следует купаться в заболоченных местах и там, где есть водоросли или тина;</a:t>
            </a:r>
          </a:p>
        </p:txBody>
      </p:sp>
      <p:pic>
        <p:nvPicPr>
          <p:cNvPr id="4" name="Рисунок 3"/>
          <p:cNvPicPr/>
          <p:nvPr/>
        </p:nvPicPr>
        <p:blipFill>
          <a:blip r:embed="rId2" cstate="print"/>
          <a:srcRect l="6090" t="5935" r="1557" b="4051"/>
          <a:stretch>
            <a:fillRect/>
          </a:stretch>
        </p:blipFill>
        <p:spPr bwMode="auto">
          <a:xfrm>
            <a:off x="5029200" y="3733800"/>
            <a:ext cx="3657600" cy="24384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3645024"/>
            <a:ext cx="3960440" cy="266429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Прямоугольник 1"/>
          <p:cNvSpPr>
            <a:spLocks noChangeArrowheads="1"/>
          </p:cNvSpPr>
          <p:nvPr/>
        </p:nvSpPr>
        <p:spPr bwMode="auto">
          <a:xfrm>
            <a:off x="381000" y="0"/>
            <a:ext cx="83820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tabLst>
                <a:tab pos="90488" algn="l"/>
              </a:tabLst>
            </a:pPr>
            <a:endParaRPr lang="ru-RU" sz="4400" b="1" dirty="0">
              <a:solidFill>
                <a:srgbClr val="7030A0"/>
              </a:solidFill>
              <a:latin typeface="Monotype Corsiva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09600" y="457200"/>
            <a:ext cx="80772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0" hangingPunct="0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– ни в коем случае не плавать на надувных матрацах, автомобильных камерах, надувных игрушках – подручное средство может оказаться неисправным, порваться, человек внезапно окажется в воде, а это очень опасно даже для умеющих хорошо плавать;</a:t>
            </a:r>
            <a:endParaRPr lang="ru-RU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eaLnBrk="0" hangingPunct="0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– нельзя цепляться за лодки, вылезать на знаки навигационного оборудования (бакены, буйки и т. д.);</a:t>
            </a:r>
            <a:endParaRPr lang="ru-RU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eaLnBrk="0" hangingPunct="0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– нельзя подплывать к проходящим судам, заплывать за буйки, ограничивающие зону заплыва, и выплывать на фарватер;</a:t>
            </a:r>
            <a:endParaRPr lang="ru-RU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3933056"/>
            <a:ext cx="3744416" cy="250887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Рисунок 6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4400" y="3886200"/>
            <a:ext cx="3081536" cy="24951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1"/>
          <p:cNvSpPr>
            <a:spLocks noChangeArrowheads="1"/>
          </p:cNvSpPr>
          <p:nvPr/>
        </p:nvSpPr>
        <p:spPr bwMode="auto">
          <a:xfrm>
            <a:off x="0" y="2743200"/>
            <a:ext cx="9144000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>
              <a:buFont typeface="Arial" charset="0"/>
              <a:buChar char="•"/>
            </a:pPr>
            <a:r>
              <a:rPr lang="ru-RU" sz="3200" b="1">
                <a:solidFill>
                  <a:srgbClr val="7030A0"/>
                </a:solidFill>
                <a:latin typeface="Monotype Corsiva" pitchFamily="66" charset="0"/>
              </a:rPr>
              <a:t>Купайтесь только в отведенных для этого местах</a:t>
            </a:r>
            <a:endParaRPr lang="ru-RU" sz="2000" b="1">
              <a:latin typeface="Times New Roman" pitchFamily="18" charset="0"/>
            </a:endParaRPr>
          </a:p>
          <a:p>
            <a:pPr algn="ctr" eaLnBrk="0" hangingPunct="0"/>
            <a:endParaRPr lang="ru-RU" sz="3200"/>
          </a:p>
        </p:txBody>
      </p:sp>
      <p:pic>
        <p:nvPicPr>
          <p:cNvPr id="17411" name="Рисунок 69" descr="Картинка о безопасности летом">
            <a:hlinkClick r:id="rId2" tooltip="&quot;&quot;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533400"/>
            <a:ext cx="314325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2" name="Rectangle 4"/>
          <p:cNvSpPr>
            <a:spLocks noChangeArrowheads="1"/>
          </p:cNvSpPr>
          <p:nvPr/>
        </p:nvSpPr>
        <p:spPr bwMode="auto">
          <a:xfrm>
            <a:off x="533400" y="3200400"/>
            <a:ext cx="8610600" cy="310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ru-RU" sz="3200" b="1">
                <a:solidFill>
                  <a:srgbClr val="7030A0"/>
                </a:solidFill>
                <a:cs typeface="Times New Roman" pitchFamily="18" charset="0"/>
              </a:rPr>
              <a:t>•</a:t>
            </a:r>
            <a:r>
              <a:rPr lang="ru-RU" sz="3200" b="1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> Не переохлаждайтесь и не перегревайтесь.</a:t>
            </a:r>
            <a:endParaRPr lang="ru-RU" sz="2400">
              <a:cs typeface="Times New Roman" pitchFamily="18" charset="0"/>
            </a:endParaRPr>
          </a:p>
          <a:p>
            <a:pPr eaLnBrk="0" hangingPunct="0"/>
            <a:r>
              <a:rPr lang="ru-RU" sz="3200" b="1">
                <a:solidFill>
                  <a:srgbClr val="7030A0"/>
                </a:solidFill>
                <a:cs typeface="Times New Roman" pitchFamily="18" charset="0"/>
              </a:rPr>
              <a:t>•</a:t>
            </a:r>
            <a:r>
              <a:rPr lang="ru-RU" sz="3200" b="1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> После приема пищи сделайте перерыв 1,5-2 часа.</a:t>
            </a:r>
            <a:endParaRPr lang="ru-RU" sz="2400">
              <a:cs typeface="Times New Roman" pitchFamily="18" charset="0"/>
            </a:endParaRPr>
          </a:p>
          <a:p>
            <a:pPr eaLnBrk="0" hangingPunct="0"/>
            <a:r>
              <a:rPr lang="ru-RU" sz="3200" b="1">
                <a:solidFill>
                  <a:srgbClr val="7030A0"/>
                </a:solidFill>
                <a:cs typeface="Times New Roman" pitchFamily="18" charset="0"/>
              </a:rPr>
              <a:t>•</a:t>
            </a:r>
            <a:r>
              <a:rPr lang="ru-RU" sz="3200" b="1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> Не купайтесь при температуре воды ниже 18 градусов, в воздуха ниже 22 градусов.</a:t>
            </a:r>
            <a:endParaRPr lang="ru-RU" sz="2400">
              <a:cs typeface="Times New Roman" pitchFamily="18" charset="0"/>
            </a:endParaRPr>
          </a:p>
          <a:p>
            <a:pPr eaLnBrk="0" hangingPunct="0"/>
            <a:r>
              <a:rPr lang="ru-RU" sz="3200" b="1">
                <a:solidFill>
                  <a:srgbClr val="7030A0"/>
                </a:solidFill>
                <a:cs typeface="Times New Roman" pitchFamily="18" charset="0"/>
              </a:rPr>
              <a:t> </a:t>
            </a:r>
            <a:endParaRPr lang="ru-RU" sz="2400">
              <a:cs typeface="Times New Roman" pitchFamily="18" charset="0"/>
            </a:endParaRPr>
          </a:p>
          <a:p>
            <a:pPr eaLnBrk="0" hangingPunct="0"/>
            <a:endParaRPr lang="ru-RU" sz="3600"/>
          </a:p>
        </p:txBody>
      </p:sp>
      <p:sp>
        <p:nvSpPr>
          <p:cNvPr id="17413" name="Rectangle 5"/>
          <p:cNvSpPr>
            <a:spLocks noChangeArrowheads="1"/>
          </p:cNvSpPr>
          <p:nvPr/>
        </p:nvSpPr>
        <p:spPr bwMode="auto">
          <a:xfrm>
            <a:off x="533400" y="4953000"/>
            <a:ext cx="8915400" cy="1354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endParaRPr lang="ru-RU">
              <a:cs typeface="Times New Roman" pitchFamily="18" charset="0"/>
            </a:endParaRPr>
          </a:p>
          <a:p>
            <a:pPr eaLnBrk="0" hangingPunct="0"/>
            <a:r>
              <a:rPr lang="ru-RU" sz="3200" b="1">
                <a:solidFill>
                  <a:srgbClr val="7030A0"/>
                </a:solidFill>
                <a:cs typeface="Times New Roman" pitchFamily="18" charset="0"/>
              </a:rPr>
              <a:t>•</a:t>
            </a:r>
            <a:r>
              <a:rPr lang="ru-RU" sz="3200" b="1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> Не находитесь длительное время под палящими лучами солнца</a:t>
            </a:r>
            <a:r>
              <a:rPr lang="ru-RU" sz="2400" b="1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>.</a:t>
            </a:r>
            <a:endParaRPr lang="ru-RU" sz="2800"/>
          </a:p>
        </p:txBody>
      </p:sp>
      <p:pic>
        <p:nvPicPr>
          <p:cNvPr id="17414" name="Рисунок 38" descr="http://azbez.com/sites/azbez.com/files/images/005_kopiya1.300x300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91200" y="533400"/>
            <a:ext cx="29718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ru-RU">
              <a:latin typeface="Calibri" pitchFamily="34" charset="0"/>
            </a:endParaRPr>
          </a:p>
        </p:txBody>
      </p:sp>
      <p:pic>
        <p:nvPicPr>
          <p:cNvPr id="3" name="Рисунок 2" descr="C:\Users\1\Documents\ЛММ\БЕЗОПАСНОСТЬ\исх. безопасность на воде\проект слайды\Рисунок6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29200" y="762000"/>
            <a:ext cx="4114800" cy="48768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8436" name="Rectangle 3"/>
          <p:cNvSpPr>
            <a:spLocks noChangeArrowheads="1"/>
          </p:cNvSpPr>
          <p:nvPr/>
        </p:nvSpPr>
        <p:spPr bwMode="auto">
          <a:xfrm>
            <a:off x="762000" y="741363"/>
            <a:ext cx="8382000" cy="4522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ru-RU" sz="3600" b="1">
                <a:solidFill>
                  <a:srgbClr val="FF0000"/>
                </a:solidFill>
                <a:latin typeface="Monotype Corsiva" pitchFamily="66" charset="0"/>
                <a:cs typeface="Times New Roman" pitchFamily="18" charset="0"/>
              </a:rPr>
              <a:t>На высоком берегу,</a:t>
            </a:r>
            <a:br>
              <a:rPr lang="ru-RU" sz="3600" b="1">
                <a:solidFill>
                  <a:srgbClr val="FF0000"/>
                </a:solidFill>
                <a:latin typeface="Monotype Corsiva" pitchFamily="66" charset="0"/>
                <a:cs typeface="Times New Roman" pitchFamily="18" charset="0"/>
              </a:rPr>
            </a:br>
            <a:r>
              <a:rPr lang="ru-RU" sz="3600" b="1">
                <a:solidFill>
                  <a:srgbClr val="FF0000"/>
                </a:solidFill>
                <a:latin typeface="Monotype Corsiva" pitchFamily="66" charset="0"/>
                <a:cs typeface="Times New Roman" pitchFamily="18" charset="0"/>
              </a:rPr>
              <a:t>Дети не играйте!</a:t>
            </a:r>
            <a:r>
              <a:rPr lang="ru-RU" sz="3600">
                <a:latin typeface="Monotype Corsiva" pitchFamily="66" charset="0"/>
                <a:cs typeface="Times New Roman" pitchFamily="18" charset="0"/>
              </a:rPr>
              <a:t/>
            </a:r>
            <a:br>
              <a:rPr lang="ru-RU" sz="3600">
                <a:latin typeface="Monotype Corsiva" pitchFamily="66" charset="0"/>
                <a:cs typeface="Times New Roman" pitchFamily="18" charset="0"/>
              </a:rPr>
            </a:br>
            <a:r>
              <a:rPr lang="ru-RU" sz="3600" b="1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>Из-под ног уйти земля</a:t>
            </a:r>
            <a:br>
              <a:rPr lang="ru-RU" sz="3600" b="1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</a:br>
            <a:r>
              <a:rPr lang="ru-RU" sz="3600" b="1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>Может, так и знайте!</a:t>
            </a:r>
            <a:br>
              <a:rPr lang="ru-RU" sz="3600" b="1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</a:br>
            <a:r>
              <a:rPr lang="ru-RU" sz="3600" b="1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>И с обрыва прямо вниз</a:t>
            </a:r>
            <a:br>
              <a:rPr lang="ru-RU" sz="3600" b="1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</a:br>
            <a:r>
              <a:rPr lang="ru-RU" sz="3600" b="1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>В воду полетите</a:t>
            </a:r>
            <a:r>
              <a:rPr lang="ru-RU" sz="3600" b="1">
                <a:solidFill>
                  <a:srgbClr val="7030A0"/>
                </a:solidFill>
                <a:latin typeface="Calibri" pitchFamily="34" charset="0"/>
                <a:cs typeface="Times New Roman" pitchFamily="18" charset="0"/>
              </a:rPr>
              <a:t>…</a:t>
            </a:r>
            <a:r>
              <a:rPr lang="ru-RU" sz="3600" b="1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/>
            </a:r>
            <a:br>
              <a:rPr lang="ru-RU" sz="3600" b="1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</a:br>
            <a:r>
              <a:rPr lang="ru-RU" sz="3600" b="1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>И останется кричать:</a:t>
            </a:r>
            <a:br>
              <a:rPr lang="ru-RU" sz="3600" b="1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</a:br>
            <a:r>
              <a:rPr lang="ru-RU" sz="3600" b="1">
                <a:solidFill>
                  <a:srgbClr val="7030A0"/>
                </a:solidFill>
                <a:latin typeface="Calibri" pitchFamily="34" charset="0"/>
                <a:cs typeface="Times New Roman" pitchFamily="18" charset="0"/>
              </a:rPr>
              <a:t>«</a:t>
            </a:r>
            <a:r>
              <a:rPr lang="ru-RU" sz="3600" b="1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>Люди, помогите!!!</a:t>
            </a:r>
            <a:r>
              <a:rPr lang="ru-RU" sz="3600" b="1">
                <a:solidFill>
                  <a:srgbClr val="7030A0"/>
                </a:solidFill>
                <a:latin typeface="Calibri" pitchFamily="34" charset="0"/>
                <a:cs typeface="Times New Roman" pitchFamily="18" charset="0"/>
              </a:rPr>
              <a:t>»</a:t>
            </a:r>
            <a:endParaRPr lang="ru-RU" sz="4000">
              <a:latin typeface="Calibri" pitchFamily="34" charset="0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1"/>
          <p:cNvSpPr>
            <a:spLocks noChangeArrowheads="1"/>
          </p:cNvSpPr>
          <p:nvPr/>
        </p:nvSpPr>
        <p:spPr bwMode="auto">
          <a:xfrm>
            <a:off x="304800" y="1154113"/>
            <a:ext cx="8839200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ru-RU" sz="3600" b="1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>Когда вокруг грохочет гром</a:t>
            </a:r>
            <a:br>
              <a:rPr lang="ru-RU" sz="3600" b="1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</a:br>
            <a:r>
              <a:rPr lang="ru-RU" sz="3600" b="1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>И молния сверкает,</a:t>
            </a:r>
            <a:br>
              <a:rPr lang="ru-RU" sz="3600" b="1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</a:br>
            <a:r>
              <a:rPr lang="ru-RU" sz="3600" b="1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>Не лезь в открытый водоём!</a:t>
            </a:r>
            <a:br>
              <a:rPr lang="ru-RU" sz="3600" b="1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</a:br>
            <a:r>
              <a:rPr lang="ru-RU" sz="3600" b="1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>Ведь всякое бывает</a:t>
            </a:r>
            <a:r>
              <a:rPr lang="ru-RU" sz="3600" b="1">
                <a:solidFill>
                  <a:srgbClr val="7030A0"/>
                </a:solidFill>
                <a:latin typeface="Calibri" pitchFamily="34" charset="0"/>
                <a:cs typeface="Times New Roman" pitchFamily="18" charset="0"/>
              </a:rPr>
              <a:t>…</a:t>
            </a:r>
            <a:r>
              <a:rPr lang="ru-RU" sz="3600" b="1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/>
            </a:r>
            <a:br>
              <a:rPr lang="ru-RU" sz="3600" b="1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</a:br>
            <a:r>
              <a:rPr lang="ru-RU" sz="3600" b="1">
                <a:solidFill>
                  <a:srgbClr val="FF0000"/>
                </a:solidFill>
                <a:latin typeface="Monotype Corsiva" pitchFamily="66" charset="0"/>
                <a:cs typeface="Times New Roman" pitchFamily="18" charset="0"/>
              </a:rPr>
              <a:t>И если ты в грозу попал,</a:t>
            </a:r>
            <a:br>
              <a:rPr lang="ru-RU" sz="3600" b="1">
                <a:solidFill>
                  <a:srgbClr val="FF0000"/>
                </a:solidFill>
                <a:latin typeface="Monotype Corsiva" pitchFamily="66" charset="0"/>
                <a:cs typeface="Times New Roman" pitchFamily="18" charset="0"/>
              </a:rPr>
            </a:br>
            <a:r>
              <a:rPr lang="ru-RU" sz="3600" b="1">
                <a:solidFill>
                  <a:srgbClr val="FF0000"/>
                </a:solidFill>
                <a:latin typeface="Monotype Corsiva" pitchFamily="66" charset="0"/>
                <a:cs typeface="Times New Roman" pitchFamily="18" charset="0"/>
              </a:rPr>
              <a:t>Не плавай, не купайся</a:t>
            </a:r>
            <a:r>
              <a:rPr lang="ru-RU" sz="3600" b="1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…</a:t>
            </a:r>
            <a:r>
              <a:rPr lang="ru-RU" sz="3600" b="1">
                <a:solidFill>
                  <a:srgbClr val="FF0000"/>
                </a:solidFill>
                <a:latin typeface="Monotype Corsiva" pitchFamily="66" charset="0"/>
                <a:cs typeface="Times New Roman" pitchFamily="18" charset="0"/>
              </a:rPr>
              <a:t/>
            </a:r>
            <a:br>
              <a:rPr lang="ru-RU" sz="3600" b="1">
                <a:solidFill>
                  <a:srgbClr val="FF0000"/>
                </a:solidFill>
                <a:latin typeface="Monotype Corsiva" pitchFamily="66" charset="0"/>
                <a:cs typeface="Times New Roman" pitchFamily="18" charset="0"/>
              </a:rPr>
            </a:br>
            <a:r>
              <a:rPr lang="ru-RU" sz="3600" b="1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>Лишь только дождик застучал,</a:t>
            </a:r>
            <a:br>
              <a:rPr lang="ru-RU" sz="3600" b="1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</a:br>
            <a:r>
              <a:rPr lang="ru-RU" sz="3600" b="1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>На берег выбирайся! </a:t>
            </a:r>
            <a:endParaRPr lang="ru-RU" sz="4000">
              <a:latin typeface="Calibri" pitchFamily="34" charset="0"/>
            </a:endParaRPr>
          </a:p>
        </p:txBody>
      </p:sp>
      <p:pic>
        <p:nvPicPr>
          <p:cNvPr id="3" name="Рисунок 2" descr="C:\Users\1\Documents\ЛММ\БЕЗОПАСНОСТЬ\исх. безопасность на воде\проект слайды\Рисунок6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0" y="1600200"/>
            <a:ext cx="3429000" cy="38862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ru-RU">
              <a:latin typeface="Calibri" pitchFamily="34" charset="0"/>
            </a:endParaRPr>
          </a:p>
        </p:txBody>
      </p:sp>
      <p:pic>
        <p:nvPicPr>
          <p:cNvPr id="3" name="Рисунок 2" descr="C:\Users\1\Documents\ЛММ\БЕЗОПАСНОСТЬ\исх. безопасность на воде\проект слайды\Рисунок6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62000"/>
            <a:ext cx="4876800" cy="4953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0484" name="Rectangle 3"/>
          <p:cNvSpPr>
            <a:spLocks noChangeArrowheads="1"/>
          </p:cNvSpPr>
          <p:nvPr/>
        </p:nvSpPr>
        <p:spPr bwMode="auto">
          <a:xfrm>
            <a:off x="457200" y="-85725"/>
            <a:ext cx="8305800" cy="674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r" eaLnBrk="0" hangingPunct="0"/>
            <a:r>
              <a:rPr lang="ru-RU" sz="3600" b="1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>И большим, и детям</a:t>
            </a:r>
            <a:br>
              <a:rPr lang="ru-RU" sz="3600" b="1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</a:br>
            <a:r>
              <a:rPr lang="ru-RU" sz="3600" b="1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>Хочется сказать:</a:t>
            </a:r>
            <a:br>
              <a:rPr lang="ru-RU" sz="3600" b="1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</a:br>
            <a:r>
              <a:rPr lang="ru-RU" sz="3600" b="1">
                <a:solidFill>
                  <a:srgbClr val="FF0000"/>
                </a:solidFill>
                <a:latin typeface="Monotype Corsiva" pitchFamily="66" charset="0"/>
                <a:cs typeface="Times New Roman" pitchFamily="18" charset="0"/>
              </a:rPr>
              <a:t>В незнакомом месте</a:t>
            </a:r>
            <a:br>
              <a:rPr lang="ru-RU" sz="3600" b="1">
                <a:solidFill>
                  <a:srgbClr val="FF0000"/>
                </a:solidFill>
                <a:latin typeface="Monotype Corsiva" pitchFamily="66" charset="0"/>
                <a:cs typeface="Times New Roman" pitchFamily="18" charset="0"/>
              </a:rPr>
            </a:br>
            <a:r>
              <a:rPr lang="ru-RU" sz="3600" b="1">
                <a:solidFill>
                  <a:srgbClr val="FF0000"/>
                </a:solidFill>
                <a:latin typeface="Monotype Corsiva" pitchFamily="66" charset="0"/>
                <a:cs typeface="Times New Roman" pitchFamily="18" charset="0"/>
              </a:rPr>
              <a:t>Вам нельзя нырять!</a:t>
            </a:r>
            <a:br>
              <a:rPr lang="ru-RU" sz="3600" b="1">
                <a:solidFill>
                  <a:srgbClr val="FF0000"/>
                </a:solidFill>
                <a:latin typeface="Monotype Corsiva" pitchFamily="66" charset="0"/>
                <a:cs typeface="Times New Roman" pitchFamily="18" charset="0"/>
              </a:rPr>
            </a:br>
            <a:r>
              <a:rPr lang="ru-RU" sz="3600" b="1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>Может очень мелкой</a:t>
            </a:r>
            <a:br>
              <a:rPr lang="ru-RU" sz="3600" b="1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</a:br>
            <a:r>
              <a:rPr lang="ru-RU" sz="3600" b="1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>Речка оказаться</a:t>
            </a:r>
            <a:r>
              <a:rPr lang="ru-RU" sz="3600" b="1">
                <a:solidFill>
                  <a:srgbClr val="7030A0"/>
                </a:solidFill>
                <a:latin typeface="Calibri" pitchFamily="34" charset="0"/>
                <a:cs typeface="Times New Roman" pitchFamily="18" charset="0"/>
              </a:rPr>
              <a:t>…</a:t>
            </a:r>
            <a:endParaRPr lang="ru-RU" sz="3600" b="1">
              <a:solidFill>
                <a:srgbClr val="7030A0"/>
              </a:solidFill>
              <a:latin typeface="Monotype Corsiva" pitchFamily="66" charset="0"/>
              <a:cs typeface="Times New Roman" pitchFamily="18" charset="0"/>
            </a:endParaRPr>
          </a:p>
          <a:p>
            <a:pPr algn="r" eaLnBrk="0" hangingPunct="0"/>
            <a:r>
              <a:rPr lang="ru-RU" sz="3600" b="1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>         А в песок опасно</a:t>
            </a:r>
            <a:br>
              <a:rPr lang="ru-RU" sz="3600" b="1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</a:br>
            <a:r>
              <a:rPr lang="ru-RU" sz="3600" b="1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>Головой втыкаться!</a:t>
            </a:r>
            <a:br>
              <a:rPr lang="ru-RU" sz="3600" b="1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</a:br>
            <a:r>
              <a:rPr lang="ru-RU" sz="3600" b="1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>Сучья, камни, стёкла</a:t>
            </a:r>
            <a:br>
              <a:rPr lang="ru-RU" sz="3600" b="1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</a:br>
            <a:r>
              <a:rPr lang="ru-RU" sz="3600" b="1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>Спрятались на дне </a:t>
            </a:r>
            <a:r>
              <a:rPr lang="ru-RU" sz="3600" b="1">
                <a:solidFill>
                  <a:srgbClr val="7030A0"/>
                </a:solidFill>
                <a:latin typeface="Calibri" pitchFamily="34" charset="0"/>
                <a:cs typeface="Times New Roman" pitchFamily="18" charset="0"/>
              </a:rPr>
              <a:t>–</a:t>
            </a:r>
            <a:r>
              <a:rPr lang="ru-RU" sz="3600" b="1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/>
            </a:r>
            <a:br>
              <a:rPr lang="ru-RU" sz="3600" b="1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</a:br>
            <a:r>
              <a:rPr lang="ru-RU" sz="3600" b="1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>Их заметить сложно</a:t>
            </a:r>
            <a:endParaRPr lang="ru-RU" sz="2800">
              <a:cs typeface="Times New Roman" pitchFamily="18" charset="0"/>
            </a:endParaRPr>
          </a:p>
          <a:p>
            <a:pPr algn="r" eaLnBrk="0" hangingPunct="0"/>
            <a:r>
              <a:rPr lang="ru-RU" sz="3600" b="1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>в водной глубине</a:t>
            </a:r>
            <a:endParaRPr lang="ru-RU" sz="4000">
              <a:latin typeface="Calibri" pitchFamily="34" charset="0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Трек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678</TotalTime>
  <Words>592</Words>
  <Application>Microsoft Office PowerPoint</Application>
  <PresentationFormat>Экран (4:3)</PresentationFormat>
  <Paragraphs>86</Paragraphs>
  <Slides>23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Трек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Инструкция по оказанию первой медицинской помощи</vt:lpstr>
      <vt:lpstr>Слайд 19</vt:lpstr>
      <vt:lpstr>Транспортировка на берег.</vt:lpstr>
      <vt:lpstr>Слайд 21</vt:lpstr>
      <vt:lpstr>Слайд 22</vt:lpstr>
      <vt:lpstr>Слайд 23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</dc:title>
  <dc:creator>Гусева Н.В.</dc:creator>
  <cp:lastModifiedBy>Оля</cp:lastModifiedBy>
  <cp:revision>66</cp:revision>
  <dcterms:created xsi:type="dcterms:W3CDTF">2013-09-24T05:57:37Z</dcterms:created>
  <dcterms:modified xsi:type="dcterms:W3CDTF">2020-05-14T20:12:02Z</dcterms:modified>
  <cp:category>презентация</cp:category>
</cp:coreProperties>
</file>