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57" r:id="rId3"/>
    <p:sldId id="258" r:id="rId4"/>
    <p:sldId id="263" r:id="rId5"/>
    <p:sldId id="264" r:id="rId6"/>
    <p:sldId id="265" r:id="rId7"/>
    <p:sldId id="266" r:id="rId8"/>
    <p:sldId id="268" r:id="rId9"/>
    <p:sldId id="256" r:id="rId10"/>
    <p:sldId id="259" r:id="rId11"/>
    <p:sldId id="260" r:id="rId12"/>
    <p:sldId id="261" r:id="rId13"/>
    <p:sldId id="262" r:id="rId14"/>
    <p:sldId id="273" r:id="rId15"/>
    <p:sldId id="267" r:id="rId16"/>
    <p:sldId id="270" r:id="rId17"/>
    <p:sldId id="269" r:id="rId18"/>
    <p:sldId id="271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656" y="-11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D8F66-C8E9-4CA4-AE55-7C458191E7A0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E3D7C-CC4D-4CB4-962C-31B36122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19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E3D7C-CC4D-4CB4-962C-31B36122950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1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65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8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5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67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9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1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39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59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4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9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A3677-3FB3-499E-B5F8-47DC0AB0C965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01DF2-3783-4F6E-8D93-16387E293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29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линейных уравнений с двумя переменными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метод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33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№1010(3)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7" t="17383" r="20312" b="29688"/>
          <a:stretch/>
        </p:blipFill>
        <p:spPr bwMode="auto">
          <a:xfrm>
            <a:off x="3946426" y="1691601"/>
            <a:ext cx="5197573" cy="440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Объект 2"/>
              <p:cNvSpPr txBox="1">
                <a:spLocks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х+у=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х−у=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 у= – </a:t>
                </a:r>
                <a:r>
                  <a:rPr lang="ru-RU" dirty="0" smtClean="0"/>
                  <a:t>х-5.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12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270527"/>
              </p:ext>
            </p:extLst>
          </p:nvPr>
        </p:nvGraphicFramePr>
        <p:xfrm>
          <a:off x="395536" y="204654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Объект 2"/>
          <p:cNvSpPr txBox="1">
            <a:spLocks/>
          </p:cNvSpPr>
          <p:nvPr/>
        </p:nvSpPr>
        <p:spPr>
          <a:xfrm>
            <a:off x="298111" y="3104965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4х +5.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190879"/>
              </p:ext>
            </p:extLst>
          </p:nvPr>
        </p:nvGraphicFramePr>
        <p:xfrm>
          <a:off x="327225" y="3645024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Объект 2"/>
          <p:cNvSpPr txBox="1">
            <a:spLocks/>
          </p:cNvSpPr>
          <p:nvPr/>
        </p:nvSpPr>
        <p:spPr>
          <a:xfrm>
            <a:off x="298111" y="4941168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-2, у = -3.</a:t>
            </a:r>
          </a:p>
          <a:p>
            <a:pPr marL="0" indent="0">
              <a:buNone/>
            </a:pPr>
            <a:r>
              <a:rPr lang="ru-RU" sz="2400" dirty="0" smtClean="0"/>
              <a:t>-2 – 3 = -5 – верно</a:t>
            </a:r>
          </a:p>
          <a:p>
            <a:pPr marL="0" indent="0">
              <a:buNone/>
            </a:pPr>
            <a:r>
              <a:rPr lang="ru-RU" sz="2400" dirty="0"/>
              <a:t>4</a:t>
            </a:r>
            <a:r>
              <a:rPr lang="ru-RU" sz="2400" dirty="0" smtClean="0"/>
              <a:t>∙(-2)- (-3) = -5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(-2;-</a:t>
            </a:r>
            <a:r>
              <a:rPr lang="ru-RU" sz="2400" dirty="0"/>
              <a:t>3</a:t>
            </a:r>
            <a:r>
              <a:rPr lang="ru-RU" sz="2400" dirty="0" smtClean="0"/>
              <a:t>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 rot="2181497">
                <a:off x="6251785" y="5015938"/>
                <a:ext cx="13452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</a:rPr>
                        <m:t>х+у=</m:t>
                      </m:r>
                      <m:r>
                        <a:rPr lang="ru-RU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81497">
                <a:off x="6251785" y="5015938"/>
                <a:ext cx="134524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 rot="17666246">
                <a:off x="4380179" y="5015938"/>
                <a:ext cx="14734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4</m:t>
                      </m:r>
                      <m:r>
                        <a:rPr lang="ru-RU" i="1">
                          <a:latin typeface="Cambria Math"/>
                        </a:rPr>
                        <m:t>х−у=</m:t>
                      </m:r>
                      <m:r>
                        <a:rPr lang="ru-RU" b="0" i="1" smtClean="0">
                          <a:latin typeface="Cambria Math"/>
                        </a:rPr>
                        <m:t>−5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666246">
                <a:off x="4380179" y="5015938"/>
                <a:ext cx="147348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Овал 18"/>
          <p:cNvSpPr/>
          <p:nvPr/>
        </p:nvSpPr>
        <p:spPr>
          <a:xfrm>
            <a:off x="5590745" y="4426479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53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build="p"/>
      <p:bldP spid="16" grpId="0" build="p"/>
      <p:bldP spid="17" grpId="0"/>
      <p:bldP spid="18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№1010(4)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1" t="17383" r="20312" b="31250"/>
          <a:stretch/>
        </p:blipFill>
        <p:spPr bwMode="auto">
          <a:xfrm>
            <a:off x="3563888" y="1415863"/>
            <a:ext cx="535305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Объект 2"/>
              <p:cNvSpPr txBox="1">
                <a:spLocks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х+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х−у=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3у</a:t>
                </a:r>
                <a:r>
                  <a:rPr lang="ru-RU" dirty="0"/>
                  <a:t>= – </a:t>
                </a:r>
                <a:r>
                  <a:rPr lang="ru-RU" dirty="0" smtClean="0"/>
                  <a:t>2х+6;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 у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х+2</m:t>
                    </m:r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12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62753"/>
              </p:ext>
            </p:extLst>
          </p:nvPr>
        </p:nvGraphicFramePr>
        <p:xfrm>
          <a:off x="395536" y="2442592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Объект 2"/>
          <p:cNvSpPr txBox="1">
            <a:spLocks/>
          </p:cNvSpPr>
          <p:nvPr/>
        </p:nvSpPr>
        <p:spPr>
          <a:xfrm>
            <a:off x="298111" y="3429001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3х – 9 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662256"/>
              </p:ext>
            </p:extLst>
          </p:nvPr>
        </p:nvGraphicFramePr>
        <p:xfrm>
          <a:off x="327225" y="39690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Объект 2"/>
          <p:cNvSpPr txBox="1">
            <a:spLocks/>
          </p:cNvSpPr>
          <p:nvPr/>
        </p:nvSpPr>
        <p:spPr>
          <a:xfrm>
            <a:off x="278463" y="5013176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3, у = 0.</a:t>
            </a:r>
          </a:p>
          <a:p>
            <a:pPr marL="0" indent="0">
              <a:buNone/>
            </a:pPr>
            <a:r>
              <a:rPr lang="ru-RU" sz="2400" dirty="0" smtClean="0"/>
              <a:t>2∙3 + 3∙0 = 6 – верно</a:t>
            </a:r>
          </a:p>
          <a:p>
            <a:pPr marL="0" indent="0">
              <a:buNone/>
            </a:pPr>
            <a:r>
              <a:rPr lang="ru-RU" sz="2400" dirty="0" smtClean="0"/>
              <a:t>3∙3 - 0 = 9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(3;0).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sp>
        <p:nvSpPr>
          <p:cNvPr id="17" name="Овал 16"/>
          <p:cNvSpPr/>
          <p:nvPr/>
        </p:nvSpPr>
        <p:spPr>
          <a:xfrm>
            <a:off x="6378787" y="3929792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 rot="1639426">
                <a:off x="3712972" y="2584144"/>
                <a:ext cx="14285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</m:t>
                      </m:r>
                      <m:r>
                        <a:rPr lang="ru-RU" i="1">
                          <a:latin typeface="Cambria Math"/>
                        </a:rPr>
                        <m:t>х+</m:t>
                      </m:r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  <m:r>
                        <a:rPr lang="ru-RU" i="1">
                          <a:latin typeface="Cambria Math"/>
                        </a:rPr>
                        <m:t>у=</m:t>
                      </m:r>
                      <m:r>
                        <a:rPr lang="ru-RU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39426">
                <a:off x="3712972" y="2584144"/>
                <a:ext cx="142859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 rot="17934399">
                <a:off x="6240413" y="2124435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  <m:r>
                        <a:rPr lang="ru-RU" i="1">
                          <a:latin typeface="Cambria Math"/>
                        </a:rPr>
                        <m:t>х−у=</m:t>
                      </m:r>
                      <m:r>
                        <a:rPr lang="ru-RU" b="0" i="1" smtClean="0">
                          <a:latin typeface="Cambria Math"/>
                        </a:rPr>
                        <m:t>9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934399">
                <a:off x="6240413" y="2124435"/>
                <a:ext cx="13003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14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build="p"/>
      <p:bldP spid="16" grpId="0" build="p"/>
      <p:bldP spid="17" grpId="0" animBg="1"/>
      <p:bldP spid="11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№1010(5)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4" t="16797" r="20000" b="38281"/>
          <a:stretch/>
        </p:blipFill>
        <p:spPr bwMode="auto">
          <a:xfrm>
            <a:off x="3491880" y="1844824"/>
            <a:ext cx="535305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х+у=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х−у=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у</a:t>
                </a:r>
                <a:r>
                  <a:rPr lang="ru-RU" dirty="0"/>
                  <a:t>= – </a:t>
                </a:r>
                <a:r>
                  <a:rPr lang="ru-RU" dirty="0" smtClean="0"/>
                  <a:t>2х + 8.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64705"/>
                <a:ext cx="3178696" cy="27194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24683"/>
              </p:ext>
            </p:extLst>
          </p:nvPr>
        </p:nvGraphicFramePr>
        <p:xfrm>
          <a:off x="395536" y="2152997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298111" y="3212976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2х 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669781"/>
              </p:ext>
            </p:extLst>
          </p:nvPr>
        </p:nvGraphicFramePr>
        <p:xfrm>
          <a:off x="324366" y="3771037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>
          <a:xfrm>
            <a:off x="298111" y="4941168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2, у = 4.</a:t>
            </a:r>
          </a:p>
          <a:p>
            <a:pPr marL="0" indent="0">
              <a:buNone/>
            </a:pPr>
            <a:r>
              <a:rPr lang="ru-RU" sz="2400" dirty="0" smtClean="0"/>
              <a:t>2∙2 +4 = 8 – верно</a:t>
            </a:r>
          </a:p>
          <a:p>
            <a:pPr marL="0" indent="0">
              <a:buNone/>
            </a:pPr>
            <a:r>
              <a:rPr lang="ru-RU" sz="2400" dirty="0"/>
              <a:t>2</a:t>
            </a:r>
            <a:r>
              <a:rPr lang="ru-RU" sz="2400" dirty="0" smtClean="0"/>
              <a:t>∙2 – 4 = 0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(2;4).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 rot="3069208">
                <a:off x="6880632" y="5109271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</m:t>
                      </m:r>
                      <m:r>
                        <a:rPr lang="ru-RU" i="1">
                          <a:latin typeface="Cambria Math"/>
                        </a:rPr>
                        <m:t>х+у=</m:t>
                      </m:r>
                      <m:r>
                        <a:rPr lang="ru-RU" b="0" i="1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069208">
                <a:off x="6880632" y="5109271"/>
                <a:ext cx="13003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 rot="18649428">
                <a:off x="3838535" y="5109271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</m:t>
                      </m:r>
                      <m:r>
                        <a:rPr lang="ru-RU" i="1">
                          <a:latin typeface="Cambria Math"/>
                        </a:rPr>
                        <m:t>х−у=</m:t>
                      </m:r>
                      <m:r>
                        <a:rPr lang="ru-RU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649428">
                <a:off x="3838535" y="5109271"/>
                <a:ext cx="13003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Овал 11"/>
          <p:cNvSpPr/>
          <p:nvPr/>
        </p:nvSpPr>
        <p:spPr>
          <a:xfrm>
            <a:off x="5940152" y="3471532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7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9" grpId="0" build="p"/>
      <p:bldP spid="4" grpId="0"/>
      <p:bldP spid="10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ru-RU" dirty="0" smtClean="0"/>
              <a:t>№1010(6)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11328" r="2343" b="23242"/>
          <a:stretch/>
        </p:blipFill>
        <p:spPr bwMode="auto">
          <a:xfrm>
            <a:off x="3188488" y="1869604"/>
            <a:ext cx="5942384" cy="498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7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−26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i="1" smtClean="0">
                                  <a:latin typeface="Cambria Math"/>
                                </a:rPr>
                                <m:t>у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−2х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3у</a:t>
                </a:r>
                <a:r>
                  <a:rPr lang="ru-RU" dirty="0"/>
                  <a:t>= </a:t>
                </a:r>
                <a:r>
                  <a:rPr lang="ru-RU" dirty="0" smtClean="0"/>
                  <a:t>7х+26;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х+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  <a:blipFill rotWithShape="1">
                <a:blip r:embed="rId3"/>
                <a:stretch>
                  <a:fillRect l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021744"/>
              </p:ext>
            </p:extLst>
          </p:nvPr>
        </p:nvGraphicFramePr>
        <p:xfrm>
          <a:off x="395536" y="242088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298111" y="3414701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2х + 8.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920510"/>
              </p:ext>
            </p:extLst>
          </p:nvPr>
        </p:nvGraphicFramePr>
        <p:xfrm>
          <a:off x="327225" y="39547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>
          <a:xfrm>
            <a:off x="298110" y="4941168"/>
            <a:ext cx="3409793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-2, у = 4.</a:t>
            </a:r>
          </a:p>
          <a:p>
            <a:pPr marL="0" indent="0">
              <a:buNone/>
            </a:pPr>
            <a:r>
              <a:rPr lang="ru-RU" sz="2400" dirty="0" smtClean="0"/>
              <a:t>7∙(-2) – 3∙4 = -26 – верно</a:t>
            </a:r>
          </a:p>
          <a:p>
            <a:pPr marL="0" indent="0">
              <a:buNone/>
            </a:pPr>
            <a:r>
              <a:rPr lang="ru-RU" sz="2400" dirty="0" smtClean="0"/>
              <a:t>4 – 2∙(-2) = 8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(-2;4).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923928" y="2060848"/>
                <a:ext cx="17299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7</m:t>
                      </m:r>
                      <m:r>
                        <a:rPr lang="ru-RU" i="1">
                          <a:latin typeface="Cambria Math"/>
                        </a:rPr>
                        <m:t>х</m:t>
                      </m:r>
                      <m:r>
                        <a:rPr lang="ru-RU" b="0" i="1" smtClean="0">
                          <a:latin typeface="Cambria Math"/>
                        </a:rPr>
                        <m:t>−3</m:t>
                      </m:r>
                      <m:r>
                        <a:rPr lang="ru-RU" i="1">
                          <a:latin typeface="Cambria Math"/>
                        </a:rPr>
                        <m:t>у=</m:t>
                      </m:r>
                      <m:r>
                        <a:rPr lang="ru-RU" b="0" i="1" smtClean="0">
                          <a:latin typeface="Cambria Math"/>
                        </a:rPr>
                        <m:t>−26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060848"/>
                <a:ext cx="1729961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5796136" y="2348880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</a:rPr>
                        <m:t>у</m:t>
                      </m:r>
                      <m:r>
                        <a:rPr lang="ru-RU" b="0" i="1" smtClean="0">
                          <a:latin typeface="Cambria Math"/>
                        </a:rPr>
                        <m:t>−2х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2348880"/>
                <a:ext cx="130035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Овал 11"/>
          <p:cNvSpPr/>
          <p:nvPr/>
        </p:nvSpPr>
        <p:spPr>
          <a:xfrm>
            <a:off x="4921407" y="3757141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0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9" grpId="0" build="p"/>
      <p:bldP spid="4" grpId="0"/>
      <p:bldP spid="10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Количество решений системы линейных уравнений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83357"/>
                <a:ext cx="8229600" cy="4525963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у=</m:t>
                            </m:r>
                            <m:sSub>
                              <m:sSubPr>
                                <m:ctrlPr>
                                  <a:rPr lang="ru-RU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1,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1) 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, то</m:t>
                    </m:r>
                  </m:oMath>
                </a14:m>
                <a:r>
                  <a:rPr lang="ru-RU" dirty="0"/>
                  <a:t> прямые </a:t>
                </a:r>
                <a:r>
                  <a:rPr lang="ru-RU" dirty="0" smtClean="0"/>
                  <a:t>пересекаются, </a:t>
                </a:r>
                <a:r>
                  <a:rPr lang="ru-RU" dirty="0"/>
                  <a:t>значит система имеет </a:t>
                </a:r>
                <a:r>
                  <a:rPr lang="ru-RU" dirty="0" smtClean="0"/>
                  <a:t>одно решение.</a:t>
                </a: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2) Если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b="0" i="1" smtClean="0">
                        <a:latin typeface="Cambria Math"/>
                      </a:rPr>
                      <m:t> то</m:t>
                    </m:r>
                  </m:oMath>
                </a14:m>
                <a:r>
                  <a:rPr lang="ru-RU" dirty="0" smtClean="0"/>
                  <a:t> прямые совпадают, значит система </a:t>
                </a:r>
                <a:r>
                  <a:rPr lang="ru-RU" dirty="0"/>
                  <a:t>имеет бесконечно много решений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3) Если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, то прямые параллельны, значит система </a:t>
                </a:r>
                <a:r>
                  <a:rPr lang="ru-RU" dirty="0"/>
                  <a:t>не имеет решений.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83357"/>
                <a:ext cx="8229600" cy="4525963"/>
              </a:xfrm>
              <a:blipFill rotWithShape="1">
                <a:blip r:embed="rId2"/>
                <a:stretch>
                  <a:fillRect l="-889" r="-9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728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-3874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№1016. Имеет ли решение система уравнений: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−7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8х−28у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24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7у=2х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6,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28у=8х−24;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28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24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28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i="1">
                                  <a:latin typeface="Cambria Math"/>
                                </a:rPr>
                                <m:t>х−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i="1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,</m:t>
                                  </m:r>
                                </m:den>
                              </m:f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i="1">
                                  <a:latin typeface="Cambria Math"/>
                                </a:rPr>
                                <m:t>х−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,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Прямые совпадают.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en-US" b="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Ответ: Система имеет бесконечно много решений.</a:t>
                </a: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  <a:blipFill rotWithShape="1">
                <a:blip r:embed="rId2"/>
                <a:stretch>
                  <a:fillRect l="-1952" t="-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>
            <a:off x="1547664" y="4305729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35789" y="4905543"/>
            <a:ext cx="4320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23728" y="4317604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22970" y="4905543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бъект 2"/>
              <p:cNvSpPr txBox="1">
                <a:spLocks/>
              </p:cNvSpPr>
              <p:nvPr/>
            </p:nvSpPr>
            <p:spPr>
              <a:xfrm>
                <a:off x="3491880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2)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−2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6х+3у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9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2х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2,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3у=−6х+9;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2х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2х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+3.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,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b="0" dirty="0" smtClean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Прямые параллельны.</a:t>
                </a:r>
                <a:endParaRPr lang="ru-RU" b="0" dirty="0" smtClean="0"/>
              </a:p>
              <a:p>
                <a:pPr marL="0" indent="0">
                  <a:buFont typeface="Arial" pitchFamily="34" charset="0"/>
                  <a:buNone/>
                </a:pPr>
                <a:endParaRPr lang="en-US" b="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Ответ: Система не имеет решений.</a:t>
                </a:r>
                <a:endParaRPr lang="ru-RU" dirty="0"/>
              </a:p>
            </p:txBody>
          </p:sp>
        </mc:Choice>
        <mc:Fallback xmlns="">
          <p:sp>
            <p:nvSpPr>
              <p:cNvPr id="11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908720"/>
                <a:ext cx="2808312" cy="5949280"/>
              </a:xfrm>
              <a:prstGeom prst="rect">
                <a:avLst/>
              </a:prstGeom>
              <a:blipFill rotWithShape="1">
                <a:blip r:embed="rId3"/>
                <a:stretch>
                  <a:fillRect l="-2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4655125" y="4125330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55125" y="4437112"/>
            <a:ext cx="4320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31189" y="4137205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42306" y="4437112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Объект 2"/>
              <p:cNvSpPr txBox="1">
                <a:spLocks/>
              </p:cNvSpPr>
              <p:nvPr/>
            </p:nvSpPr>
            <p:spPr>
              <a:xfrm>
                <a:off x="6156176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3)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+2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0,5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2х+4у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2у=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х+0,5,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4у=−2х+2;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0,5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−0,5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+0,25,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−0,5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+0,5.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,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Прямые параллельны.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en-US" b="0" dirty="0" smtClean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Ответ: Система не имеет решений.</a:t>
                </a:r>
                <a:endParaRPr lang="ru-RU" dirty="0"/>
              </a:p>
            </p:txBody>
          </p:sp>
        </mc:Choice>
        <mc:Fallback xmlns="">
          <p:sp>
            <p:nvSpPr>
              <p:cNvPr id="1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908720"/>
                <a:ext cx="2808312" cy="5949280"/>
              </a:xfrm>
              <a:prstGeom prst="rect">
                <a:avLst/>
              </a:prstGeom>
              <a:blipFill rotWithShape="1">
                <a:blip r:embed="rId4"/>
                <a:stretch>
                  <a:fillRect l="-2386" t="-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>
            <a:off x="7236296" y="4377737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236296" y="4689519"/>
            <a:ext cx="4320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61283" y="4389612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172400" y="4689519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61928" y="364014"/>
            <a:ext cx="1439818" cy="46166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/>
      <p:bldP spid="16" grpId="0" build="p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линейных уравнений с двумя переменными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метод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64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648" y="-211138"/>
            <a:ext cx="8229600" cy="1143000"/>
          </a:xfrm>
        </p:spPr>
        <p:txBody>
          <a:bodyPr/>
          <a:lstStyle/>
          <a:p>
            <a:r>
              <a:rPr lang="ru-RU" dirty="0"/>
              <a:t>№</a:t>
            </a:r>
            <a:r>
              <a:rPr lang="en-US" dirty="0" smtClean="0"/>
              <a:t>1014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AutoNum type="arabicParenR"/>
                </a:pPr>
                <a:r>
                  <a:rPr lang="ru-RU" dirty="0" smtClean="0"/>
                  <a:t>(6;4), х = 6, у = 4</a:t>
                </a:r>
              </a:p>
              <a:p>
                <a:pPr marL="514350" indent="-514350">
                  <a:buAutoNum type="arabicParenR"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+2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26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14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+2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24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26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−8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14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−24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en-US" dirty="0" smtClean="0"/>
                  <a:t> 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</a:t>
                </a:r>
                <a:r>
                  <a:rPr lang="ru-RU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ru-RU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6=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18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∙4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18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:6=3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−10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:4=−2,5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Ответ:</a:t>
                </a:r>
                <a:r>
                  <a:rPr lang="en-US" dirty="0"/>
                  <a:t>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dirty="0" smtClean="0"/>
                  <a:t> = 3,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</m:oMath>
                </a14:m>
                <a:r>
                  <a:rPr lang="en-US" dirty="0" smtClean="0"/>
                  <a:t>2,5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  <a:blipFill rotWithShape="1">
                <a:blip r:embed="rId2"/>
                <a:stretch>
                  <a:fillRect l="-1952" t="-13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3387405" y="936104"/>
                <a:ext cx="2808312" cy="62373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2)    (6;4), х = 6, у = 4</a:t>
                </a:r>
              </a:p>
              <a:p>
                <a:pPr marL="514350" indent="-514350">
                  <a:buAutoNum type="arabicParenR"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ru-RU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30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∙4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  <m:r>
                                <a:rPr lang="ru-RU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4=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−30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∙6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∙4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en-US" dirty="0" smtClean="0"/>
                  <a:t> 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</a:t>
                </a:r>
                <a:r>
                  <a:rPr lang="ru-RU" dirty="0" smtClean="0"/>
                  <a:t>     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ru-RU" i="1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−24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∙6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∙4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  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−24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: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4=−6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∙6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(−6)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∙4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−6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24:6=4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Ответ:</a:t>
                </a:r>
                <a:r>
                  <a:rPr lang="en-US" dirty="0"/>
                  <a:t>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US" dirty="0" smtClean="0"/>
                  <a:t> = </a:t>
                </a:r>
                <a:r>
                  <a:rPr lang="ru-RU" dirty="0" smtClean="0"/>
                  <a:t>4</a:t>
                </a:r>
                <a:r>
                  <a:rPr lang="en-US" dirty="0" smtClean="0"/>
                  <a:t>, 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b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</m:oMath>
                </a14:m>
                <a:r>
                  <a:rPr lang="ru-RU" dirty="0" smtClean="0"/>
                  <a:t>6.</a:t>
                </a:r>
                <a:endParaRPr lang="ru-RU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405" y="936104"/>
                <a:ext cx="2808312" cy="6237312"/>
              </a:xfrm>
              <a:prstGeom prst="rect">
                <a:avLst/>
              </a:prstGeom>
              <a:blipFill rotWithShape="1">
                <a:blip r:embed="rId3"/>
                <a:stretch>
                  <a:fillRect l="-4130" t="-6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365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№1020. При каких значениях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не имеет решений</a:t>
            </a:r>
            <a:r>
              <a:rPr lang="ru-RU" sz="3200" dirty="0" smtClean="0"/>
              <a:t> система уравнений: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1628800"/>
                <a:ext cx="6984776" cy="2628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8х+9у=7,</m:t>
                              </m:r>
                            </m:e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8х+9у=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sz="2400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400" dirty="0" smtClean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Выражение 8х + 9у равно 7 и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/>
                  <a:t>. Чтобы система не имела решений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/>
                  <a:t> не должно быть равно 7.</a:t>
                </a:r>
              </a:p>
              <a:p>
                <a:endParaRPr lang="ru-RU" sz="2400" dirty="0"/>
              </a:p>
              <a:p>
                <a:r>
                  <a:rPr lang="ru-RU" sz="2400" dirty="0" smtClean="0"/>
                  <a:t>Ответ: при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/>
                  <a:t> </a:t>
                </a:r>
                <a:r>
                  <a:rPr lang="ru-RU" sz="2400" dirty="0" smtClean="0">
                    <a:latin typeface="Calibri"/>
                    <a:cs typeface="Calibri"/>
                  </a:rPr>
                  <a:t>≠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7.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628800"/>
                <a:ext cx="6984776" cy="2628861"/>
              </a:xfrm>
              <a:prstGeom prst="rect">
                <a:avLst/>
              </a:prstGeom>
              <a:blipFill rotWithShape="1">
                <a:blip r:embed="rId2"/>
                <a:stretch>
                  <a:fillRect l="-1309" b="-44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0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№1021(1). При каких значениях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имеет бесконечно много решений</a:t>
            </a:r>
            <a:r>
              <a:rPr lang="ru-RU" sz="2800" dirty="0" smtClean="0"/>
              <a:t> система уравнений: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1774" y="1484784"/>
                <a:ext cx="6984776" cy="4577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х+5у=4,</m:t>
                              </m:r>
                            </m:e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4х+20у=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ru-RU" sz="2400" b="0" i="1" smtClean="0">
                                  <a:latin typeface="Cambria Math"/>
                                </a:rPr>
                                <m:t>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|</m:t>
                              </m:r>
                              <m:r>
                                <a:rPr lang="ru-RU" sz="2400" b="0" i="1" smtClean="0">
                                  <a:latin typeface="Cambria Math"/>
                                </a:rPr>
                                <m:t>:4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400" dirty="0" smtClean="0"/>
              </a:p>
              <a:p>
                <a:endParaRPr lang="ru-RU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х+5у=4,</m:t>
                              </m:r>
                            </m:e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х+</m:t>
                              </m:r>
                              <m:r>
                                <a:rPr lang="ru-RU" sz="2400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ru-RU" sz="2400" i="1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ru-RU" sz="2400" b="0" i="1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ru-RU" sz="2400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400" dirty="0" smtClean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Выражение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х+5у </m:t>
                    </m:r>
                  </m:oMath>
                </a14:m>
                <a:r>
                  <a:rPr lang="ru-RU" sz="2400" dirty="0" smtClean="0"/>
                  <a:t>равно </a:t>
                </a:r>
                <a:r>
                  <a:rPr lang="en-US" sz="2400" dirty="0" smtClean="0"/>
                  <a:t>4</a:t>
                </a:r>
                <a:r>
                  <a:rPr lang="ru-RU" sz="2400" dirty="0" smtClean="0"/>
                  <a:t> и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/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400" dirty="0" smtClean="0"/>
                  <a:t>. Чтобы система имела бесконечно много решений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/>
                  <a:t> /4 должно быть равно 4.</a:t>
                </a:r>
              </a:p>
              <a:p>
                <a:r>
                  <a:rPr lang="ru-RU" sz="2400" dirty="0" smtClean="0"/>
                  <a:t>Итак,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=4,  </m:t>
                    </m:r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=4∙4=16.</m:t>
                    </m:r>
                  </m:oMath>
                </a14:m>
                <a:endParaRPr lang="ru-RU" sz="2400" dirty="0"/>
              </a:p>
              <a:p>
                <a:r>
                  <a:rPr lang="ru-RU" sz="2400" dirty="0" smtClean="0"/>
                  <a:t>Ответ: при </a:t>
                </a:r>
                <a:r>
                  <a:rPr lang="ru-RU" sz="2400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2400" dirty="0" smtClean="0"/>
                  <a:t> = 16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774" y="1484784"/>
                <a:ext cx="6984776" cy="4577279"/>
              </a:xfrm>
              <a:prstGeom prst="rect">
                <a:avLst/>
              </a:prstGeom>
              <a:blipFill rotWithShape="1">
                <a:blip r:embed="rId2"/>
                <a:stretch>
                  <a:fillRect l="-1309" b="-9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430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4" y="-27384"/>
            <a:ext cx="8229600" cy="1143000"/>
          </a:xfrm>
        </p:spPr>
        <p:txBody>
          <a:bodyPr/>
          <a:lstStyle/>
          <a:p>
            <a:r>
              <a:rPr lang="ru-RU" dirty="0" smtClean="0"/>
              <a:t>№1010(1)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764705"/>
                <a:ext cx="3178696" cy="271946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х−у=1,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х+2у=7;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у=х – 1.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764705"/>
                <a:ext cx="3178696" cy="271946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8" t="16691" r="19748" b="31609"/>
          <a:stretch/>
        </p:blipFill>
        <p:spPr bwMode="auto">
          <a:xfrm>
            <a:off x="3779912" y="1445764"/>
            <a:ext cx="4914900" cy="359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066230"/>
              </p:ext>
            </p:extLst>
          </p:nvPr>
        </p:nvGraphicFramePr>
        <p:xfrm>
          <a:off x="395536" y="204654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- 1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98111" y="3104965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2у= - х + 7;</a:t>
            </a:r>
          </a:p>
          <a:p>
            <a:pPr marL="0" indent="0">
              <a:buNone/>
            </a:pPr>
            <a:r>
              <a:rPr lang="ru-RU" sz="2400" dirty="0" smtClean="0"/>
              <a:t>У= - 0,5х+3,5.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354556"/>
              </p:ext>
            </p:extLst>
          </p:nvPr>
        </p:nvGraphicFramePr>
        <p:xfrm>
          <a:off x="325319" y="402676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 rot="19566170">
                <a:off x="6852885" y="1988840"/>
                <a:ext cx="11721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х−у=1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66170">
                <a:off x="6852885" y="1988840"/>
                <a:ext cx="117211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 rot="1201345">
                <a:off x="4298111" y="1818420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х+2у=7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201345">
                <a:off x="4298111" y="1818420"/>
                <a:ext cx="130035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вал 8"/>
          <p:cNvSpPr/>
          <p:nvPr/>
        </p:nvSpPr>
        <p:spPr>
          <a:xfrm>
            <a:off x="6821078" y="2924944"/>
            <a:ext cx="90973" cy="72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endCxn id="9" idx="0"/>
          </p:cNvCxnSpPr>
          <p:nvPr/>
        </p:nvCxnSpPr>
        <p:spPr>
          <a:xfrm flipV="1">
            <a:off x="6866564" y="2924944"/>
            <a:ext cx="1" cy="36004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156176" y="2960948"/>
            <a:ext cx="66490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бъект 2"/>
          <p:cNvSpPr txBox="1">
            <a:spLocks/>
          </p:cNvSpPr>
          <p:nvPr/>
        </p:nvSpPr>
        <p:spPr>
          <a:xfrm>
            <a:off x="298111" y="4941168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3, у = 2.</a:t>
            </a:r>
          </a:p>
          <a:p>
            <a:pPr marL="0" indent="0">
              <a:buNone/>
            </a:pPr>
            <a:r>
              <a:rPr lang="ru-RU" sz="2400" dirty="0" smtClean="0"/>
              <a:t>3 – 2 = 1 – верно</a:t>
            </a:r>
          </a:p>
          <a:p>
            <a:pPr marL="0" indent="0">
              <a:buNone/>
            </a:pPr>
            <a:r>
              <a:rPr lang="ru-RU" sz="2400" dirty="0" smtClean="0"/>
              <a:t>3 + 2∙2 = 7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(3;2).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06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5" grpId="0"/>
      <p:bldP spid="8" grpId="0"/>
      <p:bldP spid="1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№1015, 1022;</a:t>
            </a:r>
          </a:p>
          <a:p>
            <a:r>
              <a:rPr lang="ru-RU" dirty="0" smtClean="0"/>
              <a:t>Дополнительно по желанию: №1024.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11" y="0"/>
            <a:ext cx="8229600" cy="1143000"/>
          </a:xfrm>
        </p:spPr>
        <p:txBody>
          <a:bodyPr/>
          <a:lstStyle/>
          <a:p>
            <a:r>
              <a:rPr lang="ru-RU" dirty="0" smtClean="0"/>
              <a:t>№1010(2)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7" t="16587" r="19864" b="31114"/>
          <a:stretch/>
        </p:blipFill>
        <p:spPr bwMode="auto">
          <a:xfrm>
            <a:off x="3707904" y="1700808"/>
            <a:ext cx="530582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764705"/>
                <a:ext cx="3178696" cy="271946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х+у=0,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3х−у=4;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у= – х.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764705"/>
                <a:ext cx="3178696" cy="271946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638330"/>
              </p:ext>
            </p:extLst>
          </p:nvPr>
        </p:nvGraphicFramePr>
        <p:xfrm>
          <a:off x="395536" y="204654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298111" y="3104965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3х - 4.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51526"/>
              </p:ext>
            </p:extLst>
          </p:nvPr>
        </p:nvGraphicFramePr>
        <p:xfrm>
          <a:off x="327225" y="3645024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Объект 2"/>
          <p:cNvSpPr txBox="1">
            <a:spLocks/>
          </p:cNvSpPr>
          <p:nvPr/>
        </p:nvSpPr>
        <p:spPr>
          <a:xfrm>
            <a:off x="298111" y="4941168"/>
            <a:ext cx="3178696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1, у = -1.</a:t>
            </a:r>
          </a:p>
          <a:p>
            <a:pPr marL="0" indent="0">
              <a:buNone/>
            </a:pPr>
            <a:r>
              <a:rPr lang="ru-RU" sz="2400" dirty="0"/>
              <a:t>1</a:t>
            </a:r>
            <a:r>
              <a:rPr lang="ru-RU" sz="2400" dirty="0" smtClean="0"/>
              <a:t> – 1 = 0 – верно</a:t>
            </a:r>
          </a:p>
          <a:p>
            <a:pPr marL="0" indent="0">
              <a:buNone/>
            </a:pPr>
            <a:r>
              <a:rPr lang="ru-RU" sz="2400" dirty="0" smtClean="0"/>
              <a:t>3∙1+1 = 4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(1;-1).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 rot="2319310">
                <a:off x="7223251" y="4318230"/>
                <a:ext cx="11721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х+у=0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319310">
                <a:off x="7223251" y="4318230"/>
                <a:ext cx="117211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269147" y="2348880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3х−у=4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9147" y="2348880"/>
                <a:ext cx="130035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Овал 10"/>
          <p:cNvSpPr/>
          <p:nvPr/>
        </p:nvSpPr>
        <p:spPr>
          <a:xfrm>
            <a:off x="6538332" y="3839782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0044608" y="3104965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32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10" grpId="0" build="p"/>
      <p:bldP spid="4" grpId="0"/>
      <p:bldP spid="5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 </a:t>
            </a:r>
            <a:r>
              <a:rPr lang="ru-RU" b="1" dirty="0" err="1" smtClean="0">
                <a:solidFill>
                  <a:srgbClr val="FF0000"/>
                </a:solidFill>
              </a:rPr>
              <a:t>д.з</a:t>
            </a:r>
            <a:r>
              <a:rPr lang="ru-RU" b="1" dirty="0" smtClean="0">
                <a:solidFill>
                  <a:srgbClr val="FF0000"/>
                </a:solidFill>
              </a:rPr>
              <a:t>. №1011(1)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5х+у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−18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2у</a:t>
                </a:r>
                <a:r>
                  <a:rPr lang="ru-RU" dirty="0"/>
                  <a:t>=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</m:oMath>
                </a14:m>
                <a:r>
                  <a:rPr lang="ru-RU" dirty="0" smtClean="0"/>
                  <a:t> х;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   у =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х.</m:t>
                    </m:r>
                  </m:oMath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538989"/>
              </p:ext>
            </p:extLst>
          </p:nvPr>
        </p:nvGraphicFramePr>
        <p:xfrm>
          <a:off x="395536" y="242088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-1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98111" y="3414701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</a:t>
            </a:r>
            <a:r>
              <a:rPr lang="ru-RU" sz="2400" dirty="0"/>
              <a:t>– </a:t>
            </a:r>
            <a:r>
              <a:rPr lang="ru-RU" sz="2400" dirty="0" smtClean="0"/>
              <a:t>5х – 18.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365090"/>
              </p:ext>
            </p:extLst>
          </p:nvPr>
        </p:nvGraphicFramePr>
        <p:xfrm>
          <a:off x="327225" y="39547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-8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298110" y="4941168"/>
            <a:ext cx="3409793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-4, у = 2.</a:t>
            </a:r>
          </a:p>
          <a:p>
            <a:pPr marL="0" indent="0">
              <a:buNone/>
            </a:pPr>
            <a:r>
              <a:rPr lang="ru-RU" sz="2400" dirty="0" smtClean="0"/>
              <a:t>- 4 </a:t>
            </a:r>
            <a:r>
              <a:rPr lang="ru-RU" sz="2400" dirty="0"/>
              <a:t>+ </a:t>
            </a:r>
            <a:r>
              <a:rPr lang="ru-RU" sz="2400" dirty="0" smtClean="0"/>
              <a:t>2∙2 = 0– верно</a:t>
            </a:r>
          </a:p>
          <a:p>
            <a:pPr marL="0" indent="0">
              <a:buNone/>
            </a:pPr>
            <a:r>
              <a:rPr lang="ru-RU" sz="2400" dirty="0" smtClean="0"/>
              <a:t>5∙(-4) + 2 = -18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(-4;2).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t="15177" r="22364" b="34703"/>
          <a:stretch/>
        </p:blipFill>
        <p:spPr bwMode="auto">
          <a:xfrm>
            <a:off x="3344729" y="1108645"/>
            <a:ext cx="5624022" cy="417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4897657" y="2841061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4932040" y="2947936"/>
            <a:ext cx="1" cy="36004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68423" y="2877065"/>
            <a:ext cx="104373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665371" y="3603430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х+2у=0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5371" y="3603430"/>
                <a:ext cx="1300356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4555019" y="1268760"/>
                <a:ext cx="16017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5х+у=−18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5019" y="1268760"/>
                <a:ext cx="1601721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99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10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31541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 </a:t>
            </a:r>
            <a:r>
              <a:rPr lang="ru-RU" b="1" dirty="0" err="1" smtClean="0">
                <a:solidFill>
                  <a:srgbClr val="FF0000"/>
                </a:solidFill>
              </a:rPr>
              <a:t>д.з</a:t>
            </a:r>
            <a:r>
              <a:rPr lang="ru-RU" b="1" dirty="0" smtClean="0">
                <a:solidFill>
                  <a:srgbClr val="FF0000"/>
                </a:solidFill>
              </a:rPr>
              <a:t>. №1011(2)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10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4х−у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5у</a:t>
                </a:r>
                <a:r>
                  <a:rPr lang="ru-RU" dirty="0"/>
                  <a:t>= </a:t>
                </a:r>
                <a:r>
                  <a:rPr lang="ru-RU" dirty="0" smtClean="0"/>
                  <a:t>2х – 10;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   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х−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у = 0,4х – 2.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391047"/>
              </p:ext>
            </p:extLst>
          </p:nvPr>
        </p:nvGraphicFramePr>
        <p:xfrm>
          <a:off x="395536" y="242088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98111" y="3414701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4х – 2.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4" t="14666" r="21492" b="34093"/>
          <a:stretch/>
        </p:blipFill>
        <p:spPr bwMode="auto">
          <a:xfrm>
            <a:off x="3022386" y="1412776"/>
            <a:ext cx="597954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216970"/>
              </p:ext>
            </p:extLst>
          </p:nvPr>
        </p:nvGraphicFramePr>
        <p:xfrm>
          <a:off x="327225" y="39547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298110" y="4941168"/>
            <a:ext cx="3769834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0, у = -2.</a:t>
            </a:r>
          </a:p>
          <a:p>
            <a:pPr marL="0" indent="0">
              <a:buNone/>
            </a:pPr>
            <a:r>
              <a:rPr lang="ru-RU" sz="2400" dirty="0" smtClean="0"/>
              <a:t>2∙0 – 5∙(-2) = 10 – верно</a:t>
            </a:r>
          </a:p>
          <a:p>
            <a:pPr marL="0" indent="0">
              <a:buNone/>
            </a:pPr>
            <a:r>
              <a:rPr lang="ru-RU" sz="2400" dirty="0" smtClean="0"/>
              <a:t>4∙0 – (-2) = 0+2=2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(0;-2).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5808011" y="4125330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5841629" y="3717790"/>
            <a:ext cx="1" cy="36004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 rot="20649374">
                <a:off x="7182170" y="3070187"/>
                <a:ext cx="15568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2х−5у=10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49374">
                <a:off x="7182170" y="3070187"/>
                <a:ext cx="155683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660232" y="1651736"/>
                <a:ext cx="13003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4х−у=2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1651736"/>
                <a:ext cx="1300356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77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9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 </a:t>
            </a:r>
            <a:r>
              <a:rPr lang="ru-RU" b="1" dirty="0" err="1" smtClean="0">
                <a:solidFill>
                  <a:srgbClr val="FF0000"/>
                </a:solidFill>
              </a:rPr>
              <a:t>д.з</a:t>
            </a:r>
            <a:r>
              <a:rPr lang="ru-RU" b="1" dirty="0" smtClean="0">
                <a:solidFill>
                  <a:srgbClr val="FF0000"/>
                </a:solidFill>
              </a:rPr>
              <a:t>. №1011(3)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у−х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</a:t>
                </a:r>
                <a:r>
                  <a:rPr lang="ru-RU" dirty="0" smtClean="0"/>
                  <a:t>2у</a:t>
                </a:r>
                <a:r>
                  <a:rPr lang="ru-RU" dirty="0"/>
                  <a:t>= </a:t>
                </a:r>
                <a:r>
                  <a:rPr lang="ru-RU" dirty="0" smtClean="0"/>
                  <a:t>х – 1;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   у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х−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у = 0,5х – 0,5.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76672"/>
                <a:ext cx="3178696" cy="27194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626057"/>
              </p:ext>
            </p:extLst>
          </p:nvPr>
        </p:nvGraphicFramePr>
        <p:xfrm>
          <a:off x="395536" y="2420888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98111" y="3414701"/>
            <a:ext cx="3178696" cy="1116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 = х – 2.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161843"/>
              </p:ext>
            </p:extLst>
          </p:nvPr>
        </p:nvGraphicFramePr>
        <p:xfrm>
          <a:off x="327225" y="39547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0" t="14903" r="22245" b="38440"/>
          <a:stretch/>
        </p:blipFill>
        <p:spPr bwMode="auto">
          <a:xfrm>
            <a:off x="3494952" y="1036143"/>
            <a:ext cx="5476942" cy="47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298110" y="4941168"/>
            <a:ext cx="3769834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3, у = 1.</a:t>
            </a:r>
          </a:p>
          <a:p>
            <a:pPr marL="0" indent="0">
              <a:buNone/>
            </a:pPr>
            <a:r>
              <a:rPr lang="ru-RU" sz="2400" dirty="0" smtClean="0"/>
              <a:t>3 – 2∙1 = 1 – верно</a:t>
            </a:r>
          </a:p>
          <a:p>
            <a:pPr marL="0" indent="0">
              <a:buNone/>
            </a:pPr>
            <a:r>
              <a:rPr lang="ru-RU" sz="2400" dirty="0" smtClean="0"/>
              <a:t>1 – 3 = -2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(3;1).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6348450" y="3441633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6384075" y="3492165"/>
            <a:ext cx="0" cy="18002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64088" y="3477637"/>
            <a:ext cx="104982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33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 </a:t>
            </a:r>
            <a:r>
              <a:rPr lang="ru-RU" b="1" dirty="0" err="1" smtClean="0">
                <a:solidFill>
                  <a:srgbClr val="FF0000"/>
                </a:solidFill>
              </a:rPr>
              <a:t>д.з</a:t>
            </a:r>
            <a:r>
              <a:rPr lang="ru-RU" b="1" dirty="0" smtClean="0">
                <a:solidFill>
                  <a:srgbClr val="FF0000"/>
                </a:solidFill>
              </a:rPr>
              <a:t>. №1011(4)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79512" y="709540"/>
                <a:ext cx="2808312" cy="23594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х−у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−1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 </a:t>
                </a:r>
                <a:r>
                  <a:rPr lang="ru-RU" dirty="0" smtClean="0"/>
                  <a:t> у</a:t>
                </a:r>
                <a:r>
                  <a:rPr lang="ru-RU" dirty="0"/>
                  <a:t>= – </a:t>
                </a:r>
                <a:r>
                  <a:rPr lang="ru-RU" dirty="0" smtClean="0"/>
                  <a:t>х – 3.</a:t>
                </a: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09540"/>
                <a:ext cx="2808312" cy="23594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550621"/>
              </p:ext>
            </p:extLst>
          </p:nvPr>
        </p:nvGraphicFramePr>
        <p:xfrm>
          <a:off x="395536" y="2276872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98110" y="3284985"/>
            <a:ext cx="3265777" cy="1245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600" dirty="0"/>
              <a:t>у</a:t>
            </a:r>
            <a:r>
              <a:rPr lang="ru-RU" sz="2600" dirty="0" smtClean="0"/>
              <a:t> = х + 1.</a:t>
            </a:r>
            <a:endParaRPr lang="ru-RU" sz="2600" dirty="0"/>
          </a:p>
          <a:p>
            <a:pPr marL="0" indent="0">
              <a:buFont typeface="Arial" pitchFamily="34" charset="0"/>
              <a:buNone/>
            </a:pPr>
            <a:endParaRPr lang="ru-RU" sz="2600" dirty="0"/>
          </a:p>
          <a:p>
            <a:pPr marL="0" indent="0">
              <a:buFont typeface="Arial" pitchFamily="34" charset="0"/>
              <a:buNone/>
            </a:pPr>
            <a:endParaRPr lang="ru-RU" sz="2600" dirty="0"/>
          </a:p>
          <a:p>
            <a:pPr marL="0" indent="0">
              <a:buFont typeface="Arial" pitchFamily="34" charset="0"/>
              <a:buNone/>
            </a:pPr>
            <a:r>
              <a:rPr lang="ru-RU" sz="26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9" t="15060" r="22616" b="35532"/>
          <a:stretch/>
        </p:blipFill>
        <p:spPr bwMode="auto">
          <a:xfrm>
            <a:off x="2993761" y="1311411"/>
            <a:ext cx="6042735" cy="443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865333"/>
              </p:ext>
            </p:extLst>
          </p:nvPr>
        </p:nvGraphicFramePr>
        <p:xfrm>
          <a:off x="327225" y="3954760"/>
          <a:ext cx="21602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298110" y="4941168"/>
            <a:ext cx="4129874" cy="1404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х = -2, у = -1.</a:t>
            </a:r>
          </a:p>
          <a:p>
            <a:pPr marL="0" indent="0">
              <a:buNone/>
            </a:pPr>
            <a:r>
              <a:rPr lang="ru-RU" sz="2400" dirty="0" smtClean="0"/>
              <a:t>-2 + (-1) = -3 – верно</a:t>
            </a:r>
          </a:p>
          <a:p>
            <a:pPr marL="0" indent="0">
              <a:buNone/>
            </a:pPr>
            <a:r>
              <a:rPr lang="ru-RU" sz="2400" dirty="0" smtClean="0"/>
              <a:t>-2 – (-1) = - 2 + 1= - 1 – верно </a:t>
            </a:r>
          </a:p>
          <a:p>
            <a:pPr marL="0" indent="0">
              <a:buNone/>
            </a:pPr>
            <a:r>
              <a:rPr lang="ru-RU" sz="2400" dirty="0" smtClean="0"/>
              <a:t>Ответ: (-2;-1).       </a:t>
            </a: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  <a:p>
            <a:pPr marL="0" indent="0">
              <a:buFont typeface="Arial" pitchFamily="34" charset="0"/>
              <a:buNone/>
            </a:pPr>
            <a:r>
              <a:rPr lang="ru-RU" sz="2400" dirty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5292080" y="3682165"/>
            <a:ext cx="0" cy="18002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364088" y="3872923"/>
            <a:ext cx="52491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268330" y="3840330"/>
            <a:ext cx="65462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4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-3874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№101</a:t>
            </a:r>
            <a:r>
              <a:rPr lang="en-US" sz="2800" b="1" dirty="0" smtClean="0">
                <a:solidFill>
                  <a:srgbClr val="FF0000"/>
                </a:solidFill>
              </a:rPr>
              <a:t>7</a:t>
            </a:r>
            <a:r>
              <a:rPr lang="ru-RU" sz="2800" b="1" dirty="0" smtClean="0">
                <a:solidFill>
                  <a:srgbClr val="FF0000"/>
                </a:solidFill>
              </a:rPr>
              <a:t>. Имеет ли решение система уравнений:</a:t>
            </a:r>
            <a:endParaRPr lang="ru-RU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х−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у=х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</a:rPr>
                                <m:t>4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у=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х−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у=х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/>
                                </a:rPr>
                                <m:t>4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у=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</a:rPr>
                                <m:t> 1</m:t>
                              </m:r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,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r>
                  <a:rPr lang="ru-RU" dirty="0"/>
                  <a:t>Прямые параллельны.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Ответ: Система не имеет решений.</a:t>
                </a:r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08720"/>
                <a:ext cx="2808312" cy="5949280"/>
              </a:xfrm>
              <a:prstGeom prst="rect">
                <a:avLst/>
              </a:prstGeom>
              <a:blipFill rotWithShape="1">
                <a:blip r:embed="rId2"/>
                <a:stretch>
                  <a:fillRect l="-2386" t="-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 flipV="1">
            <a:off x="1619672" y="4155017"/>
            <a:ext cx="180020" cy="593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19672" y="4437112"/>
            <a:ext cx="1740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95736" y="4160955"/>
            <a:ext cx="21602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94978" y="4437112"/>
            <a:ext cx="216782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бъект 2"/>
              <p:cNvSpPr txBox="1">
                <a:spLocks/>
              </p:cNvSpPr>
              <p:nvPr/>
            </p:nvSpPr>
            <p:spPr>
              <a:xfrm>
                <a:off x="3491880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2)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−1,5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8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1,5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у=х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</a:rPr>
                                <m:t>+4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3у=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ru-RU">
                                  <a:latin typeface="Cambria Math"/>
                                </a:rPr>
                                <m:t>х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,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ru-RU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Прямые совпадают.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Ответ: Система имеет бесконечно много решений.</a:t>
                </a:r>
              </a:p>
            </p:txBody>
          </p:sp>
        </mc:Choice>
        <mc:Fallback xmlns="">
          <p:sp>
            <p:nvSpPr>
              <p:cNvPr id="11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908720"/>
                <a:ext cx="2808312" cy="5949280"/>
              </a:xfrm>
              <a:prstGeom prst="rect">
                <a:avLst/>
              </a:prstGeom>
              <a:blipFill rotWithShape="1">
                <a:blip r:embed="rId3"/>
                <a:stretch>
                  <a:fillRect l="-2391" t="-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4655125" y="3200343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55125" y="3861048"/>
            <a:ext cx="4320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31189" y="3212218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42306" y="3861048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Объект 2"/>
              <p:cNvSpPr txBox="1">
                <a:spLocks/>
              </p:cNvSpPr>
              <p:nvPr/>
            </p:nvSpPr>
            <p:spPr>
              <a:xfrm>
                <a:off x="6156176" y="908720"/>
                <a:ext cx="2808312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3)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9</m:t>
                            </m:r>
                            <m:r>
                              <a:rPr lang="ru-RU" i="1">
                                <a:latin typeface="Cambria Math"/>
                              </a:rPr>
                              <m:t>х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9</m:t>
                            </m:r>
                            <m:r>
                              <a:rPr lang="ru-RU" i="1">
                                <a:latin typeface="Cambria Math"/>
                              </a:rPr>
                              <m:t>у=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18</m:t>
                            </m:r>
                            <m:r>
                              <a:rPr lang="ru-RU" i="1">
                                <a:latin typeface="Cambria Math"/>
                              </a:rPr>
                              <m:t>,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х+у</m:t>
                            </m:r>
                            <m:r>
                              <a:rPr lang="ru-RU" i="1">
                                <a:latin typeface="Cambria Math"/>
                              </a:rPr>
                              <m:t>=</m:t>
                            </m:r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ru-RU" i="1">
                                <a:latin typeface="Cambria Math"/>
                              </a:rPr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</a:rPr>
                                <m:t>9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у=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−9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х+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/>
                                </a:rPr>
                                <m:t>18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у=−х+2;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у=−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х+</m:t>
                              </m:r>
                              <m:f>
                                <m:fPr>
                                  <m:ctrlPr>
                                    <a:rPr lang="ru-RU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у=−х+2;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r>
                                <a:rPr lang="ru-RU" i="1">
                                  <a:latin typeface="Cambria Math"/>
                                </a:rPr>
                                <m:t>у=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Font typeface="Arial" pitchFamily="34" charset="0"/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,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ru-RU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Прямые совпадают.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Ответ: Система имеет бесконечно много решений.</a:t>
                </a:r>
              </a:p>
            </p:txBody>
          </p:sp>
        </mc:Choice>
        <mc:Fallback xmlns="">
          <p:sp>
            <p:nvSpPr>
              <p:cNvPr id="1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908720"/>
                <a:ext cx="2808312" cy="5949280"/>
              </a:xfrm>
              <a:prstGeom prst="rect">
                <a:avLst/>
              </a:prstGeom>
              <a:blipFill rotWithShape="1">
                <a:blip r:embed="rId4"/>
                <a:stretch>
                  <a:fillRect l="-2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единительная линия 16"/>
          <p:cNvCxnSpPr/>
          <p:nvPr/>
        </p:nvCxnSpPr>
        <p:spPr>
          <a:xfrm>
            <a:off x="7308304" y="4149080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308304" y="4437112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956376" y="4149080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956376" y="4437112"/>
            <a:ext cx="43204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61928" y="364014"/>
            <a:ext cx="1439818" cy="46166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b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94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build="p"/>
      <p:bldP spid="16" grpId="0" build="p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линейных уравнений с двумя переменными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метод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28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2071</Words>
  <Application>Microsoft Office PowerPoint</Application>
  <PresentationFormat>Экран (4:3)</PresentationFormat>
  <Paragraphs>452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Системы линейных уравнений с двумя переменными</vt:lpstr>
      <vt:lpstr>№1010(1)</vt:lpstr>
      <vt:lpstr>№1010(2)</vt:lpstr>
      <vt:lpstr>Проверка д.з. №1011(1)</vt:lpstr>
      <vt:lpstr>Проверка д.з. №1011(2)</vt:lpstr>
      <vt:lpstr>Проверка д.з. №1011(3)</vt:lpstr>
      <vt:lpstr>Проверка д.з. №1011(4)</vt:lpstr>
      <vt:lpstr>№1017. Имеет ли решение система уравнений:</vt:lpstr>
      <vt:lpstr>Системы линейных уравнений с двумя переменными</vt:lpstr>
      <vt:lpstr>№1010(3)</vt:lpstr>
      <vt:lpstr>№1010(4)</vt:lpstr>
      <vt:lpstr>№1010(5)</vt:lpstr>
      <vt:lpstr>№1010(6)</vt:lpstr>
      <vt:lpstr>Количество решений системы линейных уравнений</vt:lpstr>
      <vt:lpstr>№1016. Имеет ли решение система уравнений:</vt:lpstr>
      <vt:lpstr>Системы линейных уравнений с двумя переменными</vt:lpstr>
      <vt:lpstr>№1014</vt:lpstr>
      <vt:lpstr>№1020. При каких значениях a не имеет решений система уравнений:</vt:lpstr>
      <vt:lpstr>№1021(1). При каких значениях a  имеет бесконечно много решений система уравнений:</vt:lpstr>
      <vt:lpstr>Домашнее задание: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27</cp:revision>
  <dcterms:created xsi:type="dcterms:W3CDTF">2020-04-09T21:21:09Z</dcterms:created>
  <dcterms:modified xsi:type="dcterms:W3CDTF">2020-05-15T13:51:45Z</dcterms:modified>
</cp:coreProperties>
</file>