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7" r:id="rId3"/>
    <p:sldId id="264" r:id="rId4"/>
    <p:sldId id="260" r:id="rId5"/>
    <p:sldId id="261" r:id="rId6"/>
    <p:sldId id="265" r:id="rId7"/>
    <p:sldId id="272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 autoAdjust="0"/>
    <p:restoredTop sz="94660"/>
  </p:normalViewPr>
  <p:slideViewPr>
    <p:cSldViewPr>
      <p:cViewPr varScale="1">
        <p:scale>
          <a:sx n="68" d="100"/>
          <a:sy n="68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26AF7-B4C3-4822-ABC0-F47669458FD3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5A7E5-2041-4ED7-9F7D-A2EC9E5AA8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332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15742-0E89-4F5B-BDD4-F3413CB37937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06738-FD21-4605-A309-4CE56AB41D44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42369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CF759-6267-4832-A96F-4F21AE2872FE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39444-A385-4F43-A248-72E4326F3428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585614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966E3-B9FF-4529-AA7A-E7ED673359FA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0401E-14A5-412B-BCFF-0C3D6DCC3CEA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40531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16F3F-E204-4970-9628-554919EA49B6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85C56-23D7-4E7F-BFD0-4D18E38C45B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82510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F5798-E687-4D12-AFD7-AE46A05000FD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89A8C-6AE4-47F0-9CDB-2C1FA1F4D9A7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55842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049F-BC56-4C25-8772-A153A094E896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F15C0-692F-42E9-9015-3170804CA13D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951275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1B6C-35BA-4BCA-9526-5DC74FC94345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5A068-0A25-44E1-BE74-427FB5CED03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957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B7B8A-B1CB-4584-935C-BE6655B1DDD7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361F2-A3AF-40DE-A0E2-695B9CEB46A5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23553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22A61-2DDF-45E3-8168-5222710C9CB7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53F90-DF7F-4D6A-9C15-5E1050BD8C4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293972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DDC7F-64BF-4D17-88E3-500230C752ED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C8EFF-6653-4DF3-8EC8-E1CC9E3D3E8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862025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54186-DA57-4420-BC2D-9B498C0E5953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00E3E-CA58-4753-B756-57C8FDD176BA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797411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17A2F-65AF-4744-81E4-A30513208C94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F3F87-99E1-4A34-ACA6-6A92A8DA028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933581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3BC09-EA6C-4287-842A-2D6DD7041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2706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0BA766-5213-4997-8E70-F3E43448C0FD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16.05.2019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2721C6-4057-46C6-8A0F-C113B8D86165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47786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умк перспектив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8" y="0"/>
            <a:ext cx="9142931" cy="685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701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on_approv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PERSPEKTIVA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4450"/>
            <a:ext cx="23050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051050" y="404813"/>
            <a:ext cx="676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468313" y="2205038"/>
            <a:ext cx="531812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468313" y="2924175"/>
            <a:ext cx="460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468313" y="3644900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468313" y="4365625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9889" y="557494"/>
            <a:ext cx="701452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Система учебников «Перспектива»</a:t>
            </a:r>
            <a:r>
              <a:rPr lang="ru-RU" sz="2400" dirty="0">
                <a:solidFill>
                  <a:schemeClr val="bg1"/>
                </a:solidFill>
              </a:rPr>
              <a:t> </a:t>
            </a:r>
            <a:r>
              <a:rPr lang="ru-RU" sz="2400" b="1" dirty="0">
                <a:solidFill>
                  <a:schemeClr val="bg1"/>
                </a:solidFill>
              </a:rPr>
              <a:t>(серия «Академический школьный учебник»)</a:t>
            </a:r>
            <a:r>
              <a:rPr lang="ru-RU" sz="2000" b="1" dirty="0">
                <a:solidFill>
                  <a:schemeClr val="bg1"/>
                </a:solidFill>
              </a:rPr>
              <a:t> </a:t>
            </a:r>
            <a:r>
              <a:rPr lang="ru-RU" sz="2000" dirty="0">
                <a:solidFill>
                  <a:schemeClr val="bg1"/>
                </a:solidFill>
              </a:rPr>
              <a:t>создана на концептуальной основе, отражающей современные достижения в области психологии и педагогики, с сохранением при этом тесной связи с лучшими традициями классического школьного образования России. Первые учебники и учебные пособия системы «Перспектива» начали выпускаться с 2006 года. «Перспектива» создавалась коллективом ученых и педагогов Российской академии образования в тесном сотрудничестве с издательством «Просвещение».</a:t>
            </a:r>
          </a:p>
        </p:txBody>
      </p:sp>
      <p:pic>
        <p:nvPicPr>
          <p:cNvPr id="10" name="Picture 4" descr="kartinki2_0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3298" y="3923285"/>
            <a:ext cx="3384302" cy="254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25523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on_approv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PERSPEKTIVA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4450"/>
            <a:ext cx="23050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051050" y="404813"/>
            <a:ext cx="676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468313" y="2205038"/>
            <a:ext cx="531812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468313" y="2924175"/>
            <a:ext cx="460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468313" y="3644900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468313" y="4365625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51050" y="520511"/>
            <a:ext cx="652986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Целью реализации образовательной программы </a:t>
            </a:r>
            <a:r>
              <a:rPr lang="ru-RU" sz="2400" b="1" dirty="0" smtClean="0">
                <a:solidFill>
                  <a:schemeClr val="bg1"/>
                </a:solidFill>
              </a:rPr>
              <a:t>«</a:t>
            </a:r>
            <a:r>
              <a:rPr lang="ru-RU" sz="2400" b="1" dirty="0">
                <a:solidFill>
                  <a:schemeClr val="bg1"/>
                </a:solidFill>
              </a:rPr>
              <a:t>Перспектива» является</a:t>
            </a:r>
            <a:r>
              <a:rPr lang="ru-RU" sz="2400" b="1" dirty="0" smtClean="0">
                <a:solidFill>
                  <a:schemeClr val="bg1"/>
                </a:solidFill>
              </a:rPr>
              <a:t>: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  <a:p>
            <a:pPr marL="285750" lvl="0" indent="-285750" algn="ctr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создание </a:t>
            </a:r>
            <a:r>
              <a:rPr lang="ru-RU" sz="2000" dirty="0">
                <a:solidFill>
                  <a:schemeClr val="bg1"/>
                </a:solidFill>
              </a:rPr>
              <a:t>условий для становления и развития личности в её индивидуальности, самобытности, уникальности, неповторимости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 algn="ctr"/>
            <a:endParaRPr lang="en-US" sz="2000" dirty="0" smtClean="0">
              <a:solidFill>
                <a:schemeClr val="bg1"/>
              </a:solidFill>
            </a:endParaRPr>
          </a:p>
          <a:p>
            <a:pPr marL="285750" lvl="0" indent="-285750" algn="ctr">
              <a:buFontTx/>
              <a:buChar char="-"/>
            </a:pPr>
            <a:r>
              <a:rPr lang="ru-RU" sz="2000" dirty="0">
                <a:solidFill>
                  <a:schemeClr val="bg1"/>
                </a:solidFill>
              </a:rPr>
              <a:t>в</a:t>
            </a:r>
            <a:r>
              <a:rPr lang="ru-RU" sz="2000" dirty="0" smtClean="0">
                <a:solidFill>
                  <a:schemeClr val="bg1"/>
                </a:solidFill>
              </a:rPr>
              <a:t>сестороннее </a:t>
            </a:r>
            <a:r>
              <a:rPr lang="ru-RU" sz="2000" dirty="0">
                <a:solidFill>
                  <a:schemeClr val="bg1"/>
                </a:solidFill>
              </a:rPr>
              <a:t>гармоничное развитие личности (духовно-нравственное, познавательное, эстетическое), реализуемое в процессе усвоения школьных предметных дисциплин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285750" lvl="0" indent="-285750" algn="ctr">
              <a:buFontTx/>
              <a:buChar char="-"/>
            </a:pPr>
            <a:endParaRPr lang="ru-RU" sz="2000" dirty="0">
              <a:solidFill>
                <a:schemeClr val="bg1"/>
              </a:solidFill>
            </a:endParaRPr>
          </a:p>
          <a:p>
            <a:pPr lvl="0" algn="ctr"/>
            <a:r>
              <a:rPr lang="en-US" sz="2000" dirty="0" smtClean="0">
                <a:solidFill>
                  <a:schemeClr val="bg1"/>
                </a:solidFill>
              </a:rPr>
              <a:t>-  </a:t>
            </a:r>
            <a:r>
              <a:rPr lang="ru-RU" sz="2000" dirty="0" smtClean="0">
                <a:solidFill>
                  <a:schemeClr val="bg1"/>
                </a:solidFill>
              </a:rPr>
              <a:t>обеспечение </a:t>
            </a:r>
            <a:r>
              <a:rPr lang="ru-RU" sz="2000" dirty="0">
                <a:solidFill>
                  <a:schemeClr val="bg1"/>
                </a:solidFill>
              </a:rPr>
              <a:t>достижения обучающимися целевых установок, знаний, умений, компетенций, определяемых личностными, общественными, государственными потребностями и возможностями обучающихся младшего школьного возраста, индивидуальными особенностями их развития и состояния здоровья.</a:t>
            </a:r>
          </a:p>
        </p:txBody>
      </p:sp>
    </p:spTree>
    <p:extLst>
      <p:ext uri="{BB962C8B-B14F-4D97-AF65-F5344CB8AC3E}">
        <p14:creationId xmlns:p14="http://schemas.microsoft.com/office/powerpoint/2010/main" xmlns="" val="1242866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on_approv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12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PERSPEKTIVA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4450"/>
            <a:ext cx="23050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051050" y="404813"/>
            <a:ext cx="676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468313" y="2205038"/>
            <a:ext cx="531812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468313" y="2924175"/>
            <a:ext cx="460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468313" y="3644900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468313" y="4365625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41421" y="848052"/>
            <a:ext cx="725388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Задачи реализации образовательной программы «Перспектива»:</a:t>
            </a:r>
            <a:endParaRPr lang="ru-RU" sz="2400" dirty="0">
              <a:solidFill>
                <a:schemeClr val="bg1"/>
              </a:solidFill>
            </a:endParaRPr>
          </a:p>
          <a:p>
            <a:pPr marL="285750" lvl="0" indent="-285750" algn="ctr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формирование </a:t>
            </a:r>
            <a:r>
              <a:rPr lang="ru-RU" sz="2000" dirty="0">
                <a:solidFill>
                  <a:schemeClr val="bg1"/>
                </a:solidFill>
              </a:rPr>
              <a:t>общей культуры, духовно-нравственное, гражданское, социальное, личностное и интеллектуальное развитие, самосовершенствование обучающихся, обеспечивающие их социальную успешность, развитие творческих способностей, сохранение и укрепление здоровья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</a:p>
          <a:p>
            <a:pPr marL="285750" lvl="0" indent="-285750" algn="ctr">
              <a:buFontTx/>
              <a:buChar char="-"/>
            </a:pPr>
            <a:endParaRPr lang="ru-RU" sz="2000" dirty="0">
              <a:solidFill>
                <a:schemeClr val="bg1"/>
              </a:solidFill>
            </a:endParaRPr>
          </a:p>
          <a:p>
            <a:pPr marL="285750" lvl="0" indent="-285750" algn="ctr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выявление </a:t>
            </a:r>
            <a:r>
              <a:rPr lang="ru-RU" sz="2000" dirty="0">
                <a:solidFill>
                  <a:schemeClr val="bg1"/>
                </a:solidFill>
              </a:rPr>
              <a:t>и развитие способностей обучающихся, в том числе одарённых детей, через систему клубов, секций, студий и кружков, организацию общественно полезной деятельности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</a:p>
          <a:p>
            <a:pPr marL="285750" lvl="0" indent="-285750" algn="ctr">
              <a:buFontTx/>
              <a:buChar char="-"/>
            </a:pPr>
            <a:endParaRPr lang="ru-RU" sz="2000" dirty="0">
              <a:solidFill>
                <a:schemeClr val="bg1"/>
              </a:solidFill>
            </a:endParaRPr>
          </a:p>
          <a:p>
            <a:pPr lvl="0" algn="ctr"/>
            <a:r>
              <a:rPr lang="ru-RU" sz="2000" dirty="0" smtClean="0">
                <a:solidFill>
                  <a:schemeClr val="bg1"/>
                </a:solidFill>
              </a:rPr>
              <a:t>- участие </a:t>
            </a:r>
            <a:r>
              <a:rPr lang="ru-RU" sz="2000" dirty="0">
                <a:solidFill>
                  <a:schemeClr val="bg1"/>
                </a:solidFill>
              </a:rPr>
              <a:t>обучающихся, их родителей (законных представителей), педагогических работников и общественности в проектировании и развитии </a:t>
            </a:r>
            <a:r>
              <a:rPr lang="ru-RU" sz="2000" dirty="0" err="1">
                <a:solidFill>
                  <a:schemeClr val="bg1"/>
                </a:solidFill>
              </a:rPr>
              <a:t>внутришкольной</a:t>
            </a:r>
            <a:r>
              <a:rPr lang="ru-RU" sz="2000" dirty="0">
                <a:solidFill>
                  <a:schemeClr val="bg1"/>
                </a:solidFill>
              </a:rPr>
              <a:t> социальной среды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524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on_approv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PERSPEKTIVA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4450"/>
            <a:ext cx="23050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111464" y="434254"/>
            <a:ext cx="676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468313" y="2205038"/>
            <a:ext cx="531812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468313" y="2924175"/>
            <a:ext cx="460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468313" y="3644900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468313" y="4365625"/>
            <a:ext cx="4984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lgDash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3600" u="sng">
              <a:solidFill>
                <a:srgbClr val="FFCE29"/>
              </a:solidFill>
              <a:latin typeface="Wingdings" pitchFamily="2" charset="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3435" y="1916832"/>
            <a:ext cx="8617129" cy="4604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-«Я в мире и мир во мне»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: важно, чтобы обучение способствовало построению образа «Я», которое включает в себя самопознание, саморазвитие и самооценку, формирование гражданской идентичности личности, принятие и осмысление нравственных и культурных ценностей.</a:t>
            </a:r>
          </a:p>
          <a:p>
            <a:pPr marL="342900" marR="0" lvl="0" indent="-342900" defTabSz="91440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 - </a:t>
            </a: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«Хочу учиться!»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: ребенок часто задает вопрос «почему?», ему интересно знать все и обо всем. Наша задача сохранить этот интерес и при этом научить ребенка самостоятельно находить ответы, планировать свою деятельность и доводить ее до конца, оценивать результат, исправлять ошибки и ставить новые цели. </a:t>
            </a:r>
            <a:b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- </a:t>
            </a: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«Я общаюсь, значит, я учусь»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: процесс обучения невозможен без общения. То есть, во-первых, учить ребенка свободно вести конструктивный диалог, слушать и слышать собеседника, а во-вторых, формировать информационную культуру — находить необходимые источники знаний учить получать информацию из различных источников, анализировать ее, и, конечно, работать с книгой. </a:t>
            </a:r>
            <a:b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- </a:t>
            </a:r>
            <a:r>
              <a:rPr kumimoji="0" 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«В здоровом теле здоровый дух!»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: здесь </a:t>
            </a:r>
            <a:r>
              <a:rPr kumimoji="0" lang="ru-RU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важнонаучить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 детей самим заботиться о здоровье, понимая, что здоровье – это не только физическая, но и духовная ценность. Умение сопереживать, сочувствовать, заботиться о себе, о природе, об окружающих людях, беречь и чтить то, что ими создано.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2099" y="696191"/>
            <a:ext cx="603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УМК «ПЕРСПЕКТИВА»: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новая идеология построения учебников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5170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2" descr="fon_approv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3"/>
          <p:cNvSpPr>
            <a:spLocks noChangeArrowheads="1"/>
          </p:cNvSpPr>
          <p:nvPr/>
        </p:nvSpPr>
        <p:spPr bwMode="auto">
          <a:xfrm>
            <a:off x="1763713" y="404813"/>
            <a:ext cx="71453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265" tIns="30632" rIns="61265" bIns="30632" anchor="ctr"/>
          <a:lstStyle/>
          <a:p>
            <a:pPr algn="ctr"/>
            <a:endParaRPr lang="ru-RU" sz="2600" b="1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Информационно-образовательная среда</a:t>
            </a:r>
          </a:p>
          <a:p>
            <a:pPr algn="ctr"/>
            <a:r>
              <a:rPr lang="ru-RU" sz="2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УМК «ПЕРСПЕКТИВА»</a:t>
            </a:r>
          </a:p>
          <a:p>
            <a:endParaRPr lang="en-US" sz="2400" b="1">
              <a:solidFill>
                <a:srgbClr val="000066"/>
              </a:solidFill>
            </a:endParaRPr>
          </a:p>
        </p:txBody>
      </p:sp>
      <p:sp>
        <p:nvSpPr>
          <p:cNvPr id="1031" name="Line 4"/>
          <p:cNvSpPr>
            <a:spLocks noChangeShapeType="1"/>
          </p:cNvSpPr>
          <p:nvPr/>
        </p:nvSpPr>
        <p:spPr bwMode="auto">
          <a:xfrm>
            <a:off x="7667625" y="2565400"/>
            <a:ext cx="0" cy="360363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 flipH="1">
            <a:off x="4787900" y="4076700"/>
            <a:ext cx="0" cy="288925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>
            <a:off x="3563938" y="3141663"/>
            <a:ext cx="2339975" cy="863600"/>
          </a:xfrm>
          <a:prstGeom prst="flowChartAlternateProcess">
            <a:avLst/>
          </a:prstGeom>
          <a:gradFill rotWithShape="1">
            <a:gsLst>
              <a:gs pos="0">
                <a:srgbClr val="FF99FF"/>
              </a:gs>
              <a:gs pos="100000">
                <a:srgbClr val="BB75FB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B363D3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 sz="1400" dirty="0">
              <a:solidFill>
                <a:srgbClr val="008000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1400" dirty="0">
                <a:solidFill>
                  <a:schemeClr val="bg1"/>
                </a:solidFill>
                <a:latin typeface="Arial Black" pitchFamily="34" charset="0"/>
              </a:rPr>
              <a:t>Учебно-методический</a:t>
            </a:r>
          </a:p>
          <a:p>
            <a:pPr algn="ctr">
              <a:defRPr/>
            </a:pPr>
            <a:r>
              <a:rPr lang="ru-RU" sz="1400" dirty="0">
                <a:solidFill>
                  <a:schemeClr val="bg1"/>
                </a:solidFill>
                <a:latin typeface="Arial Black" pitchFamily="34" charset="0"/>
              </a:rPr>
              <a:t>комплекс</a:t>
            </a:r>
          </a:p>
          <a:p>
            <a:pPr algn="ctr">
              <a:defRPr/>
            </a:pPr>
            <a:endParaRPr lang="ru-RU" sz="1400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5851" name="AutoShape 11"/>
          <p:cNvSpPr>
            <a:spLocks noChangeArrowheads="1"/>
          </p:cNvSpPr>
          <p:nvPr/>
        </p:nvSpPr>
        <p:spPr bwMode="auto">
          <a:xfrm>
            <a:off x="6372225" y="1341438"/>
            <a:ext cx="2376488" cy="1150937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FF6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C75739"/>
            </a:outerShdw>
          </a:effectLst>
        </p:spPr>
        <p:txBody>
          <a:bodyPr wrap="none" anchor="ctr"/>
          <a:lstStyle/>
          <a:p>
            <a:pPr algn="ctr">
              <a:buClr>
                <a:srgbClr val="FF0000"/>
              </a:buClr>
              <a:defRPr/>
            </a:pPr>
            <a:r>
              <a:rPr lang="ru-RU" sz="1400" dirty="0">
                <a:solidFill>
                  <a:schemeClr val="bg1"/>
                </a:solidFill>
                <a:latin typeface="Arial Black" pitchFamily="34" charset="0"/>
              </a:rPr>
              <a:t>Для ученика:</a:t>
            </a:r>
          </a:p>
          <a:p>
            <a:pPr algn="ctr">
              <a:buClr>
                <a:srgbClr val="FF0000"/>
              </a:buClr>
              <a:defRPr/>
            </a:pPr>
            <a:r>
              <a:rPr lang="ru-RU" sz="1400" dirty="0">
                <a:solidFill>
                  <a:schemeClr val="bg1"/>
                </a:solidFill>
                <a:latin typeface="Arial Black" pitchFamily="34" charset="0"/>
              </a:rPr>
              <a:t>вспомогательные</a:t>
            </a:r>
          </a:p>
          <a:p>
            <a:pPr algn="ctr">
              <a:buClr>
                <a:srgbClr val="FF0000"/>
              </a:buClr>
              <a:defRPr/>
            </a:pPr>
            <a:r>
              <a:rPr lang="ru-RU" sz="1400" dirty="0">
                <a:solidFill>
                  <a:schemeClr val="bg1"/>
                </a:solidFill>
                <a:latin typeface="Arial Black" pitchFamily="34" charset="0"/>
              </a:rPr>
              <a:t>ресурсы</a:t>
            </a:r>
          </a:p>
          <a:p>
            <a:pPr algn="ctr">
              <a:buClr>
                <a:srgbClr val="FF0000"/>
              </a:buClr>
              <a:defRPr/>
            </a:pPr>
            <a:r>
              <a:rPr lang="ru-RU" sz="1400" dirty="0">
                <a:solidFill>
                  <a:schemeClr val="bg1"/>
                </a:solidFill>
                <a:latin typeface="Arial Black" pitchFamily="34" charset="0"/>
              </a:rPr>
              <a:t>по предметам </a:t>
            </a:r>
          </a:p>
        </p:txBody>
      </p:sp>
      <p:sp>
        <p:nvSpPr>
          <p:cNvPr id="35852" name="AutoShape 12"/>
          <p:cNvSpPr>
            <a:spLocks noChangeArrowheads="1"/>
          </p:cNvSpPr>
          <p:nvPr/>
        </p:nvSpPr>
        <p:spPr bwMode="auto">
          <a:xfrm>
            <a:off x="6334919" y="2925763"/>
            <a:ext cx="2665412" cy="3671887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100000">
                <a:srgbClr val="FFFF6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C75739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rgbClr val="008000"/>
                </a:solidFill>
              </a:rPr>
              <a:t> </a:t>
            </a:r>
            <a:endParaRPr lang="ru-RU" sz="1400" b="1" dirty="0"/>
          </a:p>
          <a:p>
            <a:pPr>
              <a:buFont typeface="Wingdings" pitchFamily="2" charset="2"/>
              <a:buChar char="§"/>
              <a:defRPr/>
            </a:pPr>
            <a:r>
              <a:rPr lang="ru-RU" sz="1400" b="1" dirty="0"/>
              <a:t> </a:t>
            </a:r>
            <a:r>
              <a:rPr lang="ru-RU" sz="1600" b="1" dirty="0">
                <a:solidFill>
                  <a:schemeClr val="bg1"/>
                </a:solidFill>
              </a:rPr>
              <a:t>Тетрадь для развития</a:t>
            </a:r>
          </a:p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  речи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Тетрадь для   отработки</a:t>
            </a:r>
          </a:p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  навыков чтения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Информатика </a:t>
            </a:r>
          </a:p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  и математика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Тетрадь по ОБЖ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Творческая тетрадь</a:t>
            </a:r>
          </a:p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  по литературному </a:t>
            </a:r>
          </a:p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  чтению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CD</a:t>
            </a:r>
            <a:r>
              <a:rPr lang="ru-RU" sz="1600" b="1" dirty="0">
                <a:solidFill>
                  <a:schemeClr val="bg1"/>
                </a:solidFill>
              </a:rPr>
              <a:t>, </a:t>
            </a:r>
            <a:r>
              <a:rPr lang="en-US" sz="1600" b="1" dirty="0">
                <a:solidFill>
                  <a:schemeClr val="bg1"/>
                </a:solidFill>
              </a:rPr>
              <a:t>DVD </a:t>
            </a:r>
            <a:endParaRPr lang="ru-RU" sz="1600" b="1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Самостоятельные и </a:t>
            </a:r>
          </a:p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  контрольные работы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Атлас-определитель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Великан на поляне</a:t>
            </a:r>
          </a:p>
        </p:txBody>
      </p:sp>
      <p:sp>
        <p:nvSpPr>
          <p:cNvPr id="1036" name="Line 13"/>
          <p:cNvSpPr>
            <a:spLocks noChangeShapeType="1"/>
          </p:cNvSpPr>
          <p:nvPr/>
        </p:nvSpPr>
        <p:spPr bwMode="auto">
          <a:xfrm>
            <a:off x="1835150" y="2781300"/>
            <a:ext cx="4763" cy="719138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4" name="AutoShape 14"/>
          <p:cNvSpPr>
            <a:spLocks noChangeArrowheads="1"/>
          </p:cNvSpPr>
          <p:nvPr/>
        </p:nvSpPr>
        <p:spPr bwMode="auto">
          <a:xfrm>
            <a:off x="386773" y="3495676"/>
            <a:ext cx="2592388" cy="2881312"/>
          </a:xfrm>
          <a:prstGeom prst="flowChartAlternateProcess">
            <a:avLst/>
          </a:prstGeom>
          <a:gradFill rotWithShape="1">
            <a:gsLst>
              <a:gs pos="0">
                <a:srgbClr val="CCFF99"/>
              </a:gs>
              <a:gs pos="50000">
                <a:srgbClr val="99FF66"/>
              </a:gs>
              <a:gs pos="100000">
                <a:srgbClr val="CCFF9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4BAD83"/>
            </a:outerShdw>
          </a:effectLst>
        </p:spPr>
        <p:txBody>
          <a:bodyPr wrap="none" anchor="b"/>
          <a:lstStyle/>
          <a:p>
            <a:pPr>
              <a:buClr>
                <a:srgbClr val="008000"/>
              </a:buClr>
              <a:buFont typeface="Wingdings" pitchFamily="2" charset="2"/>
              <a:buNone/>
              <a:defRPr/>
            </a:pPr>
            <a:endParaRPr lang="ru-RU" sz="1400" b="1" dirty="0">
              <a:solidFill>
                <a:srgbClr val="008000"/>
              </a:solidFill>
            </a:endParaRP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400" b="1" dirty="0"/>
              <a:t> </a:t>
            </a:r>
            <a:r>
              <a:rPr lang="ru-RU" sz="1600" b="1" dirty="0">
                <a:solidFill>
                  <a:schemeClr val="bg1"/>
                </a:solidFill>
              </a:rPr>
              <a:t>Методическая поддержка </a:t>
            </a:r>
          </a:p>
          <a:p>
            <a:pPr>
              <a:buClr>
                <a:srgbClr val="008000"/>
              </a:buClr>
              <a:defRPr/>
            </a:pPr>
            <a:r>
              <a:rPr lang="ru-RU" sz="1600" b="1" dirty="0">
                <a:solidFill>
                  <a:schemeClr val="bg1"/>
                </a:solidFill>
              </a:rPr>
              <a:t>  через Интернет-сайт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Консультативная </a:t>
            </a:r>
          </a:p>
          <a:p>
            <a:pPr>
              <a:buClr>
                <a:srgbClr val="008000"/>
              </a:buClr>
              <a:defRPr/>
            </a:pPr>
            <a:r>
              <a:rPr lang="ru-RU" sz="1600" b="1" dirty="0">
                <a:solidFill>
                  <a:schemeClr val="bg1"/>
                </a:solidFill>
              </a:rPr>
              <a:t>  поддержка родителей</a:t>
            </a:r>
          </a:p>
          <a:p>
            <a:pPr>
              <a:buClr>
                <a:srgbClr val="008000"/>
              </a:buClr>
              <a:defRPr/>
            </a:pPr>
            <a:r>
              <a:rPr lang="ru-RU" sz="1600" b="1" dirty="0">
                <a:solidFill>
                  <a:schemeClr val="bg1"/>
                </a:solidFill>
              </a:rPr>
              <a:t>  и учителей </a:t>
            </a:r>
          </a:p>
          <a:p>
            <a:pPr>
              <a:buClr>
                <a:srgbClr val="008000"/>
              </a:buClr>
              <a:defRPr/>
            </a:pPr>
            <a:r>
              <a:rPr lang="ru-RU" sz="1600" b="1" dirty="0">
                <a:solidFill>
                  <a:schemeClr val="bg1"/>
                </a:solidFill>
              </a:rPr>
              <a:t>  через Интернет-сайт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Дистанционные КПК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Очные КПК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endParaRPr lang="ru-RU" sz="1600" b="1" dirty="0">
              <a:solidFill>
                <a:schemeClr val="bg1"/>
              </a:solidFill>
            </a:endParaRPr>
          </a:p>
          <a:p>
            <a:pPr>
              <a:buClr>
                <a:srgbClr val="008000"/>
              </a:buClr>
              <a:buFont typeface="Wingdings" pitchFamily="2" charset="2"/>
              <a:buNone/>
              <a:defRPr/>
            </a:pP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5855" name="AutoShape 15"/>
          <p:cNvSpPr>
            <a:spLocks noChangeArrowheads="1"/>
          </p:cNvSpPr>
          <p:nvPr/>
        </p:nvSpPr>
        <p:spPr bwMode="auto">
          <a:xfrm>
            <a:off x="684213" y="1557338"/>
            <a:ext cx="2224087" cy="1295400"/>
          </a:xfrm>
          <a:prstGeom prst="flowChartAlternateProcess">
            <a:avLst/>
          </a:prstGeom>
          <a:gradFill rotWithShape="1">
            <a:gsLst>
              <a:gs pos="0">
                <a:srgbClr val="CCFF99"/>
              </a:gs>
              <a:gs pos="50000">
                <a:srgbClr val="99FF66"/>
              </a:gs>
              <a:gs pos="100000">
                <a:srgbClr val="CCFF9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4BAD83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1400" dirty="0">
                <a:solidFill>
                  <a:schemeClr val="bg1"/>
                </a:solidFill>
                <a:latin typeface="Arial Black" pitchFamily="34" charset="0"/>
              </a:rPr>
              <a:t>Для учителей</a:t>
            </a:r>
          </a:p>
          <a:p>
            <a:pPr algn="ctr">
              <a:defRPr/>
            </a:pPr>
            <a:r>
              <a:rPr lang="ru-RU" sz="1400" dirty="0">
                <a:solidFill>
                  <a:schemeClr val="bg1"/>
                </a:solidFill>
                <a:latin typeface="Arial Black" pitchFamily="34" charset="0"/>
              </a:rPr>
              <a:t> и родителей:</a:t>
            </a:r>
          </a:p>
          <a:p>
            <a:pPr algn="ctr">
              <a:defRPr/>
            </a:pPr>
            <a:r>
              <a:rPr lang="ru-RU" sz="1400" dirty="0">
                <a:solidFill>
                  <a:schemeClr val="bg1"/>
                </a:solidFill>
                <a:latin typeface="Arial Black" pitchFamily="34" charset="0"/>
              </a:rPr>
              <a:t>дополнительные  </a:t>
            </a:r>
          </a:p>
          <a:p>
            <a:pPr algn="ctr">
              <a:defRPr/>
            </a:pPr>
            <a:r>
              <a:rPr lang="ru-RU" sz="1400" dirty="0">
                <a:solidFill>
                  <a:schemeClr val="bg1"/>
                </a:solidFill>
                <a:latin typeface="Arial Black" pitchFamily="34" charset="0"/>
              </a:rPr>
              <a:t>ресурсы</a:t>
            </a:r>
          </a:p>
        </p:txBody>
      </p:sp>
      <p:pic>
        <p:nvPicPr>
          <p:cNvPr id="1039" name="Picture 16" descr="PERSPEKTIVA_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4450"/>
            <a:ext cx="23050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5860" name="Object 20"/>
          <p:cNvGraphicFramePr>
            <a:graphicFrameLocks noGrp="1" noChangeAspect="1"/>
          </p:cNvGraphicFramePr>
          <p:nvPr>
            <p:ph sz="half" idx="1"/>
          </p:nvPr>
        </p:nvGraphicFramePr>
        <p:xfrm>
          <a:off x="3851275" y="1268413"/>
          <a:ext cx="1878013" cy="1800225"/>
        </p:xfrm>
        <a:graphic>
          <a:graphicData uri="http://schemas.openxmlformats.org/presentationml/2006/ole">
            <p:oleObj spid="_x0000_s2101" name="CorelDRAW" r:id="rId5" imgW="3035160" imgH="3035160" progId="">
              <p:embed/>
            </p:oleObj>
          </a:graphicData>
        </a:graphic>
      </p:graphicFrame>
      <p:graphicFrame>
        <p:nvGraphicFramePr>
          <p:cNvPr id="36127" name="Object 28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211638" y="1628775"/>
          <a:ext cx="1176337" cy="1079500"/>
        </p:xfrm>
        <a:graphic>
          <a:graphicData uri="http://schemas.openxmlformats.org/presentationml/2006/ole">
            <p:oleObj spid="_x0000_s2102" name="CorelDRAW" r:id="rId6" imgW="1899000" imgH="1899000" progId="">
              <p:embed/>
            </p:oleObj>
          </a:graphicData>
        </a:graphic>
      </p:graphicFrame>
      <p:graphicFrame>
        <p:nvGraphicFramePr>
          <p:cNvPr id="36130" name="Object 29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427538" y="1773238"/>
          <a:ext cx="744537" cy="719137"/>
        </p:xfrm>
        <a:graphic>
          <a:graphicData uri="http://schemas.openxmlformats.org/presentationml/2006/ole">
            <p:oleObj spid="_x0000_s2103" name="CorelDRAW" r:id="rId7" imgW="1202040" imgH="1202040" progId="">
              <p:embed/>
            </p:oleObj>
          </a:graphicData>
        </a:graphic>
      </p:graphicFrame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2987675" y="4365625"/>
            <a:ext cx="3240088" cy="2087563"/>
          </a:xfrm>
          <a:prstGeom prst="flowChartAlternateProcess">
            <a:avLst/>
          </a:prstGeom>
          <a:gradFill rotWithShape="1">
            <a:gsLst>
              <a:gs pos="0">
                <a:srgbClr val="FF99FF"/>
              </a:gs>
              <a:gs pos="100000">
                <a:srgbClr val="BB75FB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B363D3"/>
            </a:outerShdw>
          </a:effectLst>
        </p:spPr>
        <p:txBody>
          <a:bodyPr wrap="none" anchor="b"/>
          <a:lstStyle/>
          <a:p>
            <a:pPr>
              <a:buClr>
                <a:srgbClr val="008000"/>
              </a:buClr>
              <a:buFont typeface="Wingdings" pitchFamily="2" charset="2"/>
              <a:buNone/>
              <a:defRPr/>
            </a:pPr>
            <a:endParaRPr lang="ru-RU" sz="1400" b="1" dirty="0">
              <a:solidFill>
                <a:srgbClr val="008000"/>
              </a:solidFill>
            </a:endParaRP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Рабочие программы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Учебник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Рабочая тетрадь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Методическое пособие</a:t>
            </a:r>
          </a:p>
          <a:p>
            <a:pPr>
              <a:buClr>
                <a:srgbClr val="008000"/>
              </a:buClr>
              <a:defRPr/>
            </a:pPr>
            <a:r>
              <a:rPr lang="ru-RU" sz="1600" b="1" dirty="0">
                <a:solidFill>
                  <a:schemeClr val="bg1"/>
                </a:solidFill>
              </a:rPr>
              <a:t>   для учителя 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Программа «Мир деятельности»</a:t>
            </a:r>
          </a:p>
          <a:p>
            <a:pPr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chemeClr val="bg1"/>
                </a:solidFill>
              </a:rPr>
              <a:t> Технологические карты</a:t>
            </a:r>
          </a:p>
          <a:p>
            <a:pPr>
              <a:buClr>
                <a:srgbClr val="008000"/>
              </a:buClr>
              <a:defRPr/>
            </a:pPr>
            <a:r>
              <a:rPr lang="ru-RU" sz="1600" b="1" dirty="0">
                <a:solidFill>
                  <a:schemeClr val="bg1"/>
                </a:solidFill>
              </a:rPr>
              <a:t>   для учителя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71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fon_approv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0" y="10553"/>
            <a:ext cx="9140730" cy="685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-1668"/>
            <a:ext cx="6264696" cy="685966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>
        <a:solidFill>
          <a:srgbClr val="FF3399"/>
        </a:solidFill>
        <a:ln>
          <a:solidFill>
            <a:srgbClr val="FF3399"/>
          </a:solidFill>
        </a:ln>
      </a:spPr>
      <a:bodyPr wrap="square">
        <a:spAutoFit/>
      </a:bodyPr>
      <a:lstStyle>
        <a:defPPr algn="ctr" eaLnBrk="0" hangingPunct="0">
          <a:defRPr sz="2400" b="1" u="sng" dirty="0" smtClean="0"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398</Words>
  <Application>Microsoft Office PowerPoint</Application>
  <PresentationFormat>Экран (4:3)</PresentationFormat>
  <Paragraphs>66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Тема Office</vt:lpstr>
      <vt:lpstr>Апекс</vt:lpstr>
      <vt:lpstr>CorelDRAW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Агибалова</dc:creator>
  <cp:lastModifiedBy>Пользователь Windows</cp:lastModifiedBy>
  <cp:revision>30</cp:revision>
  <dcterms:created xsi:type="dcterms:W3CDTF">2018-01-21T19:55:42Z</dcterms:created>
  <dcterms:modified xsi:type="dcterms:W3CDTF">2019-05-16T11:09:20Z</dcterms:modified>
</cp:coreProperties>
</file>