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3" r:id="rId3"/>
    <p:sldId id="257" r:id="rId4"/>
    <p:sldId id="258" r:id="rId5"/>
    <p:sldId id="259" r:id="rId6"/>
    <p:sldId id="260" r:id="rId7"/>
    <p:sldId id="261" r:id="rId8"/>
    <p:sldId id="265" r:id="rId9"/>
    <p:sldId id="264" r:id="rId10"/>
    <p:sldId id="262"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57" d="100"/>
          <a:sy n="57" d="100"/>
        </p:scale>
        <p:origin x="-1188" y="-32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03.04.2020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03.04.2020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03.04.2020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03.04.2020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03.04.2020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03.04.2020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03.04.2020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03.04.2020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03.04.2020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03.04.2020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03.04.2020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03.04.2020</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642919"/>
            <a:ext cx="7772400" cy="2571768"/>
          </a:xfrm>
        </p:spPr>
        <p:txBody>
          <a:bodyPr>
            <a:normAutofit/>
          </a:bodyPr>
          <a:lstStyle/>
          <a:p>
            <a:r>
              <a:rPr lang="ru-RU" sz="6000" i="1" dirty="0" smtClean="0"/>
              <a:t>«Играем с малышами!</a:t>
            </a:r>
            <a:br>
              <a:rPr lang="ru-RU" sz="6000" i="1" dirty="0" smtClean="0"/>
            </a:br>
            <a:r>
              <a:rPr lang="ru-RU" sz="2700" i="1" dirty="0" smtClean="0"/>
              <a:t>Консультация для родителей</a:t>
            </a:r>
            <a:endParaRPr lang="ru-RU" sz="2700" i="1" dirty="0"/>
          </a:p>
        </p:txBody>
      </p:sp>
      <p:sp>
        <p:nvSpPr>
          <p:cNvPr id="3" name="Подзаголовок 2"/>
          <p:cNvSpPr>
            <a:spLocks noGrp="1"/>
          </p:cNvSpPr>
          <p:nvPr>
            <p:ph type="subTitle" idx="1"/>
          </p:nvPr>
        </p:nvSpPr>
        <p:spPr>
          <a:xfrm>
            <a:off x="1371600" y="3886200"/>
            <a:ext cx="7058052" cy="1752600"/>
          </a:xfrm>
        </p:spPr>
        <p:txBody>
          <a:bodyPr>
            <a:normAutofit fontScale="70000" lnSpcReduction="20000"/>
          </a:bodyPr>
          <a:lstStyle/>
          <a:p>
            <a:pPr algn="r">
              <a:lnSpc>
                <a:spcPct val="120000"/>
              </a:lnSpc>
            </a:pPr>
            <a:r>
              <a:rPr lang="ru-RU" dirty="0" smtClean="0"/>
              <a:t>Провели</a:t>
            </a:r>
          </a:p>
          <a:p>
            <a:pPr algn="r">
              <a:lnSpc>
                <a:spcPct val="120000"/>
              </a:lnSpc>
            </a:pPr>
            <a:r>
              <a:rPr lang="ru-RU" smtClean="0"/>
              <a:t>Воспитатели:</a:t>
            </a:r>
            <a:endParaRPr lang="ru-RU" dirty="0" smtClean="0"/>
          </a:p>
          <a:p>
            <a:pPr algn="r">
              <a:lnSpc>
                <a:spcPct val="120000"/>
              </a:lnSpc>
            </a:pPr>
            <a:r>
              <a:rPr lang="ru-RU" dirty="0" err="1" smtClean="0"/>
              <a:t>Ордина</a:t>
            </a:r>
            <a:r>
              <a:rPr lang="ru-RU" dirty="0" smtClean="0"/>
              <a:t> Н.Е.</a:t>
            </a:r>
          </a:p>
          <a:p>
            <a:pPr algn="r">
              <a:lnSpc>
                <a:spcPct val="120000"/>
              </a:lnSpc>
            </a:pPr>
            <a:r>
              <a:rPr lang="ru-RU" dirty="0" smtClean="0"/>
              <a:t>Смирнова М.С.</a:t>
            </a:r>
            <a:endParaRPr lang="ru-RU" dirty="0"/>
          </a:p>
        </p:txBody>
      </p:sp>
      <p:pic>
        <p:nvPicPr>
          <p:cNvPr id="1026" name="Picture 2"/>
          <p:cNvPicPr>
            <a:picLocks noChangeAspect="1" noChangeArrowheads="1"/>
          </p:cNvPicPr>
          <p:nvPr/>
        </p:nvPicPr>
        <p:blipFill>
          <a:blip r:embed="rId2" cstate="print"/>
          <a:srcRect/>
          <a:stretch>
            <a:fillRect/>
          </a:stretch>
        </p:blipFill>
        <p:spPr bwMode="auto">
          <a:xfrm>
            <a:off x="3214678" y="3286124"/>
            <a:ext cx="2577410" cy="297279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00174"/>
            <a:ext cx="8229600" cy="1285884"/>
          </a:xfrm>
        </p:spPr>
        <p:txBody>
          <a:bodyPr>
            <a:normAutofit fontScale="90000"/>
          </a:bodyPr>
          <a:lstStyle/>
          <a:p>
            <a:r>
              <a:rPr lang="ru-RU" dirty="0" smtClean="0"/>
              <a:t>Спасибо за внимание</a:t>
            </a:r>
            <a:r>
              <a:rPr lang="ru-RU" dirty="0" smtClean="0"/>
              <a:t>!</a:t>
            </a:r>
            <a:br>
              <a:rPr lang="ru-RU" dirty="0" smtClean="0"/>
            </a:br>
            <a:r>
              <a:rPr lang="ru-RU" i="1" dirty="0" smtClean="0"/>
              <a:t>До </a:t>
            </a:r>
            <a:r>
              <a:rPr lang="ru-RU" i="1" smtClean="0"/>
              <a:t>новых встреч</a:t>
            </a:r>
            <a:r>
              <a:rPr lang="ru-RU" i="1" dirty="0" smtClean="0"/>
              <a:t>!</a:t>
            </a:r>
            <a:endParaRPr lang="ru-RU" i="1" dirty="0"/>
          </a:p>
        </p:txBody>
      </p:sp>
      <p:pic>
        <p:nvPicPr>
          <p:cNvPr id="7170" name="Picture 2" descr="C:\Users\user\Downloads\мешарики 2.png"/>
          <p:cNvPicPr>
            <a:picLocks noGrp="1" noChangeAspect="1" noChangeArrowheads="1"/>
          </p:cNvPicPr>
          <p:nvPr>
            <p:ph idx="1"/>
          </p:nvPr>
        </p:nvPicPr>
        <p:blipFill>
          <a:blip r:embed="rId2"/>
          <a:srcRect/>
          <a:stretch>
            <a:fillRect/>
          </a:stretch>
        </p:blipFill>
        <p:spPr bwMode="auto">
          <a:xfrm>
            <a:off x="2071670" y="3286124"/>
            <a:ext cx="5170750" cy="2714644"/>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0" fill="hold"/>
                                        <p:tgtEl>
                                          <p:spTgt spid="2"/>
                                        </p:tgtEl>
                                        <p:attrNameLst>
                                          <p:attrName>ppt_x</p:attrName>
                                        </p:attrNameLst>
                                      </p:cBhvr>
                                      <p:tavLst>
                                        <p:tav tm="0">
                                          <p:val>
                                            <p:strVal val="#ppt_x"/>
                                          </p:val>
                                        </p:tav>
                                        <p:tav tm="100000">
                                          <p:val>
                                            <p:strVal val="#ppt_x"/>
                                          </p:val>
                                        </p:tav>
                                      </p:tavLst>
                                    </p:anim>
                                    <p:anim calcmode="lin" valueType="num">
                                      <p:cBhvr additive="base">
                                        <p:cTn id="8" dur="5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71480"/>
            <a:ext cx="8229600" cy="2428892"/>
          </a:xfrm>
        </p:spPr>
        <p:txBody>
          <a:bodyPr>
            <a:normAutofit fontScale="90000"/>
          </a:bodyPr>
          <a:lstStyle/>
          <a:p>
            <a:r>
              <a:rPr lang="ru-RU" sz="2000" b="1" dirty="0" smtClean="0">
                <a:solidFill>
                  <a:srgbClr val="FF0000"/>
                </a:solidFill>
              </a:rPr>
              <a:t>В раннем возрасте происходит разделение орудийной и игровой деятельности</a:t>
            </a:r>
            <a:r>
              <a:rPr lang="ru-RU" sz="2000" b="1" dirty="0" smtClean="0"/>
              <a:t>. После года характер игры ребенка имеет процессуальный уклон. </a:t>
            </a:r>
            <a:br>
              <a:rPr lang="ru-RU" sz="2000" b="1" dirty="0" smtClean="0"/>
            </a:br>
            <a:r>
              <a:rPr lang="ru-RU" sz="2000" b="1" dirty="0" smtClean="0"/>
              <a:t>От двух до трех лет, ребенок начинает осваивать «символическую игру», его мотивация играть увеличивается. Этот процесс отделяет слово от предмета, тем самым вызывает бурный рост в развитии ребенка – качественный скачок в развитии речи, мышления, поведения, появляется способность фантазировать. </a:t>
            </a:r>
            <a:r>
              <a:rPr lang="ru-RU" sz="2000" b="1" dirty="0" smtClean="0">
                <a:solidFill>
                  <a:srgbClr val="FF0000"/>
                </a:solidFill>
              </a:rPr>
              <a:t>Игра – ведущий вид деятельности ребенка </a:t>
            </a:r>
            <a:r>
              <a:rPr lang="ru-RU" sz="2000" b="1" dirty="0" smtClean="0"/>
              <a:t>– дошкольника, определяющая его дальнейшее психическое развитие, прежде всего потому, </a:t>
            </a:r>
            <a:br>
              <a:rPr lang="ru-RU" sz="2000" b="1" dirty="0" smtClean="0"/>
            </a:br>
            <a:r>
              <a:rPr lang="ru-RU" sz="2000" b="1" dirty="0" smtClean="0"/>
              <a:t>что игре присуща воображаемая ситуация. </a:t>
            </a:r>
            <a:br>
              <a:rPr lang="ru-RU" sz="2000" b="1" dirty="0" smtClean="0"/>
            </a:br>
            <a:r>
              <a:rPr lang="ru-RU" sz="2000" b="1" dirty="0" smtClean="0"/>
              <a:t>Благодаря ей ребенок учится мыслить о реальных вещах и реальных действиях. С этим связано и возникновение замысла в игре.</a:t>
            </a:r>
            <a:endParaRPr lang="ru-RU" sz="2000" b="1" dirty="0"/>
          </a:p>
        </p:txBody>
      </p:sp>
      <p:pic>
        <p:nvPicPr>
          <p:cNvPr id="1026" name="Picture 2" descr="C:\Users\user\Pictures\группа.jpg"/>
          <p:cNvPicPr>
            <a:picLocks noGrp="1" noChangeAspect="1" noChangeArrowheads="1"/>
          </p:cNvPicPr>
          <p:nvPr>
            <p:ph idx="1"/>
          </p:nvPr>
        </p:nvPicPr>
        <p:blipFill>
          <a:blip r:embed="rId2" cstate="print"/>
          <a:srcRect/>
          <a:stretch>
            <a:fillRect/>
          </a:stretch>
        </p:blipFill>
        <p:spPr bwMode="auto">
          <a:xfrm>
            <a:off x="642910" y="3714752"/>
            <a:ext cx="3659970" cy="2745233"/>
          </a:xfrm>
          <a:prstGeom prst="rect">
            <a:avLst/>
          </a:prstGeom>
          <a:noFill/>
        </p:spPr>
      </p:pic>
      <p:pic>
        <p:nvPicPr>
          <p:cNvPr id="1027" name="Picture 3" descr="C:\Users\user\Downloads\играем.jpg"/>
          <p:cNvPicPr>
            <a:picLocks noChangeAspect="1" noChangeArrowheads="1"/>
          </p:cNvPicPr>
          <p:nvPr/>
        </p:nvPicPr>
        <p:blipFill>
          <a:blip r:embed="rId3" cstate="print"/>
          <a:srcRect/>
          <a:stretch>
            <a:fillRect/>
          </a:stretch>
        </p:blipFill>
        <p:spPr bwMode="auto">
          <a:xfrm>
            <a:off x="4643438" y="3500438"/>
            <a:ext cx="4000528" cy="3000396"/>
          </a:xfrm>
          <a:prstGeom prst="rect">
            <a:avLst/>
          </a:prstGeom>
          <a:noFill/>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xit" presetSubtype="10" fill="hold" nodeType="clickEffect">
                                  <p:stCondLst>
                                    <p:cond delay="0"/>
                                  </p:stCondLst>
                                  <p:childTnLst>
                                    <p:animEffect transition="out" filter="blinds(horizontal)">
                                      <p:cBhvr>
                                        <p:cTn id="6" dur="500"/>
                                        <p:tgtEl>
                                          <p:spTgt spid="1026"/>
                                        </p:tgtEl>
                                      </p:cBhvr>
                                    </p:animEffect>
                                    <p:set>
                                      <p:cBhvr>
                                        <p:cTn id="7" dur="1" fill="hold">
                                          <p:stCondLst>
                                            <p:cond delay="499"/>
                                          </p:stCondLst>
                                        </p:cTn>
                                        <p:tgtEl>
                                          <p:spTgt spid="1026"/>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4" presetClass="exit" presetSubtype="16" fill="hold" nodeType="clickEffect">
                                  <p:stCondLst>
                                    <p:cond delay="0"/>
                                  </p:stCondLst>
                                  <p:childTnLst>
                                    <p:animEffect transition="out" filter="box(in)">
                                      <p:cBhvr>
                                        <p:cTn id="11" dur="500"/>
                                        <p:tgtEl>
                                          <p:spTgt spid="1027"/>
                                        </p:tgtEl>
                                      </p:cBhvr>
                                    </p:animEffect>
                                    <p:set>
                                      <p:cBhvr>
                                        <p:cTn id="12" dur="1" fill="hold">
                                          <p:stCondLst>
                                            <p:cond delay="499"/>
                                          </p:stCondLst>
                                        </p:cTn>
                                        <p:tgtEl>
                                          <p:spTgt spid="102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Пирамидки</a:t>
            </a:r>
            <a:br>
              <a:rPr lang="ru-RU" dirty="0" smtClean="0"/>
            </a:br>
            <a:endParaRPr lang="ru-RU" dirty="0"/>
          </a:p>
        </p:txBody>
      </p:sp>
      <p:pic>
        <p:nvPicPr>
          <p:cNvPr id="2051" name="Picture 3" descr="C:\Users\user\Downloads\пирамидки 2.jpg"/>
          <p:cNvPicPr>
            <a:picLocks noChangeAspect="1" noChangeArrowheads="1"/>
          </p:cNvPicPr>
          <p:nvPr/>
        </p:nvPicPr>
        <p:blipFill>
          <a:blip r:embed="rId2"/>
          <a:srcRect/>
          <a:stretch>
            <a:fillRect/>
          </a:stretch>
        </p:blipFill>
        <p:spPr bwMode="auto">
          <a:xfrm>
            <a:off x="4071934" y="3929066"/>
            <a:ext cx="2482327" cy="2643206"/>
          </a:xfrm>
          <a:prstGeom prst="rect">
            <a:avLst/>
          </a:prstGeom>
          <a:noFill/>
        </p:spPr>
      </p:pic>
      <p:pic>
        <p:nvPicPr>
          <p:cNvPr id="2052" name="Picture 4" descr="C:\Users\user\Downloads\пирамидки 3.jpg"/>
          <p:cNvPicPr>
            <a:picLocks noChangeAspect="1" noChangeArrowheads="1"/>
          </p:cNvPicPr>
          <p:nvPr/>
        </p:nvPicPr>
        <p:blipFill>
          <a:blip r:embed="rId3" cstate="print"/>
          <a:srcRect/>
          <a:stretch>
            <a:fillRect/>
          </a:stretch>
        </p:blipFill>
        <p:spPr bwMode="auto">
          <a:xfrm>
            <a:off x="5286380" y="1357298"/>
            <a:ext cx="2357454" cy="2526896"/>
          </a:xfrm>
          <a:prstGeom prst="rect">
            <a:avLst/>
          </a:prstGeom>
          <a:noFill/>
        </p:spPr>
      </p:pic>
      <p:pic>
        <p:nvPicPr>
          <p:cNvPr id="3" name="Picture 2" descr="C:\Users\user\Desktop\фото гр 4\IMG_0842.JPG"/>
          <p:cNvPicPr>
            <a:picLocks noChangeAspect="1" noChangeArrowheads="1"/>
          </p:cNvPicPr>
          <p:nvPr/>
        </p:nvPicPr>
        <p:blipFill>
          <a:blip r:embed="rId4" cstate="print"/>
          <a:srcRect/>
          <a:stretch>
            <a:fillRect/>
          </a:stretch>
        </p:blipFill>
        <p:spPr bwMode="auto">
          <a:xfrm>
            <a:off x="1071538" y="1357298"/>
            <a:ext cx="2928957" cy="3905119"/>
          </a:xfrm>
          <a:prstGeom prst="rect">
            <a:avLst/>
          </a:prstGeom>
          <a:noFill/>
        </p:spPr>
      </p:pic>
      <p:sp>
        <p:nvSpPr>
          <p:cNvPr id="7" name="Содержимое 6"/>
          <p:cNvSpPr>
            <a:spLocks noGrp="1"/>
          </p:cNvSpPr>
          <p:nvPr>
            <p:ph idx="1"/>
          </p:nvPr>
        </p:nvSpPr>
        <p:spPr>
          <a:xfrm>
            <a:off x="457200" y="1600201"/>
            <a:ext cx="7329510" cy="3114684"/>
          </a:xfrm>
        </p:spPr>
        <p:txBody>
          <a:bodyPr/>
          <a:lstStyle/>
          <a:p>
            <a:endParaRPr lang="ru-RU" dirty="0"/>
          </a:p>
        </p:txBody>
      </p:sp>
    </p:spTree>
  </p:cSld>
  <p:clrMapOvr>
    <a:masterClrMapping/>
  </p:clrMapOvr>
  <p:transition spd="med" advTm="2000">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xit" presetSubtype="16" fill="hold" nodeType="clickEffect">
                                  <p:stCondLst>
                                    <p:cond delay="0"/>
                                  </p:stCondLst>
                                  <p:childTnLst>
                                    <p:animEffect transition="out" filter="box(in)">
                                      <p:cBhvr>
                                        <p:cTn id="6" dur="500"/>
                                        <p:tgtEl>
                                          <p:spTgt spid="2052"/>
                                        </p:tgtEl>
                                      </p:cBhvr>
                                    </p:animEffect>
                                    <p:set>
                                      <p:cBhvr>
                                        <p:cTn id="7" dur="1" fill="hold">
                                          <p:stCondLst>
                                            <p:cond delay="499"/>
                                          </p:stCondLst>
                                        </p:cTn>
                                        <p:tgtEl>
                                          <p:spTgt spid="2052"/>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4" presetClass="exit" presetSubtype="16" fill="hold" nodeType="clickEffect">
                                  <p:stCondLst>
                                    <p:cond delay="0"/>
                                  </p:stCondLst>
                                  <p:childTnLst>
                                    <p:animEffect transition="out" filter="box(in)">
                                      <p:cBhvr>
                                        <p:cTn id="11" dur="500"/>
                                        <p:tgtEl>
                                          <p:spTgt spid="2051"/>
                                        </p:tgtEl>
                                      </p:cBhvr>
                                    </p:animEffect>
                                    <p:set>
                                      <p:cBhvr>
                                        <p:cTn id="12" dur="1" fill="hold">
                                          <p:stCondLst>
                                            <p:cond delay="499"/>
                                          </p:stCondLst>
                                        </p:cTn>
                                        <p:tgtEl>
                                          <p:spTgt spid="205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Вкладыши </a:t>
            </a:r>
            <a:endParaRPr lang="ru-RU" dirty="0"/>
          </a:p>
        </p:txBody>
      </p:sp>
      <p:pic>
        <p:nvPicPr>
          <p:cNvPr id="3074" name="Picture 2" descr="C:\Users\user\Downloads\вкладыши.jpg"/>
          <p:cNvPicPr>
            <a:picLocks noGrp="1" noChangeAspect="1" noChangeArrowheads="1"/>
          </p:cNvPicPr>
          <p:nvPr>
            <p:ph idx="1"/>
          </p:nvPr>
        </p:nvPicPr>
        <p:blipFill>
          <a:blip r:embed="rId2" cstate="print"/>
          <a:srcRect/>
          <a:stretch>
            <a:fillRect/>
          </a:stretch>
        </p:blipFill>
        <p:spPr bwMode="auto">
          <a:xfrm>
            <a:off x="1214414" y="1285860"/>
            <a:ext cx="3071834" cy="3071834"/>
          </a:xfrm>
          <a:prstGeom prst="rect">
            <a:avLst/>
          </a:prstGeom>
          <a:noFill/>
        </p:spPr>
      </p:pic>
      <p:pic>
        <p:nvPicPr>
          <p:cNvPr id="3075" name="Picture 3" descr="C:\Users\user\Downloads\вкладыши 2.jpg"/>
          <p:cNvPicPr>
            <a:picLocks noChangeAspect="1" noChangeArrowheads="1"/>
          </p:cNvPicPr>
          <p:nvPr/>
        </p:nvPicPr>
        <p:blipFill>
          <a:blip r:embed="rId3" cstate="print"/>
          <a:srcRect/>
          <a:stretch>
            <a:fillRect/>
          </a:stretch>
        </p:blipFill>
        <p:spPr bwMode="auto">
          <a:xfrm>
            <a:off x="2071670" y="4643446"/>
            <a:ext cx="4500594" cy="1918361"/>
          </a:xfrm>
          <a:prstGeom prst="rect">
            <a:avLst/>
          </a:prstGeom>
          <a:noFill/>
        </p:spPr>
      </p:pic>
      <p:pic>
        <p:nvPicPr>
          <p:cNvPr id="3077" name="Picture 5" descr="C:\Users\user\Downloads\вкладыши5.jpg"/>
          <p:cNvPicPr>
            <a:picLocks noChangeAspect="1" noChangeArrowheads="1"/>
          </p:cNvPicPr>
          <p:nvPr/>
        </p:nvPicPr>
        <p:blipFill>
          <a:blip r:embed="rId4" cstate="print"/>
          <a:srcRect/>
          <a:stretch>
            <a:fillRect/>
          </a:stretch>
        </p:blipFill>
        <p:spPr bwMode="auto">
          <a:xfrm>
            <a:off x="5000628" y="1142984"/>
            <a:ext cx="3357586" cy="335758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xit" presetSubtype="16" fill="hold" nodeType="clickEffect">
                                  <p:stCondLst>
                                    <p:cond delay="0"/>
                                  </p:stCondLst>
                                  <p:childTnLst>
                                    <p:animEffect transition="out" filter="box(in)">
                                      <p:cBhvr>
                                        <p:cTn id="6" dur="500"/>
                                        <p:tgtEl>
                                          <p:spTgt spid="3074"/>
                                        </p:tgtEl>
                                      </p:cBhvr>
                                    </p:animEffect>
                                    <p:set>
                                      <p:cBhvr>
                                        <p:cTn id="7" dur="1" fill="hold">
                                          <p:stCondLst>
                                            <p:cond delay="499"/>
                                          </p:stCondLst>
                                        </p:cTn>
                                        <p:tgtEl>
                                          <p:spTgt spid="3074"/>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4" presetClass="exit" presetSubtype="16" fill="hold" nodeType="clickEffect">
                                  <p:stCondLst>
                                    <p:cond delay="0"/>
                                  </p:stCondLst>
                                  <p:childTnLst>
                                    <p:animEffect transition="out" filter="box(in)">
                                      <p:cBhvr>
                                        <p:cTn id="11" dur="500"/>
                                        <p:tgtEl>
                                          <p:spTgt spid="3077"/>
                                        </p:tgtEl>
                                      </p:cBhvr>
                                    </p:animEffect>
                                    <p:set>
                                      <p:cBhvr>
                                        <p:cTn id="12" dur="1" fill="hold">
                                          <p:stCondLst>
                                            <p:cond delay="499"/>
                                          </p:stCondLst>
                                        </p:cTn>
                                        <p:tgtEl>
                                          <p:spTgt spid="3077"/>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5" presetClass="exit" presetSubtype="10" fill="hold" nodeType="clickEffect">
                                  <p:stCondLst>
                                    <p:cond delay="0"/>
                                  </p:stCondLst>
                                  <p:childTnLst>
                                    <p:animEffect transition="out" filter="checkerboard(across)">
                                      <p:cBhvr>
                                        <p:cTn id="16" dur="500"/>
                                        <p:tgtEl>
                                          <p:spTgt spid="3075"/>
                                        </p:tgtEl>
                                      </p:cBhvr>
                                    </p:animEffect>
                                    <p:set>
                                      <p:cBhvr>
                                        <p:cTn id="17" dur="1" fill="hold">
                                          <p:stCondLst>
                                            <p:cond delay="499"/>
                                          </p:stCondLst>
                                        </p:cTn>
                                        <p:tgtEl>
                                          <p:spTgt spid="307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Липучки, молнии, прищепки… </a:t>
            </a:r>
            <a:endParaRPr lang="ru-RU" dirty="0"/>
          </a:p>
        </p:txBody>
      </p:sp>
      <p:pic>
        <p:nvPicPr>
          <p:cNvPr id="4098" name="Picture 2" descr="C:\Users\user\Downloads\прищепки.jpg"/>
          <p:cNvPicPr>
            <a:picLocks noGrp="1" noChangeAspect="1" noChangeArrowheads="1"/>
          </p:cNvPicPr>
          <p:nvPr>
            <p:ph idx="1"/>
          </p:nvPr>
        </p:nvPicPr>
        <p:blipFill>
          <a:blip r:embed="rId2"/>
          <a:srcRect/>
          <a:stretch>
            <a:fillRect/>
          </a:stretch>
        </p:blipFill>
        <p:spPr bwMode="auto">
          <a:xfrm>
            <a:off x="2177041" y="1214422"/>
            <a:ext cx="4784561" cy="2714644"/>
          </a:xfrm>
          <a:prstGeom prst="rect">
            <a:avLst/>
          </a:prstGeom>
          <a:noFill/>
        </p:spPr>
      </p:pic>
      <p:pic>
        <p:nvPicPr>
          <p:cNvPr id="4099" name="Picture 3" descr="C:\Users\user\Downloads\молнии.jpg"/>
          <p:cNvPicPr>
            <a:picLocks noChangeAspect="1" noChangeArrowheads="1"/>
          </p:cNvPicPr>
          <p:nvPr/>
        </p:nvPicPr>
        <p:blipFill>
          <a:blip r:embed="rId3"/>
          <a:srcRect/>
          <a:stretch>
            <a:fillRect/>
          </a:stretch>
        </p:blipFill>
        <p:spPr bwMode="auto">
          <a:xfrm>
            <a:off x="357158" y="3786190"/>
            <a:ext cx="3643338" cy="2646322"/>
          </a:xfrm>
          <a:prstGeom prst="rect">
            <a:avLst/>
          </a:prstGeom>
          <a:noFill/>
        </p:spPr>
      </p:pic>
      <p:pic>
        <p:nvPicPr>
          <p:cNvPr id="4100" name="Picture 4" descr="C:\Users\user\Downloads\липучки 2.jpg"/>
          <p:cNvPicPr>
            <a:picLocks noChangeAspect="1" noChangeArrowheads="1"/>
          </p:cNvPicPr>
          <p:nvPr/>
        </p:nvPicPr>
        <p:blipFill>
          <a:blip r:embed="rId4"/>
          <a:srcRect/>
          <a:stretch>
            <a:fillRect/>
          </a:stretch>
        </p:blipFill>
        <p:spPr bwMode="auto">
          <a:xfrm>
            <a:off x="4214810" y="3857628"/>
            <a:ext cx="4405344" cy="247800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xit" presetSubtype="10" fill="hold" nodeType="clickEffect">
                                  <p:stCondLst>
                                    <p:cond delay="0"/>
                                  </p:stCondLst>
                                  <p:childTnLst>
                                    <p:animEffect transition="out" filter="blinds(horizontal)">
                                      <p:cBhvr>
                                        <p:cTn id="6" dur="500"/>
                                        <p:tgtEl>
                                          <p:spTgt spid="4098"/>
                                        </p:tgtEl>
                                      </p:cBhvr>
                                    </p:animEffect>
                                    <p:set>
                                      <p:cBhvr>
                                        <p:cTn id="7" dur="1" fill="hold">
                                          <p:stCondLst>
                                            <p:cond delay="499"/>
                                          </p:stCondLst>
                                        </p:cTn>
                                        <p:tgtEl>
                                          <p:spTgt spid="4098"/>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3" presetClass="exit" presetSubtype="10" fill="hold" nodeType="clickEffect">
                                  <p:stCondLst>
                                    <p:cond delay="0"/>
                                  </p:stCondLst>
                                  <p:childTnLst>
                                    <p:animEffect transition="out" filter="blinds(horizontal)">
                                      <p:cBhvr>
                                        <p:cTn id="11" dur="500"/>
                                        <p:tgtEl>
                                          <p:spTgt spid="4099"/>
                                        </p:tgtEl>
                                      </p:cBhvr>
                                    </p:animEffect>
                                    <p:set>
                                      <p:cBhvr>
                                        <p:cTn id="12" dur="1" fill="hold">
                                          <p:stCondLst>
                                            <p:cond delay="499"/>
                                          </p:stCondLst>
                                        </p:cTn>
                                        <p:tgtEl>
                                          <p:spTgt spid="4099"/>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3" presetClass="exit" presetSubtype="10" fill="hold" nodeType="clickEffect">
                                  <p:stCondLst>
                                    <p:cond delay="0"/>
                                  </p:stCondLst>
                                  <p:childTnLst>
                                    <p:animEffect transition="out" filter="blinds(horizontal)">
                                      <p:cBhvr>
                                        <p:cTn id="16" dur="500"/>
                                        <p:tgtEl>
                                          <p:spTgt spid="4100"/>
                                        </p:tgtEl>
                                      </p:cBhvr>
                                    </p:animEffect>
                                    <p:set>
                                      <p:cBhvr>
                                        <p:cTn id="17" dur="1" fill="hold">
                                          <p:stCondLst>
                                            <p:cond delay="499"/>
                                          </p:stCondLst>
                                        </p:cTn>
                                        <p:tgtEl>
                                          <p:spTgt spid="410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Раз </a:t>
            </a:r>
            <a:r>
              <a:rPr lang="ru-RU" dirty="0" err="1" smtClean="0"/>
              <a:t>фасолька</a:t>
            </a:r>
            <a:r>
              <a:rPr lang="ru-RU" dirty="0" smtClean="0"/>
              <a:t>, два </a:t>
            </a:r>
            <a:r>
              <a:rPr lang="ru-RU" dirty="0" err="1" smtClean="0"/>
              <a:t>фасолька</a:t>
            </a:r>
            <a:r>
              <a:rPr lang="ru-RU" dirty="0" smtClean="0"/>
              <a:t>!</a:t>
            </a:r>
            <a:endParaRPr lang="ru-RU" dirty="0"/>
          </a:p>
        </p:txBody>
      </p:sp>
      <p:pic>
        <p:nvPicPr>
          <p:cNvPr id="5122" name="Picture 2" descr="C:\Users\user\Downloads\фасоль.jpg"/>
          <p:cNvPicPr>
            <a:picLocks noGrp="1" noChangeAspect="1" noChangeArrowheads="1"/>
          </p:cNvPicPr>
          <p:nvPr>
            <p:ph idx="1"/>
          </p:nvPr>
        </p:nvPicPr>
        <p:blipFill>
          <a:blip r:embed="rId2"/>
          <a:srcRect/>
          <a:stretch>
            <a:fillRect/>
          </a:stretch>
        </p:blipFill>
        <p:spPr bwMode="auto">
          <a:xfrm>
            <a:off x="1142976" y="1571612"/>
            <a:ext cx="7143800" cy="477799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xit" presetSubtype="10" fill="hold" nodeType="clickEffect">
                                  <p:stCondLst>
                                    <p:cond delay="0"/>
                                  </p:stCondLst>
                                  <p:childTnLst>
                                    <p:animEffect transition="out" filter="checkerboard(across)">
                                      <p:cBhvr>
                                        <p:cTn id="6" dur="500"/>
                                        <p:tgtEl>
                                          <p:spTgt spid="5122"/>
                                        </p:tgtEl>
                                      </p:cBhvr>
                                    </p:animEffect>
                                    <p:set>
                                      <p:cBhvr>
                                        <p:cTn id="7" dur="1" fill="hold">
                                          <p:stCondLst>
                                            <p:cond delay="499"/>
                                          </p:stCondLst>
                                        </p:cTn>
                                        <p:tgtEl>
                                          <p:spTgt spid="512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Конструкторы </a:t>
            </a:r>
            <a:endParaRPr lang="ru-RU" dirty="0"/>
          </a:p>
        </p:txBody>
      </p:sp>
      <p:pic>
        <p:nvPicPr>
          <p:cNvPr id="6146" name="Picture 2" descr="C:\Users\user\Downloads\конструкторы.jpg"/>
          <p:cNvPicPr>
            <a:picLocks noGrp="1" noChangeAspect="1" noChangeArrowheads="1"/>
          </p:cNvPicPr>
          <p:nvPr>
            <p:ph idx="1"/>
          </p:nvPr>
        </p:nvPicPr>
        <p:blipFill>
          <a:blip r:embed="rId2" cstate="print"/>
          <a:srcRect/>
          <a:stretch>
            <a:fillRect/>
          </a:stretch>
        </p:blipFill>
        <p:spPr bwMode="auto">
          <a:xfrm>
            <a:off x="1558876" y="1600201"/>
            <a:ext cx="2941686" cy="2209329"/>
          </a:xfrm>
          <a:prstGeom prst="rect">
            <a:avLst/>
          </a:prstGeom>
          <a:noFill/>
        </p:spPr>
      </p:pic>
      <p:pic>
        <p:nvPicPr>
          <p:cNvPr id="6147" name="Picture 3" descr="C:\Users\user\Downloads\CNM43-4-1280x1058.jpg"/>
          <p:cNvPicPr>
            <a:picLocks noChangeAspect="1" noChangeArrowheads="1"/>
          </p:cNvPicPr>
          <p:nvPr/>
        </p:nvPicPr>
        <p:blipFill>
          <a:blip r:embed="rId3" cstate="print"/>
          <a:srcRect/>
          <a:stretch>
            <a:fillRect/>
          </a:stretch>
        </p:blipFill>
        <p:spPr bwMode="auto">
          <a:xfrm>
            <a:off x="5357818" y="2000240"/>
            <a:ext cx="2852118" cy="2357454"/>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xit" presetSubtype="16" fill="hold" nodeType="clickEffect">
                                  <p:stCondLst>
                                    <p:cond delay="0"/>
                                  </p:stCondLst>
                                  <p:childTnLst>
                                    <p:animEffect transition="out" filter="box(in)">
                                      <p:cBhvr>
                                        <p:cTn id="6" dur="500"/>
                                        <p:tgtEl>
                                          <p:spTgt spid="6146"/>
                                        </p:tgtEl>
                                      </p:cBhvr>
                                    </p:animEffect>
                                    <p:set>
                                      <p:cBhvr>
                                        <p:cTn id="7" dur="1" fill="hold">
                                          <p:stCondLst>
                                            <p:cond delay="499"/>
                                          </p:stCondLst>
                                        </p:cTn>
                                        <p:tgtEl>
                                          <p:spTgt spid="6146"/>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4" presetClass="exit" presetSubtype="16" fill="hold" nodeType="clickEffect">
                                  <p:stCondLst>
                                    <p:cond delay="0"/>
                                  </p:stCondLst>
                                  <p:childTnLst>
                                    <p:animEffect transition="out" filter="box(in)">
                                      <p:cBhvr>
                                        <p:cTn id="11" dur="500"/>
                                        <p:tgtEl>
                                          <p:spTgt spid="6147"/>
                                        </p:tgtEl>
                                      </p:cBhvr>
                                    </p:animEffect>
                                    <p:set>
                                      <p:cBhvr>
                                        <p:cTn id="12" dur="1" fill="hold">
                                          <p:stCondLst>
                                            <p:cond delay="499"/>
                                          </p:stCondLst>
                                        </p:cTn>
                                        <p:tgtEl>
                                          <p:spTgt spid="614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Дидактические игры</a:t>
            </a:r>
            <a:endParaRPr lang="ru-RU" dirty="0"/>
          </a:p>
        </p:txBody>
      </p:sp>
      <p:pic>
        <p:nvPicPr>
          <p:cNvPr id="4" name="Picture 3" descr="C:\Users\user\Desktop\фото гр 4\IMG_0862.JPG"/>
          <p:cNvPicPr>
            <a:picLocks noGrp="1" noChangeAspect="1" noChangeArrowheads="1"/>
          </p:cNvPicPr>
          <p:nvPr>
            <p:ph idx="1"/>
          </p:nvPr>
        </p:nvPicPr>
        <p:blipFill>
          <a:blip r:embed="rId2" cstate="print"/>
          <a:srcRect/>
          <a:stretch>
            <a:fillRect/>
          </a:stretch>
        </p:blipFill>
        <p:spPr bwMode="auto">
          <a:xfrm>
            <a:off x="571472" y="1214422"/>
            <a:ext cx="4374630" cy="3280973"/>
          </a:xfrm>
          <a:prstGeom prst="rect">
            <a:avLst/>
          </a:prstGeom>
          <a:noFill/>
        </p:spPr>
      </p:pic>
      <p:pic>
        <p:nvPicPr>
          <p:cNvPr id="5" name="Picture 2" descr="C:\Users\user\Desktop\фото гр 4\IMG_0865.JPG"/>
          <p:cNvPicPr>
            <a:picLocks noChangeAspect="1" noChangeArrowheads="1"/>
          </p:cNvPicPr>
          <p:nvPr/>
        </p:nvPicPr>
        <p:blipFill>
          <a:blip r:embed="rId3" cstate="print"/>
          <a:srcRect/>
          <a:stretch>
            <a:fillRect/>
          </a:stretch>
        </p:blipFill>
        <p:spPr bwMode="auto">
          <a:xfrm>
            <a:off x="4500562" y="3089701"/>
            <a:ext cx="4357718" cy="3268421"/>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714356"/>
            <a:ext cx="8229600" cy="5411807"/>
          </a:xfrm>
        </p:spPr>
        <p:txBody>
          <a:bodyPr>
            <a:normAutofit fontScale="92500" lnSpcReduction="10000"/>
          </a:bodyPr>
          <a:lstStyle/>
          <a:p>
            <a:pPr>
              <a:buNone/>
            </a:pPr>
            <a:r>
              <a:rPr lang="ru-RU" dirty="0" smtClean="0">
                <a:solidFill>
                  <a:srgbClr val="FF0000"/>
                </a:solidFill>
              </a:rPr>
              <a:t>           Итак, сюжетная игра детей второго и третьего года жизни проходит большой путь развития: </a:t>
            </a:r>
            <a:r>
              <a:rPr lang="ru-RU" dirty="0" smtClean="0"/>
              <a:t>от единичных действий одного ребенка с одной игрушкой до развернутой индивидуальной и совместной игры детей в воображаемой ситуации, включающей ряд эпизодов, передающих разные действия людей и их отношения. </a:t>
            </a:r>
          </a:p>
          <a:p>
            <a:pPr>
              <a:buNone/>
            </a:pPr>
            <a:r>
              <a:rPr lang="ru-RU" dirty="0" smtClean="0">
                <a:solidFill>
                  <a:srgbClr val="FF0000"/>
                </a:solidFill>
              </a:rPr>
              <a:t>          Игра становится </a:t>
            </a:r>
            <a:r>
              <a:rPr lang="ru-RU" dirty="0" smtClean="0"/>
              <a:t>все более самостоятельной и творческой. Малыш овладевает самостоятельной игрой, чувствует себя по-настоящему счастливым.</a:t>
            </a:r>
            <a:endParaRPr lang="ru-RU" dirty="0"/>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50</TotalTime>
  <Words>120</Words>
  <PresentationFormat>Экран (4:3)</PresentationFormat>
  <Paragraphs>15</Paragraphs>
  <Slides>10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Тема Office</vt:lpstr>
      <vt:lpstr>«Играем с малышами! Консультация для родителей</vt:lpstr>
      <vt:lpstr>В раннем возрасте происходит разделение орудийной и игровой деятельности. После года характер игры ребенка имеет процессуальный уклон.  От двух до трех лет, ребенок начинает осваивать «символическую игру», его мотивация играть увеличивается. Этот процесс отделяет слово от предмета, тем самым вызывает бурный рост в развитии ребенка – качественный скачок в развитии речи, мышления, поведения, появляется способность фантазировать. Игра – ведущий вид деятельности ребенка – дошкольника, определяющая его дальнейшее психическое развитие, прежде всего потому,  что игре присуща воображаемая ситуация.  Благодаря ей ребенок учится мыслить о реальных вещах и реальных действиях. С этим связано и возникновение замысла в игре.</vt:lpstr>
      <vt:lpstr>Пирамидки </vt:lpstr>
      <vt:lpstr>Вкладыши </vt:lpstr>
      <vt:lpstr>Липучки, молнии, прищепки… </vt:lpstr>
      <vt:lpstr>Раз фасолька, два фасолька!</vt:lpstr>
      <vt:lpstr>Конструкторы </vt:lpstr>
      <vt:lpstr>Дидактические игры</vt:lpstr>
      <vt:lpstr>Слайд 9</vt:lpstr>
      <vt:lpstr>Спасибо за внимание! До новых встреч!</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«Играем с малышами!</dc:title>
  <dc:creator>user</dc:creator>
  <cp:lastModifiedBy>Наталья</cp:lastModifiedBy>
  <cp:revision>10</cp:revision>
  <dcterms:created xsi:type="dcterms:W3CDTF">2020-03-30T04:51:45Z</dcterms:created>
  <dcterms:modified xsi:type="dcterms:W3CDTF">2020-04-03T12:27:10Z</dcterms:modified>
</cp:coreProperties>
</file>