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5" r:id="rId4"/>
    <p:sldId id="266" r:id="rId5"/>
    <p:sldId id="271" r:id="rId6"/>
    <p:sldId id="273" r:id="rId7"/>
    <p:sldId id="274" r:id="rId8"/>
    <p:sldId id="272" r:id="rId9"/>
    <p:sldId id="275" r:id="rId10"/>
    <p:sldId id="276" r:id="rId11"/>
    <p:sldId id="277" r:id="rId12"/>
    <p:sldId id="278" r:id="rId13"/>
    <p:sldId id="27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BE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17" autoAdjust="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ACDFB08-F829-41BB-B043-3A99F77728F5}" type="datetimeFigureOut">
              <a:rPr lang="ru-RU" smtClean="0"/>
              <a:pPr/>
              <a:t>04.10.2016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A24C97-B716-4C95-82B6-687361411F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2592288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ГИА</a:t>
            </a:r>
            <a:r>
              <a:rPr lang="ru-RU" dirty="0" smtClean="0"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Grammar</a:t>
            </a:r>
            <a:r>
              <a:rPr lang="ru-RU" dirty="0" smtClean="0"/>
              <a:t>   </a:t>
            </a:r>
            <a:br>
              <a:rPr lang="ru-RU" dirty="0" smtClean="0"/>
            </a:br>
            <a:r>
              <a:rPr lang="en-US" sz="6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Word formation </a:t>
            </a:r>
            <a:endParaRPr lang="ru-RU" sz="6600" dirty="0">
              <a:solidFill>
                <a:srgbClr val="7030A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55228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mis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-; -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ize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ise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ness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ship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sion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tion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ance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ence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ment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ity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-y,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ful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-al,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ly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ian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an,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ous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ible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 able, -less, -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ive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inter-, un-, in-/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96855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-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Luck 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(удача)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– lucky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(удачливый)</a:t>
            </a:r>
            <a:endParaRPr lang="en-US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Wealth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(богатство)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– wealthy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(богатый)</a:t>
            </a:r>
            <a:endParaRPr lang="en-US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Sun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(солнце)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– sunny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(солнечный)</a:t>
            </a:r>
            <a:endParaRPr lang="en-US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Fog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(туман)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– foggy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(туманный)</a:t>
            </a: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Cloud 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(облако)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- cloudy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(облачный)</a:t>
            </a:r>
            <a:endParaRPr lang="en-US" sz="2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/>
              <a:t> -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nostalgia (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ностальгия)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— nostalgic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(ностальгический)</a:t>
            </a: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 atom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(атом)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atomic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(атомный)</a:t>
            </a: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Homer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(Гомер)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- Homeric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(гомеровский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71913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Суффиксы</a:t>
            </a: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прилагательных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96855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-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 norm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(норма)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(нормальный, обычный)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emotion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(эмоция)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emotional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(эмоциональный)</a:t>
            </a:r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-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ive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to create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(создавать)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creative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(творческий)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to act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(действовать)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active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(активный)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to impress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(поражать )-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impressive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(впечатляющий, выразительный)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an impulse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(импульс)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impulsive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(импульсивный)</a:t>
            </a:r>
            <a:br>
              <a:rPr lang="ru-RU" sz="2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(масса) -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massive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(массивный)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71913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Суффиксы</a:t>
            </a: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прилагательных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5373216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i="1" dirty="0" smtClean="0"/>
              <a:t>-</a:t>
            </a:r>
            <a:r>
              <a:rPr lang="en-US" b="1" i="1" dirty="0" err="1" smtClean="0">
                <a:solidFill>
                  <a:srgbClr val="C00000"/>
                </a:solidFill>
              </a:rPr>
              <a:t>ible</a:t>
            </a:r>
            <a:r>
              <a:rPr lang="en-US" b="1" i="1" dirty="0" smtClean="0">
                <a:solidFill>
                  <a:srgbClr val="C00000"/>
                </a:solidFill>
              </a:rPr>
              <a:t>/ able 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to form adjectives from verbs (you can do this)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to wash – washable 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доступный для стирки)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to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tranclate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translatable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(переводимый; который можно перевести)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to drink 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drinkable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(питьевой, пригодный для питья)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responsible —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ответственный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visible —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видимый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i="1" dirty="0" smtClean="0"/>
              <a:t>-</a:t>
            </a:r>
            <a:r>
              <a:rPr lang="en-US" b="1" i="1" dirty="0" err="1" smtClean="0">
                <a:solidFill>
                  <a:srgbClr val="C00000"/>
                </a:solidFill>
              </a:rPr>
              <a:t>ous</a:t>
            </a:r>
            <a:r>
              <a:rPr lang="en-US" b="1" i="1" dirty="0" smtClean="0"/>
              <a:t>  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fame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(известность)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famous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(известный)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glory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(слава)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glorious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(славный)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danger 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опасность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dangerous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(опасный)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71913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Суффиксы</a:t>
            </a: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прилагательных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968552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i="1" dirty="0" smtClean="0"/>
              <a:t>-</a:t>
            </a:r>
            <a:r>
              <a:rPr lang="en-US" sz="2600" b="1" i="1" dirty="0" err="1" smtClean="0">
                <a:solidFill>
                  <a:srgbClr val="C00000"/>
                </a:solidFill>
              </a:rPr>
              <a:t>ian</a:t>
            </a:r>
            <a:r>
              <a:rPr lang="en-US" sz="2600" b="1" i="1" dirty="0" smtClean="0">
                <a:solidFill>
                  <a:srgbClr val="C00000"/>
                </a:solidFill>
              </a:rPr>
              <a:t> / an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(nationalities, professions)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Russian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(русский)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Ukrainian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(украинский, украинец)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electrician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(электрик)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technician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(техник)</a:t>
            </a:r>
          </a:p>
          <a:p>
            <a:r>
              <a:rPr lang="en-US" sz="2600" b="1" i="1" dirty="0" smtClean="0">
                <a:solidFill>
                  <a:srgbClr val="C00000"/>
                </a:solidFill>
              </a:rPr>
              <a:t>Inter</a:t>
            </a:r>
            <a:r>
              <a:rPr lang="ru-RU" sz="2400" b="1" dirty="0" smtClean="0"/>
              <a:t>-</a:t>
            </a:r>
            <a:endParaRPr lang="ru-RU" sz="2400" dirty="0" smtClean="0"/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continental- intercontinental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межконтинентальный)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national – international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(международный)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net – Internet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(всемирная сеть)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 -</a:t>
            </a:r>
            <a:r>
              <a:rPr lang="en-US" sz="2600" b="1" i="1" dirty="0" err="1" smtClean="0">
                <a:solidFill>
                  <a:srgbClr val="C00000"/>
                </a:solidFill>
              </a:rPr>
              <a:t>ing</a:t>
            </a:r>
            <a:endParaRPr lang="ru-RU" sz="26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Interest – interesting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Bore - boring</a:t>
            </a:r>
          </a:p>
          <a:p>
            <a:endParaRPr lang="ru-RU" sz="2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71913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Аффиксы</a:t>
            </a: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прилагательных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08112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Отрицательные</a:t>
            </a: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приставки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4752528"/>
          </a:xfrm>
        </p:spPr>
        <p:txBody>
          <a:bodyPr>
            <a:normAutofit fontScale="70000" lnSpcReduction="20000"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in-</a:t>
            </a:r>
            <a:endParaRPr lang="en-US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dependent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независимый)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перед 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il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logical –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нелогичный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перед 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m, p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moral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безнравственный), </a:t>
            </a: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practical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недейственный)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перед 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кроме </a:t>
            </a: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reliable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reasonable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responsible – 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безответственный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non-</a:t>
            </a:r>
          </a:p>
          <a:p>
            <a:pPr>
              <a:buNone/>
            </a:pP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non-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smoker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некурящий), </a:t>
            </a: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non-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stop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безостановочный)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un-</a:t>
            </a:r>
          </a:p>
          <a:p>
            <a:pPr>
              <a:buNone/>
            </a:pP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acceptable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неприемлемый), </a:t>
            </a:r>
            <a:r>
              <a:rPr lang="en-US" sz="3300" i="1" u="sng" dirty="0" smtClean="0"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en-US" sz="3300" i="1" dirty="0" smtClean="0">
                <a:latin typeface="Times New Roman" pitchFamily="18" charset="0"/>
                <a:cs typeface="Times New Roman" pitchFamily="18" charset="0"/>
              </a:rPr>
              <a:t>employed (</a:t>
            </a: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безработный)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12241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</a:rPr>
              <a:t>Приставки глаголов</a:t>
            </a:r>
            <a:br>
              <a:rPr lang="ru-RU" i="1" dirty="0" smtClean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</a:rPr>
            </a:br>
            <a:endParaRPr lang="ru-RU" dirty="0">
              <a:ln>
                <a:solidFill>
                  <a:srgbClr val="C0000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19256" cy="4536504"/>
          </a:xfrm>
        </p:spPr>
        <p:txBody>
          <a:bodyPr/>
          <a:lstStyle/>
          <a:p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repeat an action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You’d better 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re</a:t>
            </a:r>
            <a:r>
              <a:rPr lang="en-US" b="1" i="1" u="sng" dirty="0" smtClean="0"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your test, John.</a:t>
            </a:r>
          </a:p>
          <a:p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words with the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opposite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meaning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</a:t>
            </a:r>
            <a:r>
              <a:rPr lang="en-US" b="1" i="1" u="sng" dirty="0" smtClean="0">
                <a:latin typeface="Times New Roman" pitchFamily="18" charset="0"/>
                <a:cs typeface="Times New Roman" pitchFamily="18" charset="0"/>
              </a:rPr>
              <a:t>likes</a:t>
            </a:r>
            <a:r>
              <a:rPr lang="en-US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noise.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Mis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verbs with the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opposite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meaning for actions or things one has done wrongly or incorrectly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children </a:t>
            </a:r>
            <a:r>
              <a:rPr lang="en-US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mis</a:t>
            </a:r>
            <a:r>
              <a:rPr lang="en-US" b="1" i="1" u="sng" dirty="0" smtClean="0">
                <a:latin typeface="Times New Roman" pitchFamily="18" charset="0"/>
                <a:cs typeface="Times New Roman" pitchFamily="18" charset="0"/>
              </a:rPr>
              <a:t>behaved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yesterday.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20688"/>
            <a:ext cx="8183880" cy="1080120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</a:rPr>
              <a:t>Суффиксы глаголов</a:t>
            </a:r>
            <a:r>
              <a:rPr lang="en-US" sz="3200" i="1" dirty="0" smtClean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</a:rPr>
              <a:t/>
            </a:r>
            <a:br>
              <a:rPr lang="en-US" sz="3200" i="1" dirty="0" smtClean="0">
                <a:ln>
                  <a:solidFill>
                    <a:srgbClr val="C00000"/>
                  </a:solidFill>
                </a:ln>
                <a:solidFill>
                  <a:srgbClr val="0070C0"/>
                </a:solidFill>
              </a:rPr>
            </a:br>
            <a:endParaRPr lang="ru-RU" sz="3200" i="1" dirty="0" smtClean="0">
              <a:ln>
                <a:solidFill>
                  <a:srgbClr val="C0000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988840"/>
            <a:ext cx="8317552" cy="4032448"/>
          </a:xfrm>
        </p:spPr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ize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American)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ise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(British) to form verbs from nouns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memory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(память)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— 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memorise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(запоминать, заучивать)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legal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(легальный)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— 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legalise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(узаконить, легализовать)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apology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(извинение)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apologise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(извиниться)</a:t>
            </a:r>
          </a:p>
          <a:p>
            <a:pPr>
              <a:buNone/>
            </a:pP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morden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(современный)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mordenise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(модернизировать)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79208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Суффиксы существительных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-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ru-RU" b="1" i="1" dirty="0" smtClean="0"/>
              <a:t> –</a:t>
            </a:r>
            <a:r>
              <a:rPr lang="en-US" b="1" i="1" dirty="0" smtClean="0"/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nouns from verbs </a:t>
            </a:r>
          </a:p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(doer of the action)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play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(играть)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play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игрок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(читать)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читатель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to sail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(плыть под парусом)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a sail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(моряк)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to act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(играть в театре)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an act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актер)</a:t>
            </a:r>
          </a:p>
          <a:p>
            <a:r>
              <a:rPr lang="ru-RU" b="1" i="1" dirty="0" smtClean="0"/>
              <a:t>-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b="1" i="1" dirty="0" smtClean="0"/>
              <a:t> 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nouns from verbs 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meet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(встречать)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meet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(встреча)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to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build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(строить)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–build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(здание)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44824"/>
            <a:ext cx="8183880" cy="424847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-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ness</a:t>
            </a:r>
            <a:r>
              <a:rPr lang="ru-RU" b="1" i="1" dirty="0" smtClean="0"/>
              <a:t> –</a:t>
            </a:r>
            <a:r>
              <a:rPr lang="en-US" b="1" i="1" dirty="0" smtClean="0"/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nouns from adjectives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happy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(счастливый)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happi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ness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(счастье)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dark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(темный) –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dark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ness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(темнота)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(хороший)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ness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(доброта)</a:t>
            </a:r>
          </a:p>
          <a:p>
            <a:r>
              <a:rPr lang="ru-RU" b="1" i="1" dirty="0" smtClean="0"/>
              <a:t> -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b="1" i="1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mostly profession)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i="1" dirty="0" smtClean="0"/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piano – pian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ist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science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(наука)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scient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ist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(ученый)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1079500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Суффиксы существительных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44824"/>
            <a:ext cx="8183880" cy="424847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-</a:t>
            </a: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ship</a:t>
            </a:r>
            <a:r>
              <a:rPr lang="en-US" b="1" i="1" dirty="0" smtClean="0"/>
              <a:t> 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nouns from nouns (show status, quality)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friend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(друг)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friendship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(дружба),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member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(член)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membership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(членство)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leader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(лидер)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leadership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(лидерство)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1079500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Суффиксы существительных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844824"/>
            <a:ext cx="8183880" cy="4464496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 smtClean="0"/>
              <a:t>-</a:t>
            </a:r>
            <a:r>
              <a:rPr lang="en-US" sz="39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sion</a:t>
            </a:r>
            <a:r>
              <a:rPr lang="en-US" sz="3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9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tion</a:t>
            </a:r>
            <a:endParaRPr lang="ru-RU" sz="39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product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(продукт)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— produc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tion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(производство, продукция)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to install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устанавливать)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— install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ation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(установка)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to divide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(отделять, разделять)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— divi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sion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(деление, классификация)</a:t>
            </a:r>
          </a:p>
          <a:p>
            <a:r>
              <a:rPr lang="en-US" b="1" i="1" dirty="0" smtClean="0"/>
              <a:t>-</a:t>
            </a:r>
            <a:r>
              <a:rPr lang="en-US" sz="39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ment</a:t>
            </a:r>
            <a:r>
              <a:rPr lang="ru-RU" b="1" i="1" dirty="0" smtClean="0"/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nouns from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verbs</a:t>
            </a:r>
            <a:endParaRPr lang="ru-RU" b="1" i="1" dirty="0" smtClean="0"/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move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(двигаться) -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move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ment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(движение).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to e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quip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(оборудовать, снаряжать)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equip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ment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(оборудование)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to astonish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(удивлять)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astonish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ment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(удивление)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1079500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Суффиксы существительных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96855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-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ance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ence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to resist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(сопротивляться)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— resistance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(сопротивление)</a:t>
            </a:r>
          </a:p>
          <a:p>
            <a:pPr>
              <a:buNone/>
            </a:pP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to differ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(отличаться)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— difference (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различие)</a:t>
            </a:r>
          </a:p>
          <a:p>
            <a:pPr>
              <a:buNone/>
            </a:pP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important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(важный) –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impo</a:t>
            </a:r>
            <a:r>
              <a:rPr lang="en-US" sz="2600" i="1" dirty="0" err="1" smtClean="0">
                <a:latin typeface="Times New Roman" pitchFamily="18" charset="0"/>
                <a:cs typeface="Times New Roman" pitchFamily="18" charset="0"/>
              </a:rPr>
              <a:t>jn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rtance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 (важность)</a:t>
            </a:r>
          </a:p>
          <a:p>
            <a:r>
              <a:rPr lang="en-US" b="1" i="1" dirty="0" smtClean="0"/>
              <a:t> -</a:t>
            </a:r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ity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 form nouns from adjectives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electric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(электрический)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– electricity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(электричество)</a:t>
            </a:r>
          </a:p>
          <a:p>
            <a:pPr>
              <a:buNone/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generous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(щедрый)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– generosity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(щедрость)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71913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Суффиксы существительных</a:t>
            </a:r>
            <a:endParaRPr lang="ru-RU" sz="3200" i="1" dirty="0">
              <a:solidFill>
                <a:srgbClr val="7030A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968552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-</a:t>
            </a:r>
            <a:r>
              <a:rPr lang="en-US" b="1" i="1" dirty="0" err="1" smtClean="0">
                <a:solidFill>
                  <a:srgbClr val="C00000"/>
                </a:solidFill>
              </a:rPr>
              <a:t>ful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have a quality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hope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(надежда)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hopeful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(надеющийся)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 (забота)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careful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(заботливый)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beauty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(красота)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beautiful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(красивый)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help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(помощь)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helpful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(полезный)</a:t>
            </a:r>
          </a:p>
          <a:p>
            <a:r>
              <a:rPr lang="en-US" b="1" i="1" dirty="0" smtClean="0"/>
              <a:t>-</a:t>
            </a:r>
            <a:r>
              <a:rPr lang="en-US" b="1" i="1" dirty="0" smtClean="0">
                <a:solidFill>
                  <a:srgbClr val="C00000"/>
                </a:solidFill>
              </a:rPr>
              <a:t>less </a:t>
            </a:r>
            <a:r>
              <a:rPr lang="en-US" dirty="0" smtClean="0">
                <a:solidFill>
                  <a:srgbClr val="002060"/>
                </a:solidFill>
              </a:rPr>
              <a:t>(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opposite to –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ful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doubt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(сомнение) -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doubtless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(несомненный)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hopeless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(безнадежный)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helpless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(беспомощный)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careless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(беззаботный)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3238" y="549275"/>
            <a:ext cx="8183562" cy="719138"/>
          </a:xfrm>
          <a:solidFill>
            <a:schemeClr val="accent1">
              <a:lumMod val="20000"/>
              <a:lumOff val="80000"/>
            </a:schemeClr>
          </a:solidFill>
        </p:spPr>
        <p:txBody>
          <a:bodyPr vert="horz" anchor="b">
            <a:normAutofit/>
          </a:bodyPr>
          <a:lstStyle/>
          <a:p>
            <a:pPr algn="ctr"/>
            <a:r>
              <a:rPr lang="ru-RU" sz="3200" i="1" dirty="0" smtClean="0">
                <a:ln>
                  <a:solidFill>
                    <a:srgbClr val="002060"/>
                  </a:solidFill>
                </a:ln>
                <a:solidFill>
                  <a:srgbClr val="16BE12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Суффиксы прилагательных</a:t>
            </a:r>
            <a:endParaRPr lang="ru-RU" sz="3200" i="1" dirty="0">
              <a:ln>
                <a:solidFill>
                  <a:srgbClr val="002060"/>
                </a:solidFill>
              </a:ln>
              <a:solidFill>
                <a:srgbClr val="16BE12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544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ГИА   Grammar    Word formation </vt:lpstr>
      <vt:lpstr>  Приставки глаголов </vt:lpstr>
      <vt:lpstr>Суффиксы глаголов </vt:lpstr>
      <vt:lpstr>Суффиксы существительных</vt:lpstr>
      <vt:lpstr>Суффиксы существительных</vt:lpstr>
      <vt:lpstr>Суффиксы существительных</vt:lpstr>
      <vt:lpstr>Суффиксы существительных</vt:lpstr>
      <vt:lpstr>Суффиксы существительных</vt:lpstr>
      <vt:lpstr>Суффиксы прилагательных</vt:lpstr>
      <vt:lpstr>Суффиксы прилагательных</vt:lpstr>
      <vt:lpstr>Суффиксы прилагательных</vt:lpstr>
      <vt:lpstr>Суффиксы прилагательных</vt:lpstr>
      <vt:lpstr>Аффиксы прилагательных</vt:lpstr>
      <vt:lpstr>Отрицательные приставки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 formation</dc:title>
  <dc:creator>Любовь</dc:creator>
  <cp:lastModifiedBy>Гузель</cp:lastModifiedBy>
  <cp:revision>46</cp:revision>
  <dcterms:created xsi:type="dcterms:W3CDTF">2012-10-23T04:39:20Z</dcterms:created>
  <dcterms:modified xsi:type="dcterms:W3CDTF">2016-10-04T15:31:12Z</dcterms:modified>
</cp:coreProperties>
</file>