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16556-5A48-4815-B865-63C557E9FC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Соседи </a:t>
            </a:r>
            <a:r>
              <a:rPr lang="ru-RU" b="1" dirty="0">
                <a:solidFill>
                  <a:srgbClr val="FF0000"/>
                </a:solidFill>
              </a:rPr>
              <a:t>Римской империи</a:t>
            </a:r>
          </a:p>
        </p:txBody>
      </p:sp>
    </p:spTree>
    <p:extLst>
      <p:ext uri="{BB962C8B-B14F-4D97-AF65-F5344CB8AC3E}">
        <p14:creationId xmlns:p14="http://schemas.microsoft.com/office/powerpoint/2010/main" val="82147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FEF195-2BE3-4A49-A291-A6768985A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5719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Римская империя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A512DE-ADE3-46D3-8567-C5B11EB7B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573831"/>
            <a:ext cx="8784976" cy="55523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Созданная при Августе империя просуществовала до </a:t>
            </a:r>
            <a:r>
              <a:rPr lang="en-US" sz="1600" dirty="0"/>
              <a:t>V</a:t>
            </a:r>
            <a:r>
              <a:rPr lang="ru-RU" sz="1600" dirty="0"/>
              <a:t> века н.э.</a:t>
            </a:r>
          </a:p>
          <a:p>
            <a:pPr marL="0" indent="0">
              <a:buNone/>
            </a:pPr>
            <a:r>
              <a:rPr lang="ru-RU" sz="1600" dirty="0"/>
              <a:t>От Двуречья до Британии, на юге до Египта</a:t>
            </a:r>
          </a:p>
          <a:p>
            <a:pPr marL="0" indent="0">
              <a:buNone/>
            </a:pPr>
            <a:r>
              <a:rPr lang="ru-RU" sz="1600" dirty="0"/>
              <a:t>Средиземное море – внутреннее море</a:t>
            </a:r>
          </a:p>
        </p:txBody>
      </p:sp>
      <p:pic>
        <p:nvPicPr>
          <p:cNvPr id="5" name="Рисунок 4" descr="Изображение выглядит как текст, карта&#10;&#10;Автоматически созданное описание">
            <a:extLst>
              <a:ext uri="{FF2B5EF4-FFF2-40B4-BE49-F238E27FC236}">
                <a16:creationId xmlns:a16="http://schemas.microsoft.com/office/drawing/2014/main" id="{4A3887B3-2BD5-4748-B796-5440B545F0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04" y="1556792"/>
            <a:ext cx="6885712" cy="502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79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91E730-90AC-4128-A033-0C6A3D32C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Установление мира с Парфией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229156-8EF8-4D5C-BE20-7F9DFB3A1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417638"/>
            <a:ext cx="4680520" cy="516572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Восточный сосед. Часто попытки захватить.</a:t>
            </a:r>
          </a:p>
          <a:p>
            <a:pPr marL="0" indent="0">
              <a:buNone/>
            </a:pPr>
            <a:r>
              <a:rPr lang="ru-RU" dirty="0"/>
              <a:t>Красс хотел. Но погибло 20.000 воинов.</a:t>
            </a:r>
          </a:p>
          <a:p>
            <a:pPr marL="0" indent="0">
              <a:buNone/>
            </a:pPr>
            <a:r>
              <a:rPr lang="ru-RU" dirty="0"/>
              <a:t>Император Октавиан Август заключил мир</a:t>
            </a:r>
          </a:p>
        </p:txBody>
      </p:sp>
      <p:pic>
        <p:nvPicPr>
          <p:cNvPr id="5" name="Рисунок 4" descr="Изображение выглядит как текст, карта&#10;&#10;Автоматически созданное описание">
            <a:extLst>
              <a:ext uri="{FF2B5EF4-FFF2-40B4-BE49-F238E27FC236}">
                <a16:creationId xmlns:a16="http://schemas.microsoft.com/office/drawing/2014/main" id="{4502ED0D-82C7-441E-93EF-78221E1518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356" y="1925960"/>
            <a:ext cx="4219124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82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екст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AD833CE8-2492-485B-BFC2-6AB3530966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3060"/>
            <a:ext cx="8507369" cy="4785395"/>
          </a:xfr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0C2B4B-0DB6-4AA4-BB53-8574FDFA730E}"/>
              </a:ext>
            </a:extLst>
          </p:cNvPr>
          <p:cNvSpPr/>
          <p:nvPr/>
        </p:nvSpPr>
        <p:spPr>
          <a:xfrm>
            <a:off x="107514" y="5085184"/>
            <a:ext cx="8856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9 год н.э. </a:t>
            </a:r>
          </a:p>
          <a:p>
            <a:r>
              <a:rPr lang="ru-RU" dirty="0"/>
              <a:t>Вар не желая попасть в плен покончил жизнь самоубийством </a:t>
            </a:r>
          </a:p>
          <a:p>
            <a:r>
              <a:rPr lang="ru-RU" dirty="0"/>
              <a:t>«Вар, верни легионы» – бился головой о стены Август. В знак скорби он не брился </a:t>
            </a:r>
          </a:p>
          <a:p>
            <a:r>
              <a:rPr lang="ru-RU" dirty="0"/>
              <a:t>и не стриг волосы несколько месяцев</a:t>
            </a:r>
          </a:p>
        </p:txBody>
      </p:sp>
    </p:spTree>
    <p:extLst>
      <p:ext uri="{BB962C8B-B14F-4D97-AF65-F5344CB8AC3E}">
        <p14:creationId xmlns:p14="http://schemas.microsoft.com/office/powerpoint/2010/main" val="2909553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D240AF5-53B8-45DE-8F0C-7C32CB7BD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639205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CDD0C-5C17-4FE6-AA75-9F401F9AD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7930"/>
            <a:ext cx="8229600" cy="48275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Римский легион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43DED-A4AE-4471-9194-E2178779F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96752"/>
            <a:ext cx="3816424" cy="53285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Легион</a:t>
            </a:r>
            <a:r>
              <a:rPr lang="ru-RU" dirty="0"/>
              <a:t> в Риме состоял от 2 до 10 тыс. пехотинцев и нескольких сотен всадников. Каждый легион имел свой номер и название.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 </a:t>
            </a:r>
            <a:r>
              <a:rPr lang="ru-RU" b="1" dirty="0" err="1"/>
              <a:t>Тевтобургском</a:t>
            </a:r>
            <a:r>
              <a:rPr lang="ru-RU" b="1" dirty="0"/>
              <a:t> </a:t>
            </a:r>
            <a:r>
              <a:rPr lang="ru-RU" dirty="0"/>
              <a:t>лесу потери римлян составили от 18 до 27 тысяч человек</a:t>
            </a:r>
          </a:p>
        </p:txBody>
      </p:sp>
      <p:pic>
        <p:nvPicPr>
          <p:cNvPr id="5" name="Рисунок 4" descr="Изображение выглядит как внешний, человек, лодка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AFBBF53E-A435-4B40-A957-4274053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060848"/>
            <a:ext cx="4837415" cy="322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47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DF79C2-B745-454F-BF0D-588D54E7F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Как жили германцы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BB9172-1C28-4A53-95DD-A70FC9B01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92" y="836712"/>
            <a:ext cx="5040560" cy="58326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Разводили скот, занимались земледелием. Сеяли лен, пшеницу, виноградников не было. Охота. Военные набеги на римлян. </a:t>
            </a:r>
          </a:p>
          <a:p>
            <a:pPr marL="0" indent="0">
              <a:buNone/>
            </a:pPr>
            <a:r>
              <a:rPr lang="ru-RU" dirty="0"/>
              <a:t>Выбирали вождя. </a:t>
            </a:r>
          </a:p>
          <a:p>
            <a:pPr marL="0" indent="0">
              <a:buNone/>
            </a:pPr>
            <a:r>
              <a:rPr lang="ru-RU" dirty="0"/>
              <a:t>Обожествляли явления природы. </a:t>
            </a:r>
            <a:r>
              <a:rPr lang="ru-RU" b="1" dirty="0"/>
              <a:t>Донар</a:t>
            </a:r>
            <a:r>
              <a:rPr lang="ru-RU" dirty="0"/>
              <a:t> – бог грозы. Рыжая борода – молния, бросает молот – гром. </a:t>
            </a:r>
          </a:p>
        </p:txBody>
      </p:sp>
      <p:pic>
        <p:nvPicPr>
          <p:cNvPr id="5" name="Рисунок 4" descr="Изображение выглядит как здание, внешний, корова, трава&#10;&#10;Автоматически созданное описание">
            <a:extLst>
              <a:ext uri="{FF2B5EF4-FFF2-40B4-BE49-F238E27FC236}">
                <a16:creationId xmlns:a16="http://schemas.microsoft.com/office/drawing/2014/main" id="{4017DE8A-44F3-4189-9F33-D412F5B478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452" y="1196752"/>
            <a:ext cx="3903036" cy="2536974"/>
          </a:xfrm>
          <a:prstGeom prst="rect">
            <a:avLst/>
          </a:prstGeom>
        </p:spPr>
      </p:pic>
      <p:pic>
        <p:nvPicPr>
          <p:cNvPr id="7" name="Рисунок 6" descr="Изображение выглядит как человек, мужчина, сидит, женщина&#10;&#10;Автоматически созданное описание">
            <a:extLst>
              <a:ext uri="{FF2B5EF4-FFF2-40B4-BE49-F238E27FC236}">
                <a16:creationId xmlns:a16="http://schemas.microsoft.com/office/drawing/2014/main" id="{CD050323-9459-4961-A8CE-099F952BF1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452" y="4005117"/>
            <a:ext cx="3081480" cy="267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067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екст, фотография, кот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C1AE320C-8E85-4B3F-BE28-C9979A02E3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9648"/>
            <a:ext cx="8424936" cy="6318703"/>
          </a:xfrm>
        </p:spPr>
      </p:pic>
    </p:spTree>
    <p:extLst>
      <p:ext uri="{BB962C8B-B14F-4D97-AF65-F5344CB8AC3E}">
        <p14:creationId xmlns:p14="http://schemas.microsoft.com/office/powerpoint/2010/main" val="536319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B9B725-055F-4C55-94C5-2C4583ECF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657" y="274638"/>
            <a:ext cx="4288375" cy="45719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Предки славян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6DAE80-6BAB-4D20-8F6B-A5CEB2C33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836712"/>
            <a:ext cx="5184576" cy="574665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Восточнее германцев проживали предки славянских народов (русских, украинцев, белорусов). Римские писатели называли их </a:t>
            </a:r>
            <a:r>
              <a:rPr lang="ru-RU" b="1" dirty="0">
                <a:solidFill>
                  <a:srgbClr val="FF0000"/>
                </a:solidFill>
              </a:rPr>
              <a:t>венедами</a:t>
            </a:r>
            <a:r>
              <a:rPr lang="ru-RU" dirty="0"/>
              <a:t>. Жили в землянках, избах.. Скотоводство, земледелие, охота, ремесла. Поклонялись богам солнца, грозы и другим. </a:t>
            </a:r>
          </a:p>
          <a:p>
            <a:pPr marL="0" indent="0">
              <a:buNone/>
            </a:pPr>
            <a:r>
              <a:rPr lang="ru-RU" dirty="0"/>
              <a:t>Славяне двигались на юг и приблизились к границам империи.</a:t>
            </a:r>
          </a:p>
        </p:txBody>
      </p:sp>
      <p:pic>
        <p:nvPicPr>
          <p:cNvPr id="5" name="Рисунок 4" descr="Изображение выглядит как внешний, стоит, женщина, фот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E70402F0-80F1-48E2-8C88-65D55241C7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6631"/>
            <a:ext cx="3613788" cy="3981907"/>
          </a:xfrm>
          <a:prstGeom prst="rect">
            <a:avLst/>
          </a:prstGeom>
        </p:spPr>
      </p:pic>
      <p:pic>
        <p:nvPicPr>
          <p:cNvPr id="7" name="Рисунок 6" descr="Изображение выглядит как трава, внешний, дерево, поле&#10;&#10;Автоматически созданное описание">
            <a:extLst>
              <a:ext uri="{FF2B5EF4-FFF2-40B4-BE49-F238E27FC236}">
                <a16:creationId xmlns:a16="http://schemas.microsoft.com/office/drawing/2014/main" id="{0ED8E7DA-6C2D-4927-9846-31181F8EE7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212" y="4385583"/>
            <a:ext cx="3347864" cy="222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576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233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Соседи Римской империи</vt:lpstr>
      <vt:lpstr>Римская империя</vt:lpstr>
      <vt:lpstr>Установление мира с Парфией</vt:lpstr>
      <vt:lpstr>Презентация PowerPoint</vt:lpstr>
      <vt:lpstr>Презентация PowerPoint</vt:lpstr>
      <vt:lpstr>Римский легион</vt:lpstr>
      <vt:lpstr>Как жили германцы</vt:lpstr>
      <vt:lpstr>Презентация PowerPoint</vt:lpstr>
      <vt:lpstr>Предки славян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Сосед Римской империи</dc:title>
  <dc:creator>Дмитрий Кострюков</dc:creator>
  <cp:lastModifiedBy>Дмитрий</cp:lastModifiedBy>
  <cp:revision>6</cp:revision>
  <dcterms:created xsi:type="dcterms:W3CDTF">2020-05-14T12:07:33Z</dcterms:created>
  <dcterms:modified xsi:type="dcterms:W3CDTF">2020-05-15T19:02:41Z</dcterms:modified>
</cp:coreProperties>
</file>