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6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14" autoAdjust="0"/>
  </p:normalViewPr>
  <p:slideViewPr>
    <p:cSldViewPr>
      <p:cViewPr varScale="1">
        <p:scale>
          <a:sx n="73" d="100"/>
          <a:sy n="73" d="100"/>
        </p:scale>
        <p:origin x="39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32BFF8A-11BE-4515-858F-E91283E77CC6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9B80C1B-0540-425C-A77C-6D6032092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9"/>
            <a:ext cx="8643998" cy="1785949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«ПОРЯДОК ЧТЕНИЯ ЧЕРТЕЖЕЙ»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Урок </a:t>
            </a:r>
            <a:r>
              <a:rPr lang="ru-RU" dirty="0" smtClean="0">
                <a:solidFill>
                  <a:srgbClr val="FF0000"/>
                </a:solidFill>
              </a:rPr>
              <a:t>33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929330"/>
            <a:ext cx="3243258" cy="57150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«Учитель черчения и ИЗО»</a:t>
            </a:r>
          </a:p>
          <a:p>
            <a:r>
              <a:rPr lang="ru-RU" dirty="0" smtClean="0"/>
              <a:t>Вервейко Марина Викторовна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285992"/>
            <a:ext cx="5854713" cy="2558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00034" y="4572008"/>
            <a:ext cx="8186766" cy="21431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5.5. Крайняя справа часть показана прямоугольником на главном виде и окружностью на виде слева. Мы знаем, что такие изображения определяет цилиндр.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142852"/>
            <a:ext cx="6786610" cy="4173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85720" y="4786322"/>
            <a:ext cx="8401080" cy="192882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5.6. По штриховым линиям  на главном виде и по окружности самого меньшего диаметра на виде слева можно сделать вывод, что внутри детали имеется сквозное цилиндрическое отверстие.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071538" y="428604"/>
            <a:ext cx="6970358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0" y="500042"/>
            <a:ext cx="9144000" cy="5507249"/>
          </a:xfrm>
        </p:spPr>
        <p:txBody>
          <a:bodyPr>
            <a:normAutofit/>
          </a:bodyPr>
          <a:lstStyle/>
          <a:p>
            <a:r>
              <a:rPr lang="ru-RU" dirty="0" smtClean="0"/>
              <a:t>6. Объединив все части, устанавливаем общую форму предмета. Она представляет собой сочетание цилиндров, усеченного конуса и шестиугольной призмы, расположенных на одной оси. Вдоль оси детали проходит сквозное цилиндрическое отверстие.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714480" y="3071810"/>
            <a:ext cx="5849246" cy="359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42844" y="1481328"/>
            <a:ext cx="4352956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Длина – 160 мм,</a:t>
            </a:r>
          </a:p>
          <a:p>
            <a:r>
              <a:rPr lang="ru-RU" dirty="0" smtClean="0"/>
              <a:t>Диаметр – 90 мм,</a:t>
            </a:r>
          </a:p>
          <a:p>
            <a:r>
              <a:rPr lang="ru-RU" dirty="0" smtClean="0"/>
              <a:t>Диаметр отверстия – 20 мм.</a:t>
            </a:r>
          </a:p>
          <a:p>
            <a:r>
              <a:rPr lang="ru-RU" dirty="0" smtClean="0"/>
              <a:t>Диаметр крайней левой цилиндрической части – 30 мм,</a:t>
            </a:r>
          </a:p>
          <a:p>
            <a:r>
              <a:rPr lang="ru-RU" dirty="0" smtClean="0"/>
              <a:t> длина – 18 мм.</a:t>
            </a:r>
          </a:p>
          <a:p>
            <a:r>
              <a:rPr lang="ru-RU" dirty="0" smtClean="0"/>
              <a:t>Высота усеченного конуса – 20 мм, угол при вершине – 30 градусов,</a:t>
            </a:r>
          </a:p>
          <a:p>
            <a:r>
              <a:rPr lang="ru-RU" dirty="0" smtClean="0"/>
              <a:t>Диаметр –большого основания – 48 мм.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Габаритные размеры детали таковы: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3857620" y="3484440"/>
            <a:ext cx="5110170" cy="3142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8043890" cy="5507249"/>
          </a:xfrm>
        </p:spPr>
        <p:txBody>
          <a:bodyPr/>
          <a:lstStyle/>
          <a:p>
            <a:r>
              <a:rPr lang="ru-RU" dirty="0" smtClean="0"/>
              <a:t>Такой же диаметр имеет следующая цилиндрическая часть. Длина цилиндра определяется как разность между размерами 75 и 38, т.е. равна 37 мм.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285852" y="2428868"/>
            <a:ext cx="6786610" cy="4173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4294967295"/>
          </p:nvPr>
        </p:nvSpPr>
        <p:spPr>
          <a:xfrm>
            <a:off x="0" y="214313"/>
            <a:ext cx="8643938" cy="328612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Два размера части детали, имеющей форму шестиугольной призмы, нанесены на виде слева: между параллельными гранями – 65 мм, между двумя ребрами – 75 мм. Длина этой части не указана, она определяется вычитанием из габаритного размера (160) размеров 75 и 45. Диаметр наибольшего цилиндра 90 мм, длина его – 45 мм. Диаметр отверстия – 20 мм.</a:t>
            </a:r>
            <a:endParaRPr lang="ru-RU" dirty="0"/>
          </a:p>
        </p:txBody>
      </p:sp>
      <p:pic>
        <p:nvPicPr>
          <p:cNvPr id="5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3714750" y="3397250"/>
            <a:ext cx="5429250" cy="3338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5500702"/>
            <a:ext cx="6257940" cy="13572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Изометрическая проекция этой детали выглядит так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Учитель\Мои документы\Мои рисунки\2014-03-17\Scan20001.T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643050"/>
            <a:ext cx="4953802" cy="4672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00263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ПРАКТИЧЕСКОЕ ЗАНЯТИЕ: </a:t>
            </a:r>
            <a:br>
              <a:rPr lang="ru-RU" sz="3600" dirty="0" smtClean="0"/>
            </a:br>
            <a:r>
              <a:rPr lang="ru-RU" sz="3600" dirty="0" smtClean="0"/>
              <a:t>«ЧТЕНИЕ ЧЕРТЕЖЕЙ»</a:t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Урок 22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929330"/>
            <a:ext cx="3243258" cy="57150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«Учитель черчения и ИЗО»</a:t>
            </a:r>
          </a:p>
          <a:p>
            <a:r>
              <a:rPr lang="ru-RU" dirty="0" smtClean="0"/>
              <a:t>Вервейко Марина Викторовна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285992"/>
            <a:ext cx="5854713" cy="2558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САМОСТОЯТЕЛЬНАЯ РАБОТА:</a:t>
            </a:r>
            <a:br>
              <a:rPr lang="ru-RU" sz="2400" dirty="0" smtClean="0"/>
            </a:br>
            <a:r>
              <a:rPr lang="ru-RU" sz="2400" dirty="0" smtClean="0"/>
              <a:t>прочитать чертеж</a:t>
            </a:r>
            <a:endParaRPr lang="ru-RU" sz="2400" dirty="0"/>
          </a:p>
        </p:txBody>
      </p:sp>
      <p:pic>
        <p:nvPicPr>
          <p:cNvPr id="2050" name="Picture 2" descr="C:\Documents and Settings\Учитель\Мои документы\Мои рисунки\2014-03-17\Scan20002.TIF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0" y="1357298"/>
            <a:ext cx="6354354" cy="441644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6143625" y="785813"/>
            <a:ext cx="3000375" cy="522128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Как называется деталь?</a:t>
            </a:r>
          </a:p>
          <a:p>
            <a:r>
              <a:rPr lang="ru-RU" dirty="0" smtClean="0"/>
              <a:t>Из какого она материала?</a:t>
            </a:r>
          </a:p>
          <a:p>
            <a:r>
              <a:rPr lang="ru-RU" dirty="0" smtClean="0"/>
              <a:t>В каком масштабе выполнен чертеж?</a:t>
            </a:r>
          </a:p>
          <a:p>
            <a:r>
              <a:rPr lang="ru-RU" dirty="0" smtClean="0"/>
              <a:t>Какие виды содержит?</a:t>
            </a:r>
          </a:p>
          <a:p>
            <a:r>
              <a:rPr lang="ru-RU" dirty="0" smtClean="0"/>
              <a:t>Сочетанием каких геометрических тел определяется форма детали?</a:t>
            </a:r>
          </a:p>
          <a:p>
            <a:r>
              <a:rPr lang="ru-RU" dirty="0" smtClean="0"/>
              <a:t>Опишите общую форму детали.</a:t>
            </a:r>
          </a:p>
          <a:p>
            <a:r>
              <a:rPr lang="ru-RU" dirty="0" smtClean="0"/>
              <a:t>Чему равны габаритные размеры деталей и размеры отдельных частей?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САМОСТОЯТЕЛЬНАЯ РАБОТА:</a:t>
            </a:r>
            <a:br>
              <a:rPr lang="ru-RU" sz="2400" dirty="0" smtClean="0"/>
            </a:br>
            <a:r>
              <a:rPr lang="ru-RU" sz="2400" dirty="0" smtClean="0"/>
              <a:t>прочитать чертеж</a:t>
            </a:r>
            <a:endParaRPr lang="ru-RU" sz="2400" dirty="0"/>
          </a:p>
        </p:txBody>
      </p:sp>
      <p:pic>
        <p:nvPicPr>
          <p:cNvPr id="3074" name="Picture 2" descr="C:\Documents and Settings\Учитель\Мои документы\Мои рисунки\2014-03-17\Scan20003.T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357297"/>
            <a:ext cx="6500826" cy="446059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1000108"/>
            <a:ext cx="235742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 называется деталь?</a:t>
            </a:r>
          </a:p>
          <a:p>
            <a:r>
              <a:rPr lang="ru-RU" dirty="0" smtClean="0"/>
              <a:t>Из какого она материала?</a:t>
            </a:r>
          </a:p>
          <a:p>
            <a:r>
              <a:rPr lang="ru-RU" dirty="0" smtClean="0"/>
              <a:t>В каком масштабе выполнен чертеж?</a:t>
            </a:r>
          </a:p>
          <a:p>
            <a:r>
              <a:rPr lang="ru-RU" dirty="0" smtClean="0"/>
              <a:t>Какие виды содержит?</a:t>
            </a:r>
          </a:p>
          <a:p>
            <a:r>
              <a:rPr lang="ru-RU" dirty="0" smtClean="0"/>
              <a:t>Сочетанием каких геометрических тел определяется форма детали?</a:t>
            </a:r>
          </a:p>
          <a:p>
            <a:r>
              <a:rPr lang="ru-RU" dirty="0" smtClean="0"/>
              <a:t>Опишите общую форму детали.</a:t>
            </a:r>
          </a:p>
          <a:p>
            <a:r>
              <a:rPr lang="ru-RU" dirty="0" smtClean="0"/>
              <a:t>Чему равны габаритные размеры деталей и размеры отдельных частей?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Чтение чертежа заключается в представлении объемной формы предмета по плоским изображениям и в определении его размеров.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значит «читать чертёж»?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САМОСТОЯТЕЛЬНАЯ РАБОТА:</a:t>
            </a:r>
            <a:br>
              <a:rPr lang="ru-RU" sz="2000" dirty="0" smtClean="0"/>
            </a:br>
            <a:r>
              <a:rPr lang="ru-RU" sz="2000" dirty="0" smtClean="0"/>
              <a:t>прочитать чертеж</a:t>
            </a:r>
            <a:endParaRPr lang="ru-RU" sz="2000" dirty="0"/>
          </a:p>
        </p:txBody>
      </p:sp>
      <p:pic>
        <p:nvPicPr>
          <p:cNvPr id="4098" name="Picture 2" descr="C:\Documents and Settings\Учитель\Мои документы\Мои рисунки\2014-03-17\Копия Scan20003.T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071546"/>
            <a:ext cx="6286513" cy="4505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928670"/>
            <a:ext cx="250029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 называется деталь?</a:t>
            </a:r>
          </a:p>
          <a:p>
            <a:r>
              <a:rPr lang="ru-RU" dirty="0" smtClean="0"/>
              <a:t>Из какого она материала?</a:t>
            </a:r>
          </a:p>
          <a:p>
            <a:r>
              <a:rPr lang="ru-RU" dirty="0" smtClean="0"/>
              <a:t>В каком масштабе выполнен чертеж?</a:t>
            </a:r>
          </a:p>
          <a:p>
            <a:r>
              <a:rPr lang="ru-RU" dirty="0" smtClean="0"/>
              <a:t>Какие виды содержит?</a:t>
            </a:r>
          </a:p>
          <a:p>
            <a:r>
              <a:rPr lang="ru-RU" dirty="0" smtClean="0"/>
              <a:t>Сочетанием каких геометрических тел определяется форма детали?</a:t>
            </a:r>
          </a:p>
          <a:p>
            <a:r>
              <a:rPr lang="ru-RU" dirty="0" smtClean="0"/>
              <a:t>Опишите общую форму детали.</a:t>
            </a:r>
          </a:p>
          <a:p>
            <a:r>
              <a:rPr lang="ru-RU" dirty="0" smtClean="0"/>
              <a:t>Чему равны габаритные размеры деталей и размеры отдельных частей?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САМОСТОЯТЕЛЬНАЯ РАБОТА:</a:t>
            </a:r>
            <a:br>
              <a:rPr lang="ru-RU" sz="2400" dirty="0" smtClean="0"/>
            </a:br>
            <a:r>
              <a:rPr lang="ru-RU" sz="2400" dirty="0" smtClean="0"/>
              <a:t>прочитать чертеж</a:t>
            </a:r>
            <a:endParaRPr lang="ru-RU" sz="2400" dirty="0"/>
          </a:p>
        </p:txBody>
      </p:sp>
      <p:pic>
        <p:nvPicPr>
          <p:cNvPr id="5122" name="Picture 2" descr="C:\Documents and Settings\Учитель\Мои документы\Мои рисунки\2014-03-17\Scan20004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788510"/>
            <a:ext cx="5929322" cy="589711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1000108"/>
            <a:ext cx="278608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 называется деталь?</a:t>
            </a:r>
          </a:p>
          <a:p>
            <a:r>
              <a:rPr lang="ru-RU" dirty="0" smtClean="0"/>
              <a:t>Из какого она материала?</a:t>
            </a:r>
          </a:p>
          <a:p>
            <a:r>
              <a:rPr lang="ru-RU" dirty="0" smtClean="0"/>
              <a:t>В каком масштабе выполнен чертеж?</a:t>
            </a:r>
          </a:p>
          <a:p>
            <a:r>
              <a:rPr lang="ru-RU" dirty="0" smtClean="0"/>
              <a:t>Какие виды содержит?</a:t>
            </a:r>
          </a:p>
          <a:p>
            <a:r>
              <a:rPr lang="ru-RU" dirty="0" smtClean="0"/>
              <a:t>Сочетанием каких геометрических тел определяется форма детали?</a:t>
            </a:r>
          </a:p>
          <a:p>
            <a:r>
              <a:rPr lang="ru-RU" dirty="0" smtClean="0"/>
              <a:t>Опишите общую форму детали.</a:t>
            </a:r>
          </a:p>
          <a:p>
            <a:r>
              <a:rPr lang="ru-RU" dirty="0" smtClean="0"/>
              <a:t>Чему равны габаритные размеры деталей и размеры отдельных частей?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486430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Прочитать основную надпись чертежа, из неё узнать: </a:t>
            </a:r>
          </a:p>
          <a:p>
            <a:pPr>
              <a:buFontTx/>
              <a:buChar char="-"/>
            </a:pPr>
            <a:r>
              <a:rPr lang="ru-RU" dirty="0" smtClean="0"/>
              <a:t>название детали,</a:t>
            </a:r>
          </a:p>
          <a:p>
            <a:pPr>
              <a:buFontTx/>
              <a:buChar char="-"/>
            </a:pPr>
            <a:r>
              <a:rPr lang="ru-RU" dirty="0" smtClean="0"/>
              <a:t>наименование материала, из которого её изготовляют,</a:t>
            </a:r>
          </a:p>
          <a:p>
            <a:pPr>
              <a:buFontTx/>
              <a:buChar char="-"/>
            </a:pPr>
            <a:r>
              <a:rPr lang="ru-RU" dirty="0" smtClean="0"/>
              <a:t>масштаб изображений,</a:t>
            </a:r>
          </a:p>
          <a:p>
            <a:pPr>
              <a:buFontTx/>
              <a:buChar char="-"/>
            </a:pPr>
            <a:r>
              <a:rPr lang="ru-RU" dirty="0" smtClean="0"/>
              <a:t>другие сведения.</a:t>
            </a:r>
          </a:p>
          <a:p>
            <a:r>
              <a:rPr lang="ru-RU" dirty="0" smtClean="0"/>
              <a:t>Определить:</a:t>
            </a:r>
          </a:p>
          <a:p>
            <a:pPr>
              <a:buFontTx/>
              <a:buChar char="-"/>
            </a:pPr>
            <a:r>
              <a:rPr lang="ru-RU" dirty="0" smtClean="0"/>
              <a:t>какие виды детали даны на чертеже, </a:t>
            </a:r>
          </a:p>
          <a:p>
            <a:pPr>
              <a:buFontTx/>
              <a:buChar char="-"/>
            </a:pPr>
            <a:r>
              <a:rPr lang="ru-RU" dirty="0" smtClean="0"/>
              <a:t>какой из них является главным.</a:t>
            </a:r>
          </a:p>
          <a:p>
            <a:r>
              <a:rPr lang="ru-RU" dirty="0" smtClean="0"/>
              <a:t>Рассмотреть виды во взаимной связи и попытаться определить форму детали со всеми подробностями. (представив по чертежу геометрическую форму каждой части детали, мысленно объединяют их в единое целое)</a:t>
            </a:r>
          </a:p>
          <a:p>
            <a:r>
              <a:rPr lang="ru-RU" dirty="0" smtClean="0"/>
              <a:t>Определить по чертежу размеры детали и её элементов.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dirty="0" smtClean="0"/>
              <a:t>ПОСЛЕДОВАТЕЛЬНОСТЬ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-142908" y="1000108"/>
            <a:ext cx="9286908" cy="35004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Как называется деталь?</a:t>
            </a:r>
          </a:p>
          <a:p>
            <a:r>
              <a:rPr lang="ru-RU" dirty="0" smtClean="0"/>
              <a:t>Из какого она материала?</a:t>
            </a:r>
          </a:p>
          <a:p>
            <a:r>
              <a:rPr lang="ru-RU" dirty="0" smtClean="0"/>
              <a:t>В каком масштабе выполнен чертеж?</a:t>
            </a:r>
          </a:p>
          <a:p>
            <a:r>
              <a:rPr lang="ru-RU" dirty="0" smtClean="0"/>
              <a:t>Какие виды содержит?</a:t>
            </a:r>
          </a:p>
          <a:p>
            <a:r>
              <a:rPr lang="ru-RU" dirty="0" smtClean="0"/>
              <a:t>Сочетанием каких геометрических тел определяется форма детали?</a:t>
            </a:r>
          </a:p>
          <a:p>
            <a:r>
              <a:rPr lang="ru-RU" dirty="0" smtClean="0"/>
              <a:t>Опишите общую форму детали.</a:t>
            </a:r>
          </a:p>
          <a:p>
            <a:r>
              <a:rPr lang="ru-RU" dirty="0" smtClean="0"/>
              <a:t>Чему равны габаритные размеры деталей и размеры отдельных частей?</a:t>
            </a:r>
            <a:endParaRPr lang="ru-RU" dirty="0"/>
          </a:p>
        </p:txBody>
      </p:sp>
      <p:pic>
        <p:nvPicPr>
          <p:cNvPr id="1026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57686" y="4198829"/>
            <a:ext cx="4324352" cy="265917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ПРИМЕР чтения чертежа</a:t>
            </a:r>
            <a:br>
              <a:rPr lang="ru-RU" sz="2400" dirty="0" smtClean="0"/>
            </a:br>
            <a:r>
              <a:rPr lang="ru-RU" sz="2400" dirty="0" smtClean="0"/>
              <a:t>Вопросы к чертежу:</a:t>
            </a:r>
          </a:p>
        </p:txBody>
      </p:sp>
      <p:pic>
        <p:nvPicPr>
          <p:cNvPr id="5" name="Picture 2" descr="C:\Documents and Settings\Учитель\Мои документы\Мои рисунки\2014-03-17\Scan2.T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57686" y="4198828"/>
            <a:ext cx="4324352" cy="2659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642918"/>
            <a:ext cx="9144000" cy="3929090"/>
          </a:xfrm>
        </p:spPr>
        <p:txBody>
          <a:bodyPr>
            <a:normAutofit/>
          </a:bodyPr>
          <a:lstStyle/>
          <a:p>
            <a:r>
              <a:rPr lang="ru-RU" dirty="0" smtClean="0"/>
              <a:t>1. Деталь называется «Направляющая».</a:t>
            </a:r>
          </a:p>
          <a:p>
            <a:r>
              <a:rPr lang="ru-RU" dirty="0" smtClean="0"/>
              <a:t>2. Изготовляют деталь из стали.</a:t>
            </a:r>
          </a:p>
          <a:p>
            <a:r>
              <a:rPr lang="ru-RU" dirty="0" smtClean="0"/>
              <a:t>3. Масштаб чертежа 1:1 (натуральная величина).</a:t>
            </a:r>
          </a:p>
          <a:p>
            <a:r>
              <a:rPr lang="ru-RU" dirty="0" smtClean="0"/>
              <a:t>4. Чертеж содержит два вида: главный и слева.</a:t>
            </a:r>
          </a:p>
          <a:p>
            <a:r>
              <a:rPr lang="ru-RU" dirty="0" smtClean="0"/>
              <a:t>5. Выделив части детали, рассмотрим их слева направо, сопоставляя оба вида.</a:t>
            </a:r>
            <a:endParaRPr lang="ru-RU" dirty="0"/>
          </a:p>
        </p:txBody>
      </p:sp>
      <p:pic>
        <p:nvPicPr>
          <p:cNvPr id="14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3857620" y="3870804"/>
            <a:ext cx="4857784" cy="2987196"/>
          </a:xfrm>
          <a:prstGeom prst="rect">
            <a:avLst/>
          </a:prstGeom>
          <a:noFill/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Ответы к чертежу: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42844" y="642918"/>
            <a:ext cx="8858312" cy="5364373"/>
          </a:xfrm>
        </p:spPr>
        <p:txBody>
          <a:bodyPr/>
          <a:lstStyle/>
          <a:p>
            <a:r>
              <a:rPr lang="ru-RU" dirty="0" smtClean="0"/>
              <a:t>5.1. Крайняя левая часть на главном виде имеет форму прямоугольника, а на виде слева – окружности. Значит, это цилиндр.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785918" y="2285992"/>
            <a:ext cx="6643702" cy="4085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42844" y="1481329"/>
            <a:ext cx="8643998" cy="18047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5.2. Вторая слева часть на главном виде имеет форму трапеции. На виде слева она показана двумя окружностями. Такие проекции может иметь только усеченный конус.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3286116" y="3429000"/>
            <a:ext cx="4857752" cy="2987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42844" y="1481329"/>
            <a:ext cx="8786874" cy="2019110"/>
          </a:xfrm>
        </p:spPr>
        <p:txBody>
          <a:bodyPr>
            <a:normAutofit/>
          </a:bodyPr>
          <a:lstStyle/>
          <a:p>
            <a:r>
              <a:rPr lang="ru-RU" dirty="0" smtClean="0"/>
              <a:t>5.3. Третья часть, как  и первая, показана на главном виде прямоугольником, а на виде слева – окружностью. Значит, что она имеет также форму цилиндра.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874700" y="3286124"/>
            <a:ext cx="5483382" cy="3371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14282" y="642919"/>
            <a:ext cx="8572560" cy="2928958"/>
          </a:xfrm>
        </p:spPr>
        <p:txBody>
          <a:bodyPr>
            <a:normAutofit/>
          </a:bodyPr>
          <a:lstStyle/>
          <a:p>
            <a:r>
              <a:rPr lang="ru-RU" dirty="0" smtClean="0"/>
              <a:t>5.4. Четвертая часть на главном виде имеет очертание прямоугольника. Внутри которой проведены две горизонтальные линии, а на виде слева – шестиугольника. Такие изображения характерны для шестиугольной призмы.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Picture 2" descr="C:\Documents and Settings\Учитель\Мои документы\Мои рисунки\2014-03-17\Scan2.T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2071670" y="3271784"/>
            <a:ext cx="5572164" cy="3426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115</TotalTime>
  <Words>772</Words>
  <Application>Microsoft Office PowerPoint</Application>
  <PresentationFormat>Экран (4:3)</PresentationFormat>
  <Paragraphs>83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Lucida Sans Unicode</vt:lpstr>
      <vt:lpstr>Verdana</vt:lpstr>
      <vt:lpstr>Wingdings 2</vt:lpstr>
      <vt:lpstr>Wingdings 3</vt:lpstr>
      <vt:lpstr>Открытая</vt:lpstr>
      <vt:lpstr>«ПОРЯДОК ЧТЕНИЯ ЧЕРТЕЖЕЙ» Урок 33</vt:lpstr>
      <vt:lpstr>Что значит «читать чертёж»?</vt:lpstr>
      <vt:lpstr>ПОСЛЕДОВАТЕЛЬНОСТЬ</vt:lpstr>
      <vt:lpstr>ПРИМЕР чтения чертежа Вопросы к чертежу:</vt:lpstr>
      <vt:lpstr>Ответы к чертежу: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7. Габаритные размеры детали таковы: </vt:lpstr>
      <vt:lpstr>Презентация PowerPoint</vt:lpstr>
      <vt:lpstr>Презентация PowerPoint</vt:lpstr>
      <vt:lpstr>Изометрическая проекция этой детали выглядит так </vt:lpstr>
      <vt:lpstr>ПРАКТИЧЕСКОЕ ЗАНЯТИЕ:  «ЧТЕНИЕ ЧЕРТЕЖЕЙ» Урок 22</vt:lpstr>
      <vt:lpstr>САМОСТОЯТЕЛЬНАЯ РАБОТА: прочитать чертеж</vt:lpstr>
      <vt:lpstr>САМОСТОЯТЕЛЬНАЯ РАБОТА: прочитать чертеж</vt:lpstr>
      <vt:lpstr>САМОСТОЯТЕЛЬНАЯ РАБОТА: прочитать чертеж</vt:lpstr>
      <vt:lpstr>САМОСТОЯТЕЛЬНАЯ РАБОТА: прочитать чертеж</vt:lpstr>
    </vt:vector>
  </TitlesOfParts>
  <Company>ППУ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ЧТЕНИЯ ЧЕРТЕЖЕЙ ДЕТАЛЕЙ</dc:title>
  <dc:creator>каб№19</dc:creator>
  <cp:lastModifiedBy>Марина</cp:lastModifiedBy>
  <cp:revision>17</cp:revision>
  <dcterms:created xsi:type="dcterms:W3CDTF">2014-03-17T05:41:20Z</dcterms:created>
  <dcterms:modified xsi:type="dcterms:W3CDTF">2020-05-15T07:51:17Z</dcterms:modified>
</cp:coreProperties>
</file>