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</p:sldIdLst>
  <p:sldSz cx="7561263" cy="10693400"/>
  <p:notesSz cx="6858000" cy="9144000"/>
  <p:defaultTextStyle>
    <a:defPPr>
      <a:defRPr lang="ru-RU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738" y="1980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7095" y="3321887"/>
            <a:ext cx="6427074" cy="22921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481916" y="428234"/>
            <a:ext cx="1701284" cy="91240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78063" y="428234"/>
            <a:ext cx="4977831" cy="91240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288" y="6871500"/>
            <a:ext cx="6427074" cy="2123828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7288" y="4532321"/>
            <a:ext cx="6427074" cy="2339180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78063" y="2495129"/>
            <a:ext cx="3339558" cy="705714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43642" y="2495129"/>
            <a:ext cx="3339558" cy="705714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4" y="2393639"/>
            <a:ext cx="3340871" cy="99755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8064" y="3391194"/>
            <a:ext cx="3340871" cy="616108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4" cy="1811937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56244" y="425757"/>
            <a:ext cx="4226957" cy="912652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4" cy="731458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060" y="7485381"/>
            <a:ext cx="4536758" cy="883692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2060" y="8369073"/>
            <a:ext cx="4536758" cy="125498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495129"/>
            <a:ext cx="6805137" cy="7057149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78063" y="9911199"/>
            <a:ext cx="1764295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83432" y="9911199"/>
            <a:ext cx="2394400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18905" y="9911199"/>
            <a:ext cx="1764295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DreamWolf\Рабочий стол\abstract-colorfull-029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5400000">
            <a:off x="-2268379" y="2268379"/>
            <a:ext cx="12098020" cy="756126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774932"/>
            <a:ext cx="7561263" cy="32316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Консультация </a:t>
            </a:r>
          </a:p>
          <a:p>
            <a:pPr algn="ctr"/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для родителей: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«Питание, необходимое для </a:t>
            </a: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дошкольников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»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DreamWolf\Рабочий стол\abstract-colorfull-029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5400000">
            <a:off x="-2268379" y="2268377"/>
            <a:ext cx="12098020" cy="7561263"/>
          </a:xfrm>
          <a:prstGeom prst="rect">
            <a:avLst/>
          </a:prstGeom>
          <a:noFill/>
        </p:spPr>
      </p:pic>
      <p:pic>
        <p:nvPicPr>
          <p:cNvPr id="2050" name="Picture 2" descr="C:\Documents and Settings\DreamWolf\Рабочий стол\mork22.png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 rot="241118">
            <a:off x="2336826" y="719244"/>
            <a:ext cx="4596576" cy="1770630"/>
          </a:xfrm>
          <a:prstGeom prst="rect">
            <a:avLst/>
          </a:prstGeom>
          <a:noFill/>
        </p:spPr>
      </p:pic>
      <p:pic>
        <p:nvPicPr>
          <p:cNvPr id="2051" name="Picture 3" descr="C:\Documents and Settings\DreamWolf\Рабочий стол\6f023580af3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7632716"/>
            <a:ext cx="3230603" cy="249242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0169" y="488916"/>
            <a:ext cx="6858048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 b="1" u="sng" dirty="0" smtClean="0"/>
              <a:t>Витамин А</a:t>
            </a:r>
            <a:r>
              <a:rPr lang="ru-RU" sz="1800" b="1" dirty="0" smtClean="0"/>
              <a:t> </a:t>
            </a:r>
            <a:r>
              <a:rPr lang="ru-RU" sz="1800" dirty="0" smtClean="0"/>
              <a:t>- им богаты следующие продукты: морковь, томаты, сладкий картофель, все листовые овощи, петрушка, зелень горчицы, морские продукты, масло рыбьей печени, семечки подсолнуха, пивные дрожжи.</a:t>
            </a:r>
          </a:p>
          <a:p>
            <a:pPr algn="just"/>
            <a:endParaRPr lang="ru-RU" dirty="0"/>
          </a:p>
        </p:txBody>
      </p:sp>
      <p:pic>
        <p:nvPicPr>
          <p:cNvPr id="2052" name="Picture 4" descr="C:\Documents and Settings\DreamWolf\Рабочий стол\ede41bf77948.png"/>
          <p:cNvPicPr>
            <a:picLocks noChangeAspect="1" noChangeArrowheads="1"/>
          </p:cNvPicPr>
          <p:nvPr/>
        </p:nvPicPr>
        <p:blipFill>
          <a:blip r:embed="rId5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0" y="2346304"/>
            <a:ext cx="4929056" cy="2376509"/>
          </a:xfrm>
          <a:prstGeom prst="rect">
            <a:avLst/>
          </a:prstGeom>
          <a:noFill/>
        </p:spPr>
      </p:pic>
      <p:pic>
        <p:nvPicPr>
          <p:cNvPr id="2054" name="Picture 6" descr="C:\Documents and Settings\DreamWolf\Рабочий стол\45f07457e18e.png"/>
          <p:cNvPicPr>
            <a:picLocks noChangeAspect="1" noChangeArrowheads="1"/>
          </p:cNvPicPr>
          <p:nvPr/>
        </p:nvPicPr>
        <p:blipFill>
          <a:blip r:embed="rId6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3566317" y="4632320"/>
            <a:ext cx="3523101" cy="342902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51607" y="1846238"/>
            <a:ext cx="6786610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 b="1" u="sng" dirty="0" smtClean="0"/>
              <a:t>Витамин С</a:t>
            </a:r>
            <a:r>
              <a:rPr lang="ru-RU" sz="1800" b="1" dirty="0" smtClean="0"/>
              <a:t> </a:t>
            </a:r>
            <a:r>
              <a:rPr lang="ru-RU" sz="1800" dirty="0" smtClean="0"/>
              <a:t>- связывает клетки, при его недостатке мускулы (и глазные тоже) теряют свой тонус. Плохое зрение в старости обусловлено главным образом недостатком витамина С, который является уникальным среди всех витаминов и требует ежедневного потребления, т.к. ваш организм не способен его вырабатывать. Недостаток витамина С может привести к разрешению тканей, слепоте аллергии и другим заболеваниям. Основные его источники : капуста, сладкий перец (зеленый и красный), цитрусовые, все ягоды, листовые овощи, лук, помидоры, шпинат, яблоки, ананасы. Минимальное ежедневное потребление витамина С 100 мг, при особой необходимости от 150 до 250 мг.</a:t>
            </a:r>
          </a:p>
          <a:p>
            <a:pPr algn="just"/>
            <a:endParaRPr lang="ru-RU" sz="1800" dirty="0" smtClean="0"/>
          </a:p>
          <a:p>
            <a:pPr algn="just"/>
            <a:r>
              <a:rPr lang="ru-RU" sz="1800" b="1" u="sng" dirty="0" smtClean="0"/>
              <a:t>Витамин </a:t>
            </a:r>
            <a:r>
              <a:rPr lang="en-US" sz="1800" b="1" u="sng" dirty="0" smtClean="0"/>
              <a:t>B</a:t>
            </a:r>
            <a:r>
              <a:rPr lang="ru-RU" sz="1800" b="1" u="sng" dirty="0" smtClean="0"/>
              <a:t>1</a:t>
            </a:r>
            <a:r>
              <a:rPr lang="en-US" sz="1800" b="1" dirty="0" smtClean="0"/>
              <a:t> </a:t>
            </a:r>
            <a:r>
              <a:rPr lang="ru-RU" sz="1800" dirty="0" smtClean="0"/>
              <a:t>(тиамин) Глаз - твердая масса нервной ткани, поэтому он должен получать достаточное количество витамина В1. При большой его нехватке у человека появляются нервные расстройства. Этот витамин содержится в орехах, цельном зерне (кукуруза, рожь, пшеница), пивные дрожжи, шлифованный рис, мед. Минимальный ежедневный прием - 15 мг, при большой его недостаче - 25-35 мг.</a:t>
            </a:r>
          </a:p>
          <a:p>
            <a:pPr algn="just"/>
            <a:endParaRPr lang="ru-RU" dirty="0"/>
          </a:p>
        </p:txBody>
      </p:sp>
      <p:pic>
        <p:nvPicPr>
          <p:cNvPr id="2055" name="Picture 7" descr="D:\ЗАГРУЗКИ ИЗ ИНТЕРНЕТА\4c93b929313a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09193" y="8275658"/>
            <a:ext cx="2956173" cy="20899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DreamWolf\Рабочий стол\abstract-colorfull-029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5400000">
            <a:off x="-2268379" y="2268379"/>
            <a:ext cx="12098020" cy="756126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3045" y="560354"/>
            <a:ext cx="6786610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 b="1" u="sng" dirty="0" smtClean="0"/>
              <a:t>Витамин В</a:t>
            </a:r>
            <a:r>
              <a:rPr lang="ru-RU" sz="1800" b="1" u="sng" baseline="-25000" dirty="0" smtClean="0"/>
              <a:t>2</a:t>
            </a:r>
            <a:r>
              <a:rPr lang="ru-RU" sz="1800" b="1" dirty="0" smtClean="0"/>
              <a:t> </a:t>
            </a:r>
            <a:r>
              <a:rPr lang="ru-RU" sz="1800" dirty="0" smtClean="0"/>
              <a:t>(рибофлавин) помогает клеткам тела потреблять кислород, с помощью которого крахмал и сахар превращается в энергию для работы мышц. Если в организме не хватает этого витамина, вы будете ощущать жжение в глазах и веках. В тканях глаз могут лопаться мелкие кровеносные сосуды. Лучшие источники рибофлавина: зеленые лиственные овощи, яблоки, пивные дрожжи, шлифованный рис, пшеничные зерна. Минимальное ежедневное потребление - 5 мг. При недостатке - 15-20 мг.</a:t>
            </a:r>
          </a:p>
          <a:p>
            <a:pPr algn="just"/>
            <a:endParaRPr lang="ru-RU" sz="1800" dirty="0" smtClean="0"/>
          </a:p>
          <a:p>
            <a:pPr algn="just"/>
            <a:r>
              <a:rPr lang="ru-RU" sz="1800" b="1" u="sng" dirty="0" smtClean="0"/>
              <a:t>Витамин В6</a:t>
            </a:r>
            <a:r>
              <a:rPr lang="ru-RU" sz="1800" dirty="0" smtClean="0"/>
              <a:t> При его недостатке глаза испытывают сильное напряжение и часто начинают дергаться. Он природный транквилизатор. Пища, богатая этими витаминами: капуста, пшеничные зерна, цельные рожь и кукуруза, яичный желток и рыба всех сортов. Минимальное ежедневное потребление - 2мг. При большой нехватке витамина В6 - 3-1 </a:t>
            </a:r>
            <a:r>
              <a:rPr lang="ru-RU" sz="1800" dirty="0" err="1" smtClean="0"/>
              <a:t>Омг</a:t>
            </a:r>
            <a:r>
              <a:rPr lang="ru-RU" sz="1800" dirty="0" smtClean="0"/>
              <a:t>.</a:t>
            </a:r>
          </a:p>
          <a:p>
            <a:endParaRPr lang="ru-RU" dirty="0"/>
          </a:p>
        </p:txBody>
      </p:sp>
      <p:pic>
        <p:nvPicPr>
          <p:cNvPr id="3076" name="Picture 4" descr="C:\Documents and Settings\DreamWolf\Рабочий стол\9bb913888ad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3111" y="5561014"/>
            <a:ext cx="6084514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DreamWolf\Рабочий стол\abstract-colorfull-029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5400000">
            <a:off x="-2268379" y="2268377"/>
            <a:ext cx="12098020" cy="756126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10800000" flipV="1">
            <a:off x="280169" y="488916"/>
            <a:ext cx="6929486" cy="7063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 b="1" u="sng" dirty="0" smtClean="0"/>
              <a:t>Витамин В</a:t>
            </a:r>
            <a:r>
              <a:rPr lang="ru-RU" sz="1800" b="1" dirty="0" smtClean="0"/>
              <a:t>  </a:t>
            </a:r>
            <a:r>
              <a:rPr lang="ru-RU" sz="1800" dirty="0" smtClean="0"/>
              <a:t>- недостаток его в организме обедняет кровь, что соответственно ослабляет зрение. Лучшие источники: виноград, чистый виноградный сок, яичный желток, салат, черника, её сок, финики, петрушка, чернослив, абрикосы. Минимальное ежедневное потребление - 2 мг, при недостатке витамина в организме - 10-25 мг.</a:t>
            </a:r>
          </a:p>
          <a:p>
            <a:pPr algn="just"/>
            <a:endParaRPr lang="ru-RU" sz="1800" dirty="0" smtClean="0"/>
          </a:p>
          <a:p>
            <a:pPr algn="just"/>
            <a:endParaRPr lang="ru-RU" sz="1800" dirty="0" smtClean="0"/>
          </a:p>
          <a:p>
            <a:pPr algn="just"/>
            <a:endParaRPr lang="ru-RU" sz="1800" dirty="0" smtClean="0"/>
          </a:p>
          <a:p>
            <a:pPr algn="just"/>
            <a:endParaRPr lang="ru-RU" sz="1800" dirty="0" smtClean="0"/>
          </a:p>
          <a:p>
            <a:pPr algn="just"/>
            <a:endParaRPr lang="ru-RU" sz="1800" dirty="0" smtClean="0"/>
          </a:p>
          <a:p>
            <a:pPr algn="just"/>
            <a:endParaRPr lang="ru-RU" sz="1800" dirty="0" smtClean="0"/>
          </a:p>
          <a:p>
            <a:pPr algn="just"/>
            <a:endParaRPr lang="ru-RU" sz="1800" dirty="0" smtClean="0"/>
          </a:p>
          <a:p>
            <a:pPr algn="just"/>
            <a:endParaRPr lang="ru-RU" sz="1800" dirty="0" smtClean="0"/>
          </a:p>
          <a:p>
            <a:pPr algn="just"/>
            <a:endParaRPr lang="ru-RU" sz="1800" dirty="0" smtClean="0"/>
          </a:p>
          <a:p>
            <a:pPr algn="just"/>
            <a:endParaRPr lang="ru-RU" sz="1800" dirty="0" smtClean="0"/>
          </a:p>
          <a:p>
            <a:pPr algn="just"/>
            <a:r>
              <a:rPr lang="ru-RU" sz="1800" b="1" u="sng" dirty="0" smtClean="0"/>
              <a:t>Калий</a:t>
            </a:r>
            <a:r>
              <a:rPr lang="ru-RU" sz="1800" b="1" dirty="0" smtClean="0"/>
              <a:t> </a:t>
            </a:r>
            <a:r>
              <a:rPr lang="ru-RU" sz="1800" dirty="0" smtClean="0"/>
              <a:t>для мягких тканей то же самое что кальций для костей. Плохое зрение может быть прямой причиной недостатка калия в организме. В больших количествах калий находится в меде, яблочном уксусе. Каждое утро необходимо выпивать стакан воды с добавлением ложки меда и ложки яблочного уксуса. Кроме того в течение дня надо съесть два салата из сырых овощей с яблочным уксусом и растительным маслом, свежие фрукты, пареные или печеные.</a:t>
            </a:r>
          </a:p>
          <a:p>
            <a:endParaRPr lang="ru-RU" dirty="0"/>
          </a:p>
        </p:txBody>
      </p:sp>
      <p:pic>
        <p:nvPicPr>
          <p:cNvPr id="4098" name="Picture 2" descr="C:\Documents and Settings\DreamWolf\Рабочий стол\b527c75a4d7c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1607" y="2203428"/>
            <a:ext cx="2500330" cy="2412893"/>
          </a:xfrm>
          <a:prstGeom prst="rect">
            <a:avLst/>
          </a:prstGeom>
          <a:noFill/>
        </p:spPr>
      </p:pic>
      <p:pic>
        <p:nvPicPr>
          <p:cNvPr id="4099" name="Picture 3" descr="C:\Documents and Settings\DreamWolf\Рабочий стол\5fc370fb131f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6317" y="2131990"/>
            <a:ext cx="3357586" cy="2470171"/>
          </a:xfrm>
          <a:prstGeom prst="rect">
            <a:avLst/>
          </a:prstGeom>
          <a:noFill/>
        </p:spPr>
      </p:pic>
      <p:pic>
        <p:nvPicPr>
          <p:cNvPr id="4100" name="Picture 4" descr="C:\Documents and Settings\DreamWolf\Рабочий стол\be0d724ed79c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94549" y="6907186"/>
            <a:ext cx="6136489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502</Words>
  <PresentationFormat>Произвольный</PresentationFormat>
  <Paragraphs>22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</dc:creator>
  <cp:lastModifiedBy>ЛЮБОВЬ</cp:lastModifiedBy>
  <cp:revision>9</cp:revision>
  <dcterms:modified xsi:type="dcterms:W3CDTF">2020-05-14T19:32:04Z</dcterms:modified>
</cp:coreProperties>
</file>