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6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D86-9661-495C-944F-6BAF673AE9E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2547-4BE9-44F4-B9CF-FDA6FA8DCF1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D86-9661-495C-944F-6BAF673AE9E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2547-4BE9-44F4-B9CF-FDA6FA8DCF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D86-9661-495C-944F-6BAF673AE9E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2547-4BE9-44F4-B9CF-FDA6FA8DCF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D86-9661-495C-944F-6BAF673AE9E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2547-4BE9-44F4-B9CF-FDA6FA8DCF1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D86-9661-495C-944F-6BAF673AE9E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2547-4BE9-44F4-B9CF-FDA6FA8DCF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D86-9661-495C-944F-6BAF673AE9E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2547-4BE9-44F4-B9CF-FDA6FA8DCF1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D86-9661-495C-944F-6BAF673AE9E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2547-4BE9-44F4-B9CF-FDA6FA8DCF1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D86-9661-495C-944F-6BAF673AE9E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2547-4BE9-44F4-B9CF-FDA6FA8DCF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D86-9661-495C-944F-6BAF673AE9E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2547-4BE9-44F4-B9CF-FDA6FA8DCF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D86-9661-495C-944F-6BAF673AE9E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2547-4BE9-44F4-B9CF-FDA6FA8DCF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D86-9661-495C-944F-6BAF673AE9E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2547-4BE9-44F4-B9CF-FDA6FA8DCF1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9829D86-9661-495C-944F-6BAF673AE9E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2A42547-4BE9-44F4-B9CF-FDA6FA8DCF1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12" Type="http://schemas.openxmlformats.org/officeDocument/2006/relationships/image" Target="../media/image2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14.jpeg"/><Relationship Id="rId5" Type="http://schemas.openxmlformats.org/officeDocument/2006/relationships/image" Target="../media/image18.png"/><Relationship Id="rId10" Type="http://schemas.openxmlformats.org/officeDocument/2006/relationships/image" Target="../media/image13.jpe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124744"/>
            <a:ext cx="7175351" cy="1793167"/>
          </a:xfrm>
        </p:spPr>
        <p:txBody>
          <a:bodyPr/>
          <a:lstStyle/>
          <a:p>
            <a:r>
              <a:rPr lang="ru-RU" dirty="0" smtClean="0"/>
              <a:t>Вспоминаем буквы и звуки – А,У, О, И, Т, П.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5402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elen\Desktop\Новая папка\2011-09-27_195304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97113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D:\клипарты\еда раст\1a5f5015a4f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5671" y="4534291"/>
            <a:ext cx="2554279" cy="1685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D:\клипарты\еда раст\01e57dd0a1c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789363"/>
            <a:ext cx="2409825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D:\клипарты\еда раст\3e9360fd782d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6369" y="620688"/>
            <a:ext cx="2000856" cy="177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D:\клипарты\еда раст\98b40bf271b8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2060574"/>
            <a:ext cx="2334753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D:\клипарты\еда раст\03214e1b2910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2060575"/>
            <a:ext cx="276225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D:\клипарты\еда раст\slad32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1343" y="2492896"/>
            <a:ext cx="2590232" cy="1594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D:\клипарты\букеты\15d6ff09a8c5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320558">
            <a:off x="3678413" y="3359164"/>
            <a:ext cx="1162064" cy="235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C:\Users\Helen\Desktop\схемы\схемы\2011-09-08_193941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7452" y="927752"/>
            <a:ext cx="1285875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305101" y="7938"/>
            <a:ext cx="7850187" cy="46196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Подбери слова с твёрдым согласным звуком [т] .</a:t>
            </a:r>
          </a:p>
        </p:txBody>
      </p:sp>
      <p:pic>
        <p:nvPicPr>
          <p:cNvPr id="13" name="Picture 4" descr="C:\Users\Helen\Desktop\схемы\схемы\2011-09-08_194010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9862" y="946803"/>
            <a:ext cx="1217613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289912" y="6372694"/>
            <a:ext cx="7834312" cy="46196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Подбери  слова с мягким согласным звуком [т'] .</a:t>
            </a:r>
          </a:p>
        </p:txBody>
      </p:sp>
      <p:pic>
        <p:nvPicPr>
          <p:cNvPr id="16" name="Picture 8" descr="http://www.qtech.ru/image/reviews/2/1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7392" y="4887913"/>
            <a:ext cx="2072054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4745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285750" y="214313"/>
            <a:ext cx="2786063" cy="2857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96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 </a:t>
            </a:r>
            <a:r>
              <a:rPr lang="ru-RU" sz="9600" b="1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</a:t>
            </a:r>
            <a:r>
              <a:rPr lang="ru-RU" sz="96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endParaRPr lang="ru-RU" sz="9600" b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3" name="Picture 3" descr="C:\Users\Helen\Desktop\схемы\схемы\2011-09-08_1939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2997200"/>
            <a:ext cx="1928812" cy="169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C:\Users\Helen\Desktop\схемы\схемы\2011-09-08_1940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2997200"/>
            <a:ext cx="1857375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285728"/>
            <a:ext cx="4968552" cy="243143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/>
                <a:ea typeface="+mn-ea"/>
                <a:cs typeface="+mn-cs"/>
              </a:rPr>
              <a:t>согласный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/>
                <a:ea typeface="+mn-ea"/>
                <a:cs typeface="+mn-cs"/>
              </a:rPr>
              <a:t>глухой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/>
                <a:ea typeface="+mn-ea"/>
                <a:cs typeface="+mn-cs"/>
              </a:rPr>
              <a:t>твёрдый, мягкий</a:t>
            </a:r>
          </a:p>
        </p:txBody>
      </p:sp>
    </p:spTree>
    <p:extLst>
      <p:ext uri="{BB962C8B-B14F-4D97-AF65-F5344CB8AC3E}">
        <p14:creationId xmlns:p14="http://schemas.microsoft.com/office/powerpoint/2010/main" val="1548336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Умничка &quot; Архив сайта &quot; Буква &quot;П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85728"/>
            <a:ext cx="6953426" cy="51911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-85316" y="6093296"/>
            <a:ext cx="9320180" cy="46166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Подбери слова с твёрдым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 мягким согласным 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звуком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[п] 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63393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5966666" cy="1080120"/>
          </a:xfrm>
        </p:spPr>
        <p:txBody>
          <a:bodyPr/>
          <a:lstStyle/>
          <a:p>
            <a:pPr algn="ctr"/>
            <a:r>
              <a:rPr lang="ru-RU" dirty="0" smtClean="0"/>
              <a:t>Молодцы!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85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395536" y="2132857"/>
            <a:ext cx="4100264" cy="309634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ГЛАСНЫЙ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4211960" y="2132856"/>
            <a:ext cx="4474840" cy="399330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04664"/>
            <a:ext cx="2088232" cy="201622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Рисунок 9" descr="АРБУЗ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4077072"/>
            <a:ext cx="1368152" cy="1399644"/>
          </a:xfrm>
          <a:prstGeom prst="rect">
            <a:avLst/>
          </a:prstGeom>
        </p:spPr>
      </p:pic>
      <p:pic>
        <p:nvPicPr>
          <p:cNvPr id="11" name="Рисунок 10" descr="АИС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132856"/>
            <a:ext cx="1321487" cy="153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159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32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921774"/>
              </p:ext>
            </p:extLst>
          </p:nvPr>
        </p:nvGraphicFramePr>
        <p:xfrm>
          <a:off x="467544" y="4365104"/>
          <a:ext cx="2374900" cy="864096"/>
        </p:xfrm>
        <a:graphic>
          <a:graphicData uri="http://schemas.openxmlformats.org/drawingml/2006/table">
            <a:tbl>
              <a:tblPr/>
              <a:tblGrid>
                <a:gridCol w="790575"/>
                <a:gridCol w="793750"/>
                <a:gridCol w="790575"/>
              </a:tblGrid>
              <a:tr h="8640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758441"/>
              </p:ext>
            </p:extLst>
          </p:nvPr>
        </p:nvGraphicFramePr>
        <p:xfrm>
          <a:off x="3383367" y="4365105"/>
          <a:ext cx="2374900" cy="854645"/>
        </p:xfrm>
        <a:graphic>
          <a:graphicData uri="http://schemas.openxmlformats.org/drawingml/2006/table">
            <a:tbl>
              <a:tblPr/>
              <a:tblGrid>
                <a:gridCol w="790575"/>
                <a:gridCol w="793750"/>
                <a:gridCol w="790575"/>
              </a:tblGrid>
              <a:tr h="8546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696680"/>
              </p:ext>
            </p:extLst>
          </p:nvPr>
        </p:nvGraphicFramePr>
        <p:xfrm>
          <a:off x="6300192" y="4365105"/>
          <a:ext cx="2374900" cy="854645"/>
        </p:xfrm>
        <a:graphic>
          <a:graphicData uri="http://schemas.openxmlformats.org/drawingml/2006/table">
            <a:tbl>
              <a:tblPr/>
              <a:tblGrid>
                <a:gridCol w="790575"/>
                <a:gridCol w="793750"/>
                <a:gridCol w="790575"/>
              </a:tblGrid>
              <a:tr h="8546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Oval 83"/>
          <p:cNvSpPr>
            <a:spLocks noChangeArrowheads="1"/>
          </p:cNvSpPr>
          <p:nvPr/>
        </p:nvSpPr>
        <p:spPr bwMode="auto">
          <a:xfrm>
            <a:off x="1364194" y="4494672"/>
            <a:ext cx="576262" cy="576263"/>
          </a:xfrm>
          <a:prstGeom prst="ellipse">
            <a:avLst/>
          </a:prstGeom>
          <a:solidFill>
            <a:srgbClr val="FF0000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Oval 83"/>
          <p:cNvSpPr>
            <a:spLocks noChangeArrowheads="1"/>
          </p:cNvSpPr>
          <p:nvPr/>
        </p:nvSpPr>
        <p:spPr bwMode="auto">
          <a:xfrm>
            <a:off x="3491880" y="4509118"/>
            <a:ext cx="576262" cy="576263"/>
          </a:xfrm>
          <a:prstGeom prst="ellipse">
            <a:avLst/>
          </a:prstGeom>
          <a:solidFill>
            <a:srgbClr val="FF0000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" name="Picture 10" descr="Рисунок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1952646" cy="3627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4" descr="лис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7321" y="1124744"/>
            <a:ext cx="2181225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 descr="https://im0-tub-ru.yandex.net/i?id=48ca81c883a8ed38499046343fd52a7c&amp;n=33&amp;h=215&amp;w=3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281905"/>
            <a:ext cx="30765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83"/>
          <p:cNvSpPr>
            <a:spLocks noChangeArrowheads="1"/>
          </p:cNvSpPr>
          <p:nvPr/>
        </p:nvSpPr>
        <p:spPr bwMode="auto">
          <a:xfrm>
            <a:off x="8025612" y="4509119"/>
            <a:ext cx="576262" cy="576263"/>
          </a:xfrm>
          <a:prstGeom prst="ellipse">
            <a:avLst/>
          </a:prstGeom>
          <a:solidFill>
            <a:srgbClr val="FF0000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6387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320040"/>
            <a:ext cx="7242048" cy="6061288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79C6FF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>Мы уже знаем, что У каждого звука как  и у нас с вами, Есть свое лицо – буква. Звук мы говорим и слышим, а букву видим и пишем. </a:t>
            </a:r>
            <a:b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79C6FF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79C6FF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79C6FF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79C6FF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79C6FF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79C6FF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79C6FF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79C6FF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79C6FF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79C6FF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79C6FF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79C6FF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>      </a:t>
            </a:r>
            <a:r>
              <a:rPr kumimoji="0" lang="ru-RU" sz="38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Trebuchet MS"/>
                <a:ea typeface="+mj-ea"/>
                <a:cs typeface="+mj-cs"/>
              </a:rPr>
              <a:t/>
            </a:r>
            <a:br>
              <a:rPr kumimoji="0" lang="ru-RU" sz="38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endParaRPr kumimoji="0" lang="ru-RU" sz="3200" b="1" i="0" u="none" strike="noStrike" kern="1200" cap="all" spc="0" normalizeH="0" baseline="0" noProof="0" dirty="0">
              <a:ln w="500">
                <a:solidFill>
                  <a:srgbClr val="B13F9A">
                    <a:shade val="20000"/>
                    <a:satMod val="120000"/>
                  </a:srgbClr>
                </a:solidFill>
              </a:ln>
              <a:solidFill>
                <a:srgbClr val="79C6FF"/>
              </a:solidFill>
              <a:effectLst/>
              <a:uLnTx/>
              <a:uFillTx/>
              <a:latin typeface="Trebuchet MS"/>
              <a:ea typeface="+mj-ea"/>
              <a:cs typeface="+mj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224" y="3350684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810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320040"/>
            <a:ext cx="7242048" cy="5557232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>Какой звук слышится в начале слова УЛИТКА?</a:t>
            </a:r>
            <a:b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>Правильно, звук У.</a:t>
            </a:r>
            <a:b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>Давайте произнесем его</a:t>
            </a:r>
            <a:b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>Как вы думаете, звук </a:t>
            </a:r>
            <a: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>у</a:t>
            </a:r>
            <a:r>
              <a:rPr kumimoji="0" lang="ru-RU" sz="3200" b="1" i="0" u="none" strike="noStrike" kern="1200" cap="all" spc="0" normalizeH="0" baseline="0" noProof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> гласный или согласный? Почему вы так думаете?</a:t>
            </a:r>
            <a:endParaRPr kumimoji="0" lang="ru-RU" sz="3200" b="1" i="0" u="none" strike="noStrike" kern="1200" cap="all" spc="0" normalizeH="0" baseline="0" noProof="0" dirty="0">
              <a:ln w="500">
                <a:solidFill>
                  <a:srgbClr val="B13F9A">
                    <a:shade val="20000"/>
                    <a:satMod val="120000"/>
                  </a:srgbClr>
                </a:solidFill>
              </a:ln>
              <a:solidFill>
                <a:srgbClr val="00B0F0"/>
              </a:solidFill>
              <a:effectLst/>
              <a:uLnTx/>
              <a:uFillTx/>
              <a:latin typeface="Trebuchet MS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0734" y="2708920"/>
            <a:ext cx="5328591" cy="1155993"/>
          </a:xfrm>
          <a:prstGeom prst="rect">
            <a:avLst/>
          </a:prstGeom>
          <a:solidFill>
            <a:srgbClr val="B83D68">
              <a:alpha val="0"/>
            </a:srgbClr>
          </a:solidFill>
          <a:ln w="40000" cap="flat" cmpd="sng" algn="ctr">
            <a:solidFill>
              <a:srgbClr val="B83D68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 extrusionH="76200">
            <a:extrusionClr>
              <a:sysClr val="window" lastClr="FFFFFF"/>
            </a:extrusion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all" spc="0" normalizeH="0" baseline="0" noProof="0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УУУУУУУУУУУ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2771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0913" y="407988"/>
            <a:ext cx="7242175" cy="604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5316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85786" y="35716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Кто внимательный?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571472" y="1428736"/>
            <a:ext cx="8072494" cy="4929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Назовите что изображено на рисунках. Какой одинаковый звук в словах?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О- гласный, обозначается красным.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2" descr="C:\Documents and Settings\Administrator\Рабочий стол\практика\заним. азбука\0_740b6_42995085_X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071810"/>
            <a:ext cx="2214578" cy="1948828"/>
          </a:xfrm>
          <a:prstGeom prst="rect">
            <a:avLst/>
          </a:prstGeom>
          <a:noFill/>
        </p:spPr>
      </p:pic>
      <p:pic>
        <p:nvPicPr>
          <p:cNvPr id="5" name="Picture 2" descr="C:\Documents and Settings\Administrator\Рабочий стол\практика\заним. азбука\4fdb37ede26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3071810"/>
            <a:ext cx="1943096" cy="1943096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071810"/>
            <a:ext cx="2179439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3071810"/>
            <a:ext cx="207170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7901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0" y="334963"/>
            <a:ext cx="8278813" cy="618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539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285750" y="214313"/>
            <a:ext cx="2786063" cy="2857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Т т </a:t>
            </a:r>
          </a:p>
        </p:txBody>
      </p:sp>
      <p:pic>
        <p:nvPicPr>
          <p:cNvPr id="3" name="Picture 3" descr="C:\Users\Helen\Desktop\схемы\схемы\2011-09-08_1939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2997200"/>
            <a:ext cx="1928812" cy="169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C:\Users\Helen\Desktop\схемы\схемы\2011-09-08_1940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2997200"/>
            <a:ext cx="1857375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285728"/>
            <a:ext cx="4968552" cy="243143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/>
                <a:ea typeface="+mn-ea"/>
                <a:cs typeface="+mn-cs"/>
              </a:rPr>
              <a:t>согласный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/>
                <a:ea typeface="+mn-ea"/>
                <a:cs typeface="+mn-cs"/>
              </a:rPr>
              <a:t>глухой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/>
                <a:ea typeface="+mn-ea"/>
                <a:cs typeface="+mn-cs"/>
              </a:rPr>
              <a:t>твёрдый, мягкий</a:t>
            </a:r>
          </a:p>
        </p:txBody>
      </p:sp>
    </p:spTree>
    <p:extLst>
      <p:ext uri="{BB962C8B-B14F-4D97-AF65-F5344CB8AC3E}">
        <p14:creationId xmlns:p14="http://schemas.microsoft.com/office/powerpoint/2010/main" val="72693011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134</TotalTime>
  <Words>132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Вспоминаем буквы и звуки – А,У, О, И, Т, П. </vt:lpstr>
      <vt:lpstr>[а]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Эдуардович</dc:creator>
  <cp:lastModifiedBy>Алексей Эдуардович</cp:lastModifiedBy>
  <cp:revision>5</cp:revision>
  <dcterms:created xsi:type="dcterms:W3CDTF">2020-05-15T07:52:50Z</dcterms:created>
  <dcterms:modified xsi:type="dcterms:W3CDTF">2020-05-15T10:07:05Z</dcterms:modified>
</cp:coreProperties>
</file>