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8" r:id="rId2"/>
    <p:sldId id="259" r:id="rId3"/>
    <p:sldId id="274" r:id="rId4"/>
    <p:sldId id="260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306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7B832-62F6-44B4-908B-75DCADC1988C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190E4-9CD4-4BEC-9238-79C773E022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468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190E4-9CD4-4BEC-9238-79C773E0221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813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3232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170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1330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6077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862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60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133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304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6614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148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0221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399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9510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2622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87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523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28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4DD211E-2D4E-4A56-AB5F-4E3DEDEC6CC0}" type="datetimeFigureOut">
              <a:rPr lang="ru-RU" smtClean="0"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50D6C4E-BE34-4556-99DC-EBFF4F20E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624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10" Type="http://schemas.openxmlformats.org/officeDocument/2006/relationships/image" Target="../media/image15.gif"/><Relationship Id="rId4" Type="http://schemas.openxmlformats.org/officeDocument/2006/relationships/image" Target="../media/image9.gif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19.jpeg"/><Relationship Id="rId5" Type="http://schemas.openxmlformats.org/officeDocument/2006/relationships/image" Target="../media/image18.gif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microsoft.com/office/2007/relationships/hdphoto" Target="../media/hdphoto3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169" y="473686"/>
            <a:ext cx="2403231" cy="818784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Глагол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Интересная часть речи, 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В русском языке </a:t>
            </a:r>
            <a:r>
              <a:rPr lang="ru-RU" b="1" i="1" dirty="0" smtClean="0">
                <a:solidFill>
                  <a:srgbClr val="0070C0"/>
                </a:solidFill>
              </a:rPr>
              <a:t>живёт.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Кто что сделает, </a:t>
            </a:r>
            <a:r>
              <a:rPr lang="ru-RU" b="1" i="1" dirty="0" smtClean="0">
                <a:solidFill>
                  <a:srgbClr val="0070C0"/>
                </a:solidFill>
              </a:rPr>
              <a:t>покажет,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Чертит, пишет </a:t>
            </a:r>
            <a:r>
              <a:rPr lang="ru-RU" i="1" dirty="0" smtClean="0">
                <a:solidFill>
                  <a:srgbClr val="0070C0"/>
                </a:solidFill>
              </a:rPr>
              <a:t>иль </a:t>
            </a:r>
            <a:r>
              <a:rPr lang="ru-RU" b="1" i="1" dirty="0" smtClean="0">
                <a:solidFill>
                  <a:srgbClr val="0070C0"/>
                </a:solidFill>
              </a:rPr>
              <a:t>поёт.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Вышивает</a:t>
            </a:r>
            <a:r>
              <a:rPr lang="ru-RU" i="1" dirty="0" smtClean="0">
                <a:solidFill>
                  <a:srgbClr val="0070C0"/>
                </a:solidFill>
              </a:rPr>
              <a:t> или </a:t>
            </a:r>
            <a:r>
              <a:rPr lang="ru-RU" b="1" i="1" dirty="0" smtClean="0">
                <a:solidFill>
                  <a:srgbClr val="0070C0"/>
                </a:solidFill>
              </a:rPr>
              <a:t>пашет,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Или </a:t>
            </a:r>
            <a:r>
              <a:rPr lang="ru-RU" b="1" i="1" dirty="0" smtClean="0">
                <a:solidFill>
                  <a:srgbClr val="0070C0"/>
                </a:solidFill>
              </a:rPr>
              <a:t>забивает</a:t>
            </a:r>
            <a:r>
              <a:rPr lang="ru-RU" i="1" dirty="0" smtClean="0">
                <a:solidFill>
                  <a:srgbClr val="0070C0"/>
                </a:solidFill>
              </a:rPr>
              <a:t> гол,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Варит, жарит, моет, чистит -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Всё </a:t>
            </a:r>
            <a:r>
              <a:rPr lang="ru-RU" b="1" i="1" dirty="0" smtClean="0">
                <a:solidFill>
                  <a:srgbClr val="0070C0"/>
                </a:solidFill>
              </a:rPr>
              <a:t>расскажет</a:t>
            </a:r>
            <a:r>
              <a:rPr lang="ru-RU" i="1" dirty="0" smtClean="0">
                <a:solidFill>
                  <a:srgbClr val="0070C0"/>
                </a:solidFill>
              </a:rPr>
              <a:t> нам  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    </a:t>
            </a:r>
            <a:r>
              <a:rPr lang="ru-RU" i="1" dirty="0" smtClean="0">
                <a:solidFill>
                  <a:srgbClr val="0070C0"/>
                </a:solidFill>
              </a:rPr>
              <a:t>        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0229" y="551533"/>
            <a:ext cx="4370874" cy="588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6535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125"/>
    </mc:Choice>
    <mc:Fallback xmlns="">
      <p:transition spd="slow" advTm="481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 предложения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Весной солнышко … .</a:t>
            </a:r>
          </a:p>
          <a:p>
            <a:r>
              <a:rPr lang="ru-RU" dirty="0" smtClean="0"/>
              <a:t>Река зимой … .</a:t>
            </a:r>
          </a:p>
          <a:p>
            <a:r>
              <a:rPr lang="ru-RU" dirty="0" smtClean="0"/>
              <a:t>Снег зимой … .</a:t>
            </a:r>
          </a:p>
          <a:p>
            <a:r>
              <a:rPr lang="ru-RU" dirty="0" smtClean="0"/>
              <a:t>Ученик в школе … .</a:t>
            </a:r>
          </a:p>
          <a:p>
            <a:r>
              <a:rPr lang="ru-RU" dirty="0" smtClean="0"/>
              <a:t>В библиотеке люди … .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033846" y="2655278"/>
            <a:ext cx="3314700" cy="27695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реет, замерзает, тает, учится, читают.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0029533" y="903003"/>
            <a:ext cx="966558" cy="13012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273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Говорите правильно: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сделать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пон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ть, нач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ть, взять.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сделал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нял, н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чал, взял.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сделала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понял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начал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взял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сделали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няли, н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чали, вз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7398" y="4967652"/>
            <a:ext cx="1038397" cy="13979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187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932375" cy="1303867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частица.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частица  </a:t>
            </a:r>
            <a:r>
              <a:rPr lang="ru-RU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глаголами пишется раздельно.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83309"/>
            <a:ext cx="9601196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выучил – не делай, 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знаешь – не спеши.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глаголами отдельно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Частицу «не» пиши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2831" y="2714013"/>
            <a:ext cx="3833446" cy="2875085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06669" y="590383"/>
            <a:ext cx="770637" cy="1037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458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73979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 предложения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1615044"/>
            <a:ext cx="10896599" cy="42608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– это ...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Обозначает ...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Отвечает 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вопросы:…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предложении глагол чаще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всего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ывает сказуемым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3909" y="631104"/>
            <a:ext cx="3877408" cy="29080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765" y="3539160"/>
            <a:ext cx="3223847" cy="241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2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2846" y="1055077"/>
            <a:ext cx="6327530" cy="47456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4975" y="4220308"/>
            <a:ext cx="1227790" cy="16529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1965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Учитель- логопед                                                           </a:t>
            </a:r>
            <a:r>
              <a:rPr lang="ru-RU" dirty="0"/>
              <a:t> </a:t>
            </a:r>
            <a:r>
              <a:rPr lang="ru-RU" dirty="0" smtClean="0"/>
              <a:t>                                      Дмитриева Ирина Викторовна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733" y="2626333"/>
            <a:ext cx="3300843" cy="324953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275" y="4484076"/>
            <a:ext cx="1188605" cy="16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018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61192" y="303290"/>
            <a:ext cx="5105400" cy="1011116"/>
          </a:xfrm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r>
              <a:rPr lang="ru-RU" sz="4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трана  </a:t>
            </a:r>
            <a:r>
              <a:rPr lang="ru-RU" sz="48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Глаголия</a:t>
            </a:r>
            <a:endParaRPr lang="ru-RU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86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933" y="1093670"/>
            <a:ext cx="2408330" cy="1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Танец снеговиков.gif - Валентина Вениаминовна Королева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8752" y="3961273"/>
            <a:ext cx="290794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animal62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36" y="3761748"/>
            <a:ext cx="2040124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9b3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60512">
            <a:off x="6388554" y="408800"/>
            <a:ext cx="1861288" cy="2473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12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85784">
            <a:off x="8527964" y="3271608"/>
            <a:ext cx="168768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3"/>
          <p:cNvGrpSpPr>
            <a:grpSpLocks/>
          </p:cNvGrpSpPr>
          <p:nvPr/>
        </p:nvGrpSpPr>
        <p:grpSpPr bwMode="auto">
          <a:xfrm>
            <a:off x="10411856" y="5006339"/>
            <a:ext cx="1295400" cy="1295400"/>
            <a:chOff x="2744" y="482"/>
            <a:chExt cx="2880" cy="1987"/>
          </a:xfrm>
        </p:grpSpPr>
        <p:pic>
          <p:nvPicPr>
            <p:cNvPr id="11" name="Picture 4" descr="101"/>
            <p:cNvPicPr>
              <a:picLocks noChangeAspect="1" noChangeArrowheads="1" noCrop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7" y="482"/>
              <a:ext cx="1837" cy="1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5" descr="101"/>
            <p:cNvPicPr>
              <a:picLocks noChangeAspect="1" noChangeArrowheads="1" noCrop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" y="1570"/>
              <a:ext cx="1361" cy="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6" descr="101"/>
            <p:cNvPicPr>
              <a:picLocks noChangeAspect="1" noChangeArrowheads="1" noCrop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4" y="1298"/>
              <a:ext cx="1655" cy="1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8506" y="150963"/>
            <a:ext cx="2324965" cy="31300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 descr="dis145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1388" y="1715994"/>
            <a:ext cx="1509270" cy="18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2670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438"/>
    </mc:Choice>
    <mc:Fallback xmlns="">
      <p:transition spd="slow" advTm="294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0229" y="714571"/>
            <a:ext cx="4249771" cy="57213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22764" y="1012954"/>
            <a:ext cx="46412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Идёт, </a:t>
            </a:r>
          </a:p>
          <a:p>
            <a:pPr lvl="0"/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танцуют, </a:t>
            </a:r>
          </a:p>
          <a:p>
            <a:pPr lvl="0"/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прыгает, </a:t>
            </a:r>
          </a:p>
          <a:p>
            <a:pPr lvl="0"/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летят, </a:t>
            </a:r>
          </a:p>
          <a:p>
            <a:pPr lvl="0"/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расцветает,</a:t>
            </a:r>
          </a:p>
          <a:p>
            <a:pPr lvl="0"/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плывут</a:t>
            </a:r>
            <a:r>
              <a:rPr lang="ru-RU" sz="44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строит, </a:t>
            </a:r>
            <a:endParaRPr lang="ru-RU" sz="44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5713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28"/>
    </mc:Choice>
    <mc:Fallback xmlns="">
      <p:transition spd="slow" advTm="240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ая выноска 4"/>
          <p:cNvSpPr/>
          <p:nvPr/>
        </p:nvSpPr>
        <p:spPr>
          <a:xfrm>
            <a:off x="576950" y="827711"/>
            <a:ext cx="4440115" cy="612648"/>
          </a:xfrm>
          <a:prstGeom prst="wedgeRect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>
                  <a:solidFill>
                    <a:schemeClr val="tx1"/>
                  </a:solidFill>
                </a:ln>
              </a:rPr>
              <a:t>Глагол </a:t>
            </a:r>
            <a:endParaRPr lang="ru-RU" sz="40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597877" y="2156931"/>
            <a:ext cx="4070838" cy="885207"/>
          </a:xfrm>
          <a:prstGeom prst="wedgeEllipse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Часть речи</a:t>
            </a:r>
            <a:endParaRPr lang="ru-RU" sz="40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2633296" y="1463747"/>
            <a:ext cx="484632" cy="5011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700820" y="3042138"/>
            <a:ext cx="484632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50096" y="3622431"/>
            <a:ext cx="3851031" cy="111662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предмета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2" descr="http://festival.1september.ru/articles/513101/pril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17289" y="5249009"/>
            <a:ext cx="1011364" cy="1521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7552592" y="2413338"/>
            <a:ext cx="15914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cs typeface="Calibri" pitchFamily="34" charset="0"/>
              </a:rPr>
              <a:t>что </a:t>
            </a:r>
            <a:r>
              <a:rPr lang="ru-RU" b="1" dirty="0">
                <a:solidFill>
                  <a:schemeClr val="bg1"/>
                </a:solidFill>
                <a:cs typeface="Calibri" pitchFamily="34" charset="0"/>
              </a:rPr>
              <a:t>делает?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cs typeface="Calibri" pitchFamily="34" charset="0"/>
              </a:rPr>
              <a:t>что сделает?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cs typeface="Calibri" pitchFamily="34" charset="0"/>
              </a:rPr>
              <a:t>что делал?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cs typeface="Calibri" pitchFamily="34" charset="0"/>
              </a:rPr>
              <a:t>что сделал?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cs typeface="Calibri" pitchFamily="34" charset="0"/>
              </a:rPr>
              <a:t>что будет делать?</a:t>
            </a:r>
          </a:p>
        </p:txBody>
      </p:sp>
      <p:sp>
        <p:nvSpPr>
          <p:cNvPr id="17" name="Стрелка вниз 16"/>
          <p:cNvSpPr/>
          <p:nvPr/>
        </p:nvSpPr>
        <p:spPr>
          <a:xfrm>
            <a:off x="2797008" y="4739055"/>
            <a:ext cx="484632" cy="5099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6042" y="5398479"/>
            <a:ext cx="3534507" cy="9144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Отвечает на вопросы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4668714" y="5613363"/>
            <a:ext cx="149469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47461" y="3156438"/>
            <a:ext cx="3160308" cy="31564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сделать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делает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сделает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делал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сделал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будет  делать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Рисунок 21" descr="sobaka135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4346" y="370510"/>
            <a:ext cx="1017715" cy="1017715"/>
          </a:xfrm>
          <a:prstGeom prst="rect">
            <a:avLst/>
          </a:prstGeom>
        </p:spPr>
      </p:pic>
      <p:sp>
        <p:nvSpPr>
          <p:cNvPr id="24" name="Скругленный прямоугольник 23"/>
          <p:cNvSpPr/>
          <p:nvPr/>
        </p:nvSpPr>
        <p:spPr>
          <a:xfrm>
            <a:off x="7935708" y="422168"/>
            <a:ext cx="3587263" cy="9144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Собака  ( что делает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лает.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Рисунок 25" descr="deva31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9117" y="1630286"/>
            <a:ext cx="965222" cy="1284090"/>
          </a:xfrm>
          <a:prstGeom prst="rect">
            <a:avLst/>
          </a:prstGeom>
        </p:spPr>
      </p:pic>
      <p:sp>
        <p:nvSpPr>
          <p:cNvPr id="28" name="Скругленный прямоугольник 27"/>
          <p:cNvSpPr/>
          <p:nvPr/>
        </p:nvSpPr>
        <p:spPr>
          <a:xfrm>
            <a:off x="8088108" y="1694030"/>
            <a:ext cx="3587263" cy="95245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 (что делает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плачет.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478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474"/>
    </mc:Choice>
    <mc:Fallback xmlns="">
      <p:transition spd="slow" advTm="344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21" grpId="0" animBg="1"/>
      <p:bldP spid="24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342901"/>
            <a:ext cx="9601196" cy="14827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действиям  догадайтесь, какие предметы их могут совершать.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608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Шипит, ползает, извивается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Растёт, цветёт, пахнет </a:t>
            </a:r>
            <a:r>
              <a:rPr lang="ru-RU" dirty="0" smtClean="0"/>
              <a:t>…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Облизывается, мурлычет, мяукает</a:t>
            </a:r>
            <a:r>
              <a:rPr lang="ru-RU" sz="2800" dirty="0" smtClean="0"/>
              <a:t>…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Идут, тикают, бьют…     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6140" y="2181225"/>
            <a:ext cx="1481136" cy="14811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6447" y="3599715"/>
            <a:ext cx="680182" cy="9620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1614" y="3924422"/>
            <a:ext cx="1025769" cy="9334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3645" y="4720606"/>
            <a:ext cx="1157551" cy="1222374"/>
          </a:xfrm>
          <a:prstGeom prst="rect">
            <a:avLst/>
          </a:prstGeom>
        </p:spPr>
      </p:pic>
      <p:pic>
        <p:nvPicPr>
          <p:cNvPr id="8" name="Picture 12" descr="http://festival.1september.ru/articles/513101/pril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95624" y="5331793"/>
            <a:ext cx="511131" cy="78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3971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300"/>
    </mc:Choice>
    <mc:Fallback xmlns="">
      <p:transition spd="slow" advTm="29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85801"/>
            <a:ext cx="9601196" cy="104774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Глаголы изменяются по числам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7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 предложения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3295650" y="1239335"/>
            <a:ext cx="484632" cy="15514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944992" y="1239336"/>
            <a:ext cx="484632" cy="15144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251519" y="2847974"/>
            <a:ext cx="3057525" cy="10763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Единственное </a:t>
            </a:r>
          </a:p>
          <a:p>
            <a:pPr algn="ctr"/>
            <a:r>
              <a:rPr lang="ru-RU" sz="2400" dirty="0" smtClean="0"/>
              <a:t>число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6265162" y="2790823"/>
            <a:ext cx="3158682" cy="1190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Множественное число</a:t>
            </a:r>
            <a:endParaRPr lang="ru-RU" sz="2400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4775" y="3924298"/>
            <a:ext cx="1491692" cy="149169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5970" y="3717993"/>
            <a:ext cx="2027709" cy="1663632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362" y="4505325"/>
            <a:ext cx="2359511" cy="1332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5161" y="4656635"/>
            <a:ext cx="2735963" cy="1440656"/>
          </a:xfrm>
          <a:prstGeom prst="rect">
            <a:avLst/>
          </a:prstGeom>
        </p:spPr>
      </p:pic>
      <p:pic>
        <p:nvPicPr>
          <p:cNvPr id="19" name="Picture 12" descr="http://festival.1september.ru/articles/513101/pril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3361" y="685801"/>
            <a:ext cx="830025" cy="126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38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723901"/>
            <a:ext cx="9601196" cy="1009650"/>
          </a:xfrm>
        </p:spPr>
        <p:txBody>
          <a:bodyPr/>
          <a:lstStyle/>
          <a:p>
            <a:r>
              <a:rPr lang="ru-RU" dirty="0" smtClean="0"/>
              <a:t>Раздели глаголы на группы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8448" y="1866900"/>
            <a:ext cx="4718304" cy="40035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Единственное число </a:t>
            </a:r>
            <a:r>
              <a:rPr lang="en-US" dirty="0" smtClean="0"/>
              <a:t>(</a:t>
            </a:r>
            <a:r>
              <a:rPr lang="ru-RU" dirty="0" smtClean="0"/>
              <a:t>что делает</a:t>
            </a:r>
            <a:r>
              <a:rPr lang="en-US" dirty="0" smtClean="0"/>
              <a:t>?)</a:t>
            </a:r>
            <a:endParaRPr lang="ru-RU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81344" y="1866900"/>
            <a:ext cx="5191506" cy="40035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Множественное число</a:t>
            </a:r>
            <a:r>
              <a:rPr lang="en-US" dirty="0" smtClean="0"/>
              <a:t>(</a:t>
            </a:r>
            <a:r>
              <a:rPr lang="ru-RU" dirty="0" smtClean="0"/>
              <a:t>что делают</a:t>
            </a:r>
            <a:r>
              <a:rPr lang="en-US" dirty="0" smtClean="0"/>
              <a:t>?)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35277" y="2638425"/>
            <a:ext cx="8362949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Пишут, грустит, несёт, рисуют, собирает, шалят, вышивают, чинит, играет, моются.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50686" y="4557618"/>
            <a:ext cx="2362198" cy="14445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Мн. ч.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ишут, рисуют, шалят, вышивают, моются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991475" y="4624292"/>
            <a:ext cx="2466974" cy="14445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.ч.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грустит, несёт, собирает, чинит, играет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12" descr="http://festival.1september.ru/articles/513101/pril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1587" y="4492466"/>
            <a:ext cx="902856" cy="137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78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742950"/>
            <a:ext cx="9601196" cy="11144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Измени число глаголов по образцу.</a:t>
            </a:r>
            <a:br>
              <a:rPr lang="ru-RU" dirty="0" smtClean="0"/>
            </a:br>
            <a:r>
              <a:rPr lang="ru-RU" dirty="0" smtClean="0"/>
              <a:t>читает - читают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409825"/>
            <a:ext cx="9601196" cy="34861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Летит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Жужжит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Говорил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Гремело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Работала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2" descr="http://festival.1september.ru/articles/513101/pril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6325" y="2876549"/>
            <a:ext cx="1512171" cy="230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7553324" y="2543176"/>
            <a:ext cx="3114675" cy="2933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Летят, жужжат, повторили, говорили, гремели, работали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98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762000"/>
            <a:ext cx="9601196" cy="981075"/>
          </a:xfrm>
        </p:spPr>
        <p:txBody>
          <a:bodyPr/>
          <a:lstStyle/>
          <a:p>
            <a:r>
              <a:rPr lang="ru-RU" dirty="0" smtClean="0"/>
              <a:t>Заметите словосочетания одним словом</a:t>
            </a:r>
            <a:endParaRPr lang="ru-RU" dirty="0"/>
          </a:p>
        </p:txBody>
      </p:sp>
      <p:pic>
        <p:nvPicPr>
          <p:cNvPr id="4" name="Picture 12" descr="http://festival.1september.ru/articles/513101/pril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5984" y="4067175"/>
            <a:ext cx="1406009" cy="211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с одним усеченным и одним скругленным углом 4"/>
          <p:cNvSpPr/>
          <p:nvPr/>
        </p:nvSpPr>
        <p:spPr>
          <a:xfrm>
            <a:off x="1095374" y="2600325"/>
            <a:ext cx="3590925" cy="3579813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подарок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айти решение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держать победу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запись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ать совет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замену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с двумя усеченными противолежащими углами 5"/>
          <p:cNvSpPr/>
          <p:nvPr/>
        </p:nvSpPr>
        <p:spPr>
          <a:xfrm>
            <a:off x="7600950" y="2737643"/>
            <a:ext cx="3543300" cy="3305175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одарить, решить, победить, записать, посоветовать, заменить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3133" y="1573609"/>
            <a:ext cx="826691" cy="826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850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1|3.4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5|4.4|3|3.5|3.1|2.4|1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3.4|1.3|11.7|3.9|3.3|2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|4.6|5.3|3.6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613</TotalTime>
  <Words>404</Words>
  <Application>Microsoft Office PowerPoint</Application>
  <PresentationFormat>Произвольный</PresentationFormat>
  <Paragraphs>99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Натуральные материалы</vt:lpstr>
      <vt:lpstr>    Глагол</vt:lpstr>
      <vt:lpstr>Страна  Глаголия</vt:lpstr>
      <vt:lpstr>Презентация PowerPoint</vt:lpstr>
      <vt:lpstr>Презентация PowerPoint</vt:lpstr>
      <vt:lpstr>По действиям  догадайтесь, какие предметы их могут совершать.</vt:lpstr>
      <vt:lpstr>Глаголы изменяются по числам составь  предложения</vt:lpstr>
      <vt:lpstr>Раздели глаголы на группы</vt:lpstr>
      <vt:lpstr>Измени число глаголов по образцу. читает - читают</vt:lpstr>
      <vt:lpstr>Заметите словосочетания одним словом</vt:lpstr>
      <vt:lpstr>Дополни предложения </vt:lpstr>
      <vt:lpstr>Говорите правильно:</vt:lpstr>
      <vt:lpstr>Слово НЕ – это частица. частица  не с глаголами пишется раздельно.</vt:lpstr>
      <vt:lpstr>Дополните предложения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41</cp:revision>
  <dcterms:created xsi:type="dcterms:W3CDTF">2020-04-17T07:19:16Z</dcterms:created>
  <dcterms:modified xsi:type="dcterms:W3CDTF">2020-05-16T12:54:21Z</dcterms:modified>
</cp:coreProperties>
</file>