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88" r:id="rId3"/>
    <p:sldId id="260" r:id="rId4"/>
    <p:sldId id="266" r:id="rId5"/>
    <p:sldId id="274" r:id="rId6"/>
    <p:sldId id="298" r:id="rId7"/>
    <p:sldId id="264" r:id="rId8"/>
    <p:sldId id="257" r:id="rId9"/>
    <p:sldId id="292" r:id="rId10"/>
    <p:sldId id="293" r:id="rId11"/>
    <p:sldId id="294" r:id="rId12"/>
    <p:sldId id="296" r:id="rId13"/>
    <p:sldId id="297" r:id="rId14"/>
    <p:sldId id="286" r:id="rId15"/>
    <p:sldId id="280" r:id="rId16"/>
    <p:sldId id="281" r:id="rId17"/>
    <p:sldId id="291" r:id="rId18"/>
    <p:sldId id="28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6A8"/>
    <a:srgbClr val="F1EB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29" autoAdjust="0"/>
    <p:restoredTop sz="93648" autoAdjust="0"/>
  </p:normalViewPr>
  <p:slideViewPr>
    <p:cSldViewPr>
      <p:cViewPr varScale="1">
        <p:scale>
          <a:sx n="75" d="100"/>
          <a:sy n="75" d="100"/>
        </p:scale>
        <p:origin x="-12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8478530989110663E-2"/>
          <c:y val="0"/>
          <c:w val="0.6971848146608739"/>
          <c:h val="0.90917742930859036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Знание сформировано</c:v>
                </c:pt>
              </c:strCache>
            </c:strRef>
          </c:tx>
          <c:invertIfNegative val="0"/>
          <c:cat>
            <c:numRef>
              <c:f>Лист1!$A$2:$A$9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</c:v>
                </c:pt>
                <c:pt idx="1">
                  <c:v>7</c:v>
                </c:pt>
                <c:pt idx="2">
                  <c:v>9</c:v>
                </c:pt>
                <c:pt idx="3">
                  <c:v>5</c:v>
                </c:pt>
                <c:pt idx="4">
                  <c:v>3</c:v>
                </c:pt>
                <c:pt idx="5">
                  <c:v>2</c:v>
                </c:pt>
                <c:pt idx="6">
                  <c:v>7</c:v>
                </c:pt>
                <c:pt idx="7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Частично сформировано</c:v>
                </c:pt>
              </c:strCache>
            </c:strRef>
          </c:tx>
          <c:invertIfNegative val="0"/>
          <c:cat>
            <c:numRef>
              <c:f>Лист1!$A$2:$A$9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21</c:v>
                </c:pt>
                <c:pt idx="1">
                  <c:v>17</c:v>
                </c:pt>
                <c:pt idx="2">
                  <c:v>14</c:v>
                </c:pt>
                <c:pt idx="3">
                  <c:v>18</c:v>
                </c:pt>
                <c:pt idx="4">
                  <c:v>19</c:v>
                </c:pt>
                <c:pt idx="5">
                  <c:v>20</c:v>
                </c:pt>
                <c:pt idx="6">
                  <c:v>14</c:v>
                </c:pt>
                <c:pt idx="7">
                  <c:v>18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сформировано</c:v>
                </c:pt>
              </c:strCache>
            </c:strRef>
          </c:tx>
          <c:invertIfNegative val="0"/>
          <c:cat>
            <c:numRef>
              <c:f>Лист1!$A$2:$A$9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2</c:v>
                </c:pt>
                <c:pt idx="1">
                  <c:v>1</c:v>
                </c:pt>
                <c:pt idx="3">
                  <c:v>2</c:v>
                </c:pt>
                <c:pt idx="4">
                  <c:v>3</c:v>
                </c:pt>
                <c:pt idx="5">
                  <c:v>3</c:v>
                </c:pt>
                <c:pt idx="6">
                  <c:v>4</c:v>
                </c:pt>
                <c:pt idx="7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1695488"/>
        <c:axId val="101697024"/>
        <c:axId val="0"/>
      </c:bar3DChart>
      <c:catAx>
        <c:axId val="1016954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i="0" baseline="0"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  <c:crossAx val="101697024"/>
        <c:crosses val="autoZero"/>
        <c:auto val="1"/>
        <c:lblAlgn val="ctr"/>
        <c:lblOffset val="100"/>
        <c:noMultiLvlLbl val="0"/>
      </c:catAx>
      <c:valAx>
        <c:axId val="101697024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1016954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188486468706061"/>
          <c:y val="0.17519993657433142"/>
          <c:w val="0.25811504738236801"/>
          <c:h val="0.43538444380005109"/>
        </c:manualLayout>
      </c:layout>
      <c:overlay val="0"/>
      <c:txPr>
        <a:bodyPr/>
        <a:lstStyle/>
        <a:p>
          <a:pPr>
            <a:defRPr sz="960" b="1" i="0" baseline="0">
              <a:latin typeface="Tahoma" pitchFamily="34" charset="0"/>
              <a:ea typeface="Tahoma" pitchFamily="34" charset="0"/>
              <a:cs typeface="Tahoma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4306346913834994E-2"/>
          <c:y val="3.1478825585036113E-3"/>
          <c:w val="0.64916869355786022"/>
          <c:h val="0.90917742930859036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Знание сформировано</c:v>
                </c:pt>
              </c:strCache>
            </c:strRef>
          </c:tx>
          <c:invertIfNegative val="0"/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</c:v>
                </c:pt>
                <c:pt idx="1">
                  <c:v>7</c:v>
                </c:pt>
                <c:pt idx="2">
                  <c:v>9</c:v>
                </c:pt>
                <c:pt idx="3">
                  <c:v>5</c:v>
                </c:pt>
                <c:pt idx="4">
                  <c:v>3</c:v>
                </c:pt>
                <c:pt idx="5">
                  <c:v>2</c:v>
                </c:pt>
                <c:pt idx="6">
                  <c:v>7</c:v>
                </c:pt>
                <c:pt idx="7">
                  <c:v>2</c:v>
                </c:pt>
                <c:pt idx="8">
                  <c:v>21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Частично сформировано</c:v>
                </c:pt>
              </c:strCache>
            </c:strRef>
          </c:tx>
          <c:invertIfNegative val="0"/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21</c:v>
                </c:pt>
                <c:pt idx="1">
                  <c:v>17</c:v>
                </c:pt>
                <c:pt idx="2">
                  <c:v>14</c:v>
                </c:pt>
                <c:pt idx="3">
                  <c:v>18</c:v>
                </c:pt>
                <c:pt idx="4">
                  <c:v>19</c:v>
                </c:pt>
                <c:pt idx="5">
                  <c:v>20</c:v>
                </c:pt>
                <c:pt idx="6">
                  <c:v>14</c:v>
                </c:pt>
                <c:pt idx="7">
                  <c:v>18</c:v>
                </c:pt>
                <c:pt idx="8">
                  <c:v>19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сформировано</c:v>
                </c:pt>
              </c:strCache>
            </c:strRef>
          </c:tx>
          <c:invertIfNegative val="0"/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Лист1!$D$2:$D$10</c:f>
              <c:numCache>
                <c:formatCode>General</c:formatCode>
                <c:ptCount val="9"/>
                <c:pt idx="0">
                  <c:v>2</c:v>
                </c:pt>
                <c:pt idx="1">
                  <c:v>1</c:v>
                </c:pt>
                <c:pt idx="3">
                  <c:v>2</c:v>
                </c:pt>
                <c:pt idx="4">
                  <c:v>3</c:v>
                </c:pt>
                <c:pt idx="5">
                  <c:v>3</c:v>
                </c:pt>
                <c:pt idx="6">
                  <c:v>4</c:v>
                </c:pt>
                <c:pt idx="7">
                  <c:v>5</c:v>
                </c:pt>
                <c:pt idx="8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1717120"/>
        <c:axId val="41727104"/>
        <c:axId val="0"/>
      </c:bar3DChart>
      <c:catAx>
        <c:axId val="417171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i="0" baseline="0"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  <c:crossAx val="41727104"/>
        <c:crosses val="autoZero"/>
        <c:auto val="1"/>
        <c:lblAlgn val="ctr"/>
        <c:lblOffset val="100"/>
        <c:noMultiLvlLbl val="0"/>
      </c:catAx>
      <c:valAx>
        <c:axId val="41727104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417171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697463178694461"/>
          <c:y val="0.14799996970033694"/>
          <c:w val="0.31480529941117652"/>
          <c:h val="0.43538444380005109"/>
        </c:manualLayout>
      </c:layout>
      <c:overlay val="0"/>
      <c:txPr>
        <a:bodyPr/>
        <a:lstStyle/>
        <a:p>
          <a:pPr>
            <a:defRPr sz="960" b="1" i="0" baseline="0">
              <a:latin typeface="Tahoma" pitchFamily="34" charset="0"/>
              <a:ea typeface="Tahoma" pitchFamily="34" charset="0"/>
              <a:cs typeface="Tahoma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78105519139851"/>
          <c:y val="5.3806947451372503E-2"/>
          <c:w val="0.55702119842434661"/>
          <c:h val="0.87876066076626158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Знание сформировано</c:v>
                </c:pt>
              </c:strCache>
            </c:strRef>
          </c:tx>
          <c:invertIfNegative val="0"/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16</c:v>
                </c:pt>
                <c:pt idx="1">
                  <c:v>21</c:v>
                </c:pt>
                <c:pt idx="2">
                  <c:v>25</c:v>
                </c:pt>
                <c:pt idx="3">
                  <c:v>18</c:v>
                </c:pt>
                <c:pt idx="4">
                  <c:v>22</c:v>
                </c:pt>
                <c:pt idx="5">
                  <c:v>17</c:v>
                </c:pt>
                <c:pt idx="6">
                  <c:v>19</c:v>
                </c:pt>
                <c:pt idx="7">
                  <c:v>18</c:v>
                </c:pt>
                <c:pt idx="8">
                  <c:v>23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Частично сформировано</c:v>
                </c:pt>
              </c:strCache>
            </c:strRef>
          </c:tx>
          <c:invertIfNegative val="0"/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9</c:v>
                </c:pt>
                <c:pt idx="1">
                  <c:v>4</c:v>
                </c:pt>
                <c:pt idx="3">
                  <c:v>7</c:v>
                </c:pt>
                <c:pt idx="4">
                  <c:v>3</c:v>
                </c:pt>
                <c:pt idx="5">
                  <c:v>8</c:v>
                </c:pt>
                <c:pt idx="6">
                  <c:v>6</c:v>
                </c:pt>
                <c:pt idx="7">
                  <c:v>7</c:v>
                </c:pt>
                <c:pt idx="8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сформировано </c:v>
                </c:pt>
              </c:strCache>
            </c:strRef>
          </c:tx>
          <c:invertIfNegative val="0"/>
          <c:cat>
            <c:numRef>
              <c:f>Лист1!$A$2:$A$10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Лист1!$D$2:$D$10</c:f>
              <c:numCache>
                <c:formatCode>General</c:formatCode>
                <c:ptCount val="9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1802368"/>
        <c:axId val="41808256"/>
        <c:axId val="0"/>
      </c:bar3DChart>
      <c:catAx>
        <c:axId val="418023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  <c:crossAx val="41808256"/>
        <c:crosses val="autoZero"/>
        <c:auto val="1"/>
        <c:lblAlgn val="ctr"/>
        <c:lblOffset val="100"/>
        <c:noMultiLvlLbl val="0"/>
      </c:catAx>
      <c:valAx>
        <c:axId val="41808256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418023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460378671375764"/>
          <c:y val="0.15218310038173274"/>
          <c:w val="0.32233163176801038"/>
          <c:h val="0.61156044384376496"/>
        </c:manualLayout>
      </c:layout>
      <c:overlay val="0"/>
      <c:txPr>
        <a:bodyPr/>
        <a:lstStyle/>
        <a:p>
          <a:pPr>
            <a:defRPr sz="1100" b="1">
              <a:latin typeface="Tahoma" pitchFamily="34" charset="0"/>
              <a:ea typeface="Tahoma" pitchFamily="34" charset="0"/>
              <a:cs typeface="Tahoma" pitchFamily="34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C0D60-09BE-4150-9B08-B4A38D87FD24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4A239-1ECA-4EE0-BC26-6B0BD85775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12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4A239-1ECA-4EE0-BC26-6B0BD857759F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845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4A239-1ECA-4EE0-BC26-6B0BD857759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931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2E6E-5DCD-4C8E-8E08-E4520C959DDD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5F464-EA80-48A2-B141-466D558AC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471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2E6E-5DCD-4C8E-8E08-E4520C959DDD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5F464-EA80-48A2-B141-466D558AC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003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2E6E-5DCD-4C8E-8E08-E4520C959DDD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5F464-EA80-48A2-B141-466D558AC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025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2E6E-5DCD-4C8E-8E08-E4520C959DDD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5F464-EA80-48A2-B141-466D558AC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782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2E6E-5DCD-4C8E-8E08-E4520C959DDD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5F464-EA80-48A2-B141-466D558AC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036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2E6E-5DCD-4C8E-8E08-E4520C959DDD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5F464-EA80-48A2-B141-466D558AC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77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2E6E-5DCD-4C8E-8E08-E4520C959DDD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5F464-EA80-48A2-B141-466D558AC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026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2E6E-5DCD-4C8E-8E08-E4520C959DDD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5F464-EA80-48A2-B141-466D558AC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133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2E6E-5DCD-4C8E-8E08-E4520C959DDD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5F464-EA80-48A2-B141-466D558AC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052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2E6E-5DCD-4C8E-8E08-E4520C959DDD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5F464-EA80-48A2-B141-466D558AC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162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2E6E-5DCD-4C8E-8E08-E4520C959DDD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5F464-EA80-48A2-B141-466D558AC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976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02E6E-5DCD-4C8E-8E08-E4520C959DDD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5F464-EA80-48A2-B141-466D558AC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95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11" Type="http://schemas.openxmlformats.org/officeDocument/2006/relationships/image" Target="../media/image49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png"/><Relationship Id="rId9" Type="http://schemas.openxmlformats.org/officeDocument/2006/relationships/image" Target="../media/image5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&#1047;&#1072;&#1076;&#1072;&#1085;&#1080;&#1077;%20&#8470;3%20.docx" TargetMode="External"/><Relationship Id="rId5" Type="http://schemas.openxmlformats.org/officeDocument/2006/relationships/hyperlink" Target="&#1047;&#1072;&#1076;&#1072;&#1085;&#1080;&#1077;%20&#8470;2%20.docx" TargetMode="External"/><Relationship Id="rId4" Type="http://schemas.openxmlformats.org/officeDocument/2006/relationships/hyperlink" Target="&#1047;&#1072;&#1076;&#1072;&#1085;&#1080;&#1077;%20&#8470;1%20.docx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am.ru/detskijsad" TargetMode="External"/><Relationship Id="rId2" Type="http://schemas.openxmlformats.org/officeDocument/2006/relationships/hyperlink" Target="https://nsportal.ru/detskiy-sad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fourok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58;&#1040;&#1053;&#1045;&#1062;%2001.avi" TargetMode="External"/><Relationship Id="rId7" Type="http://schemas.openxmlformats.org/officeDocument/2006/relationships/image" Target="../media/image2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hyperlink" Target="&#1069;&#1089;&#1090;&#1072;&#1092;&#1077;&#1090;&#1099;.wmv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12" Type="http://schemas.openxmlformats.org/officeDocument/2006/relationships/image" Target="../media/image33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Relationship Id="rId1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8064896" cy="5760639"/>
          </a:xfrm>
        </p:spPr>
        <p:txBody>
          <a:bodyPr>
            <a:normAutofit fontScale="90000"/>
          </a:bodyPr>
          <a:lstStyle/>
          <a:p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  <a:t>«Формирование основ </a:t>
            </a:r>
            <a:b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</a:b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  <a:t>пожарной безопасности у старших дошкольников» </a:t>
            </a:r>
            <a: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8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700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  <a:t/>
            </a:r>
            <a:br>
              <a:rPr lang="ru-RU" sz="2700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</a:br>
            <a:r>
              <a:rPr lang="ru-RU" sz="2700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  <a:t>                                             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  <a:t>Тузова</a:t>
            </a:r>
            <a:b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</a:b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  <a:t>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  <a:t>                                          Елена Николаевна</a:t>
            </a:r>
            <a:b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</a:b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  <a:t/>
            </a:r>
            <a:b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</a:b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  <a:t>                                            Воспитатель МКДОУ </a:t>
            </a:r>
            <a:b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</a:b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  <a:t>                                               Калинихинский</a:t>
            </a:r>
            <a:b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</a:b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  <a:t>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  <a:t>                                               детский</a:t>
            </a:r>
            <a:b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</a:b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  <a:t>                                                сад №6 «Берёзка»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400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6" name="Picture 2" descr="C:\Users\samsung\Desktop\1oDoXHiNNEs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159" t="22954" r="9773" b="5531"/>
          <a:stretch/>
        </p:blipFill>
        <p:spPr bwMode="auto">
          <a:xfrm>
            <a:off x="844825" y="2924944"/>
            <a:ext cx="3744416" cy="2748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011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08912" cy="3140968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latin typeface="Batang" pitchFamily="18" charset="-127"/>
                <a:ea typeface="Batang" pitchFamily="18" charset="-127"/>
              </a:rPr>
              <a:t>Коммуникативная</a:t>
            </a:r>
            <a:br>
              <a:rPr lang="ru-RU" sz="31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3100" b="1" dirty="0" smtClean="0">
                <a:latin typeface="Batang" pitchFamily="18" charset="-127"/>
                <a:ea typeface="Batang" pitchFamily="18" charset="-127"/>
              </a:rPr>
              <a:t>(общение детей со взрослыми и </a:t>
            </a:r>
            <a:br>
              <a:rPr lang="ru-RU" sz="31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3100" b="1" dirty="0" smtClean="0">
                <a:latin typeface="Batang" pitchFamily="18" charset="-127"/>
                <a:ea typeface="Batang" pitchFamily="18" charset="-127"/>
              </a:rPr>
              <a:t>сверстниками на занятиях</a:t>
            </a:r>
            <a:br>
              <a:rPr lang="ru-RU" sz="3100" b="1" dirty="0" smtClean="0">
                <a:latin typeface="Batang" pitchFamily="18" charset="-127"/>
                <a:ea typeface="Batang" pitchFamily="18" charset="-127"/>
              </a:rPr>
            </a:br>
            <a:r>
              <a:rPr lang="ru-RU" sz="3100" b="1" dirty="0" smtClean="0">
                <a:latin typeface="Batang" pitchFamily="18" charset="-127"/>
                <a:ea typeface="Batang" pitchFamily="18" charset="-127"/>
              </a:rPr>
              <a:t> и в свободной деятельности)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samsung\Desktop\DSC0806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061" t="6061" r="8635" b="19596"/>
          <a:stretch/>
        </p:blipFill>
        <p:spPr bwMode="auto">
          <a:xfrm>
            <a:off x="395536" y="2204864"/>
            <a:ext cx="2664296" cy="2113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amsung\Desktop\DSC079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4437112"/>
            <a:ext cx="2880322" cy="216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G:\пожарная безопасность\пож безопасность фото\IMG_8129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276872"/>
            <a:ext cx="2808312" cy="2106234"/>
          </a:xfrm>
          <a:prstGeom prst="rect">
            <a:avLst/>
          </a:prstGeom>
          <a:noFill/>
        </p:spPr>
      </p:pic>
      <p:pic>
        <p:nvPicPr>
          <p:cNvPr id="9" name="Picture 3" descr="G:\пожарная безопасность\приезд пожарных\IMG_20190620_09512003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989" b="7990"/>
          <a:stretch>
            <a:fillRect/>
          </a:stretch>
        </p:blipFill>
        <p:spPr bwMode="auto">
          <a:xfrm>
            <a:off x="4572000" y="4509120"/>
            <a:ext cx="2967452" cy="2132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Познавательная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2" descr="F:\пожарная безопасность\пож безопасность фото\DSC079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764704"/>
            <a:ext cx="2554286" cy="1915805"/>
          </a:xfrm>
          <a:prstGeom prst="rect">
            <a:avLst/>
          </a:prstGeom>
          <a:noFill/>
        </p:spPr>
      </p:pic>
      <p:pic>
        <p:nvPicPr>
          <p:cNvPr id="7" name="Picture 5" descr="I:\20.06.2019\IMG_20190620_0946090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764704"/>
            <a:ext cx="2539688" cy="1904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:\пожарная безопасность\пож безопасность фото\DSC0793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24944"/>
            <a:ext cx="2463485" cy="184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:\20.06.2019\IMG_20190620_09435423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303" r="-539" b="27300"/>
          <a:stretch/>
        </p:blipFill>
        <p:spPr bwMode="auto">
          <a:xfrm>
            <a:off x="6372200" y="2780928"/>
            <a:ext cx="2583314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I:\пожарная безопасность\пож безопасность фото\DSC07936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52" b="24848"/>
          <a:stretch/>
        </p:blipFill>
        <p:spPr bwMode="auto">
          <a:xfrm>
            <a:off x="395536" y="4941168"/>
            <a:ext cx="2391477" cy="168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I:\20.06.2019\IMG_20190620_095120035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0758" b="27299"/>
          <a:stretch/>
        </p:blipFill>
        <p:spPr bwMode="auto">
          <a:xfrm>
            <a:off x="6372200" y="4797152"/>
            <a:ext cx="2592288" cy="1783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725144"/>
            <a:ext cx="2736304" cy="190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Блок-схема: память с посл. доступом 16"/>
          <p:cNvSpPr/>
          <p:nvPr/>
        </p:nvSpPr>
        <p:spPr>
          <a:xfrm flipH="1">
            <a:off x="2627784" y="764704"/>
            <a:ext cx="3816424" cy="1368152"/>
          </a:xfrm>
          <a:prstGeom prst="flowChartMagneticTape">
            <a:avLst/>
          </a:prstGeom>
          <a:solidFill>
            <a:srgbClr val="F6F6A8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699792" y="1052736"/>
            <a:ext cx="36647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Batang" pitchFamily="18" charset="-127"/>
                <a:ea typeface="Batang" pitchFamily="18" charset="-127"/>
              </a:rPr>
              <a:t>Экскурсия-знакомство</a:t>
            </a:r>
          </a:p>
          <a:p>
            <a:pPr algn="ctr"/>
            <a:r>
              <a:rPr lang="ru-RU" sz="2400" b="1" dirty="0" smtClean="0">
                <a:latin typeface="Batang" pitchFamily="18" charset="-127"/>
                <a:ea typeface="Batang" pitchFamily="18" charset="-127"/>
              </a:rPr>
              <a:t> с путями эвакуации</a:t>
            </a:r>
            <a:endParaRPr lang="ru-RU" sz="24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8" name="Блок-схема: память с посл. доступом 17"/>
          <p:cNvSpPr/>
          <p:nvPr/>
        </p:nvSpPr>
        <p:spPr>
          <a:xfrm>
            <a:off x="2699792" y="2060848"/>
            <a:ext cx="3708920" cy="1584176"/>
          </a:xfrm>
          <a:prstGeom prst="flowChartMagneticTape">
            <a:avLst/>
          </a:prstGeom>
          <a:solidFill>
            <a:srgbClr val="F6F6A8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699792" y="2348880"/>
            <a:ext cx="37689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Batang" pitchFamily="18" charset="-127"/>
                <a:ea typeface="Batang" pitchFamily="18" charset="-127"/>
              </a:rPr>
              <a:t>Встреча с пожарными,</a:t>
            </a:r>
          </a:p>
          <a:p>
            <a:pPr algn="ctr"/>
            <a:r>
              <a:rPr lang="ru-RU" sz="2400" b="1" dirty="0" smtClean="0">
                <a:latin typeface="Batang" pitchFamily="18" charset="-127"/>
                <a:ea typeface="Batang" pitchFamily="18" charset="-127"/>
              </a:rPr>
              <a:t>знакомство с пожарной</a:t>
            </a:r>
          </a:p>
          <a:p>
            <a:pPr algn="ctr"/>
            <a:r>
              <a:rPr lang="ru-RU" sz="2400" b="1" dirty="0" smtClean="0">
                <a:latin typeface="Batang" pitchFamily="18" charset="-127"/>
                <a:ea typeface="Batang" pitchFamily="18" charset="-127"/>
              </a:rPr>
              <a:t> техникой</a:t>
            </a:r>
            <a:endParaRPr lang="ru-RU" sz="24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9" name="Блок-схема: память с посл. доступом 18"/>
          <p:cNvSpPr/>
          <p:nvPr/>
        </p:nvSpPr>
        <p:spPr>
          <a:xfrm rot="16200000" flipH="1">
            <a:off x="3923928" y="2420888"/>
            <a:ext cx="1368152" cy="3672408"/>
          </a:xfrm>
          <a:prstGeom prst="flowChartMagneticTape">
            <a:avLst/>
          </a:prstGeom>
          <a:solidFill>
            <a:srgbClr val="F6F6A8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195960" y="3645024"/>
            <a:ext cx="28873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err="1" smtClean="0">
                <a:latin typeface="Batang" pitchFamily="18" charset="-127"/>
                <a:ea typeface="Batang" pitchFamily="18" charset="-127"/>
              </a:rPr>
              <a:t>Огранизованная</a:t>
            </a:r>
            <a:endParaRPr lang="ru-RU" sz="2400" b="1" dirty="0" smtClean="0"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ru-RU" sz="2400" b="1" dirty="0" smtClean="0">
                <a:latin typeface="Batang" pitchFamily="18" charset="-127"/>
                <a:ea typeface="Batang" pitchFamily="18" charset="-127"/>
              </a:rPr>
              <a:t> образовательная </a:t>
            </a:r>
          </a:p>
          <a:p>
            <a:pPr algn="ctr"/>
            <a:r>
              <a:rPr lang="ru-RU" sz="2400" b="1" dirty="0" smtClean="0">
                <a:latin typeface="Batang" pitchFamily="18" charset="-127"/>
                <a:ea typeface="Batang" pitchFamily="18" charset="-127"/>
              </a:rPr>
              <a:t>деятельность</a:t>
            </a:r>
            <a:endParaRPr lang="ru-RU" sz="24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22" name="Picture 2" descr="F:\пожарная безопасность\пож безопасность фото\DSC07953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29" y="764704"/>
            <a:ext cx="2554286" cy="1915805"/>
          </a:xfrm>
          <a:prstGeom prst="rect">
            <a:avLst/>
          </a:prstGeom>
          <a:noFill/>
        </p:spPr>
      </p:pic>
      <p:pic>
        <p:nvPicPr>
          <p:cNvPr id="23" name="Picture 2" descr="I:\пожарная безопасность\пож безопасность фото\DSC07931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29" y="2924944"/>
            <a:ext cx="2463485" cy="184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I:\пожарная безопасность\пож безопасность фото\DSC07936.JP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0152" b="24848"/>
          <a:stretch/>
        </p:blipFill>
        <p:spPr bwMode="auto">
          <a:xfrm>
            <a:off x="486337" y="4941168"/>
            <a:ext cx="2391477" cy="168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Batang" pitchFamily="18" charset="-127"/>
                <a:ea typeface="Batang" pitchFamily="18" charset="-127"/>
              </a:rPr>
              <a:t>Изобразительная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3" descr="I:\пожарная безопасность\фото\IMG_799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0166" y="836712"/>
            <a:ext cx="2592289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725144"/>
            <a:ext cx="296381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 descr="I:\пожарная безопасность\пож безопасность фото\IMG_798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24" t="2626" r="12122" b="15556"/>
          <a:stretch/>
        </p:blipFill>
        <p:spPr bwMode="auto">
          <a:xfrm>
            <a:off x="179512" y="692696"/>
            <a:ext cx="2411760" cy="196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I:\пожарная безопасность\пож безопасность фото\IMG_7994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284" t="12555" r="6655" b="15217"/>
          <a:stretch/>
        </p:blipFill>
        <p:spPr bwMode="auto">
          <a:xfrm>
            <a:off x="6084168" y="2924945"/>
            <a:ext cx="2592288" cy="1811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I:\пожарная безопасность\пож безопасность фото\IMG_7985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211" b="16364"/>
          <a:stretch/>
        </p:blipFill>
        <p:spPr bwMode="auto">
          <a:xfrm>
            <a:off x="6084168" y="4837080"/>
            <a:ext cx="2592288" cy="187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Блок-схема: память с посл. доступом 9"/>
          <p:cNvSpPr/>
          <p:nvPr/>
        </p:nvSpPr>
        <p:spPr>
          <a:xfrm flipH="1">
            <a:off x="2627784" y="980728"/>
            <a:ext cx="3528392" cy="1008112"/>
          </a:xfrm>
          <a:prstGeom prst="flowChartMagneticTape">
            <a:avLst/>
          </a:prstGeom>
          <a:solidFill>
            <a:srgbClr val="F6F6A8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Рисование</a:t>
            </a:r>
            <a:endParaRPr lang="ru-RU" sz="2400" b="1" dirty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1" name="Блок-схема: память с посл. доступом 10"/>
          <p:cNvSpPr/>
          <p:nvPr/>
        </p:nvSpPr>
        <p:spPr>
          <a:xfrm>
            <a:off x="2627784" y="2348880"/>
            <a:ext cx="3456384" cy="936104"/>
          </a:xfrm>
          <a:prstGeom prst="flowChartMagneticTape">
            <a:avLst/>
          </a:prstGeom>
          <a:solidFill>
            <a:srgbClr val="F6F6A8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Аппликация</a:t>
            </a:r>
            <a:endParaRPr lang="ru-RU" sz="2400" b="1" dirty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2" name="Блок-схема: память с посл. доступом 11"/>
          <p:cNvSpPr/>
          <p:nvPr/>
        </p:nvSpPr>
        <p:spPr>
          <a:xfrm rot="16200000" flipH="1">
            <a:off x="3923928" y="2348880"/>
            <a:ext cx="936104" cy="3384376"/>
          </a:xfrm>
          <a:prstGeom prst="flowChartMagneticTape">
            <a:avLst/>
          </a:prstGeom>
          <a:solidFill>
            <a:srgbClr val="F6F6A8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851920" y="3861048"/>
            <a:ext cx="1120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Batang" pitchFamily="18" charset="-127"/>
                <a:ea typeface="Batang" pitchFamily="18" charset="-127"/>
              </a:rPr>
              <a:t>Лепка</a:t>
            </a:r>
            <a:endParaRPr lang="ru-RU" sz="24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026" name="Picture 2" descr="C:\Users\samsung\Desktop\IMG_831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738836"/>
            <a:ext cx="2574032" cy="1930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amsung\Desktop\IMG_8065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080" y="2713612"/>
            <a:ext cx="2394010" cy="1795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Batang" pitchFamily="18" charset="-127"/>
                <a:ea typeface="Batang" pitchFamily="18" charset="-127"/>
              </a:rPr>
              <a:t>Театрализованная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I:\пожарная безопасность\пож безопасность фото\IMG_92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1712" y="1628800"/>
            <a:ext cx="3022776" cy="2268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I:\пожарная безопасность\пож безопасность фото\IMG_9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307234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I:\пожарная безопасность\пож безопасность фото\IMG_923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149080"/>
            <a:ext cx="2771799" cy="2078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:\20.06.2019\IMG_20190620_10183032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5843" y="4437112"/>
            <a:ext cx="278430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I:\20.06.2019\IMG_20190620_10255351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149080"/>
            <a:ext cx="278431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Блок-схема: процесс 11"/>
          <p:cNvSpPr/>
          <p:nvPr/>
        </p:nvSpPr>
        <p:spPr>
          <a:xfrm>
            <a:off x="3347864" y="2204864"/>
            <a:ext cx="2520280" cy="2016224"/>
          </a:xfrm>
          <a:prstGeom prst="flowChartProcess">
            <a:avLst/>
          </a:prstGeom>
          <a:solidFill>
            <a:srgbClr val="F6F6A8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Итоговое театральное представление «Пожар в теремке»</a:t>
            </a:r>
            <a:endParaRPr lang="ru-RU" sz="2400" b="1" dirty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332656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Batang" pitchFamily="18" charset="-127"/>
                <a:ea typeface="Batang" pitchFamily="18" charset="-127"/>
                <a:cs typeface="Tahoma" panose="020B0604030504040204" pitchFamily="34" charset="0"/>
              </a:rPr>
              <a:t>Пополнение развивающей </a:t>
            </a:r>
          </a:p>
          <a:p>
            <a:pPr algn="ctr"/>
            <a:r>
              <a:rPr lang="ru-RU" sz="3200" b="1" dirty="0" smtClean="0">
                <a:latin typeface="Batang" pitchFamily="18" charset="-127"/>
                <a:ea typeface="Batang" pitchFamily="18" charset="-127"/>
                <a:cs typeface="Tahoma" panose="020B0604030504040204" pitchFamily="34" charset="0"/>
              </a:rPr>
              <a:t>предметно-пространственной среды</a:t>
            </a:r>
            <a:endParaRPr lang="ru-RU" sz="3200" b="1" dirty="0">
              <a:latin typeface="Batang" pitchFamily="18" charset="-127"/>
              <a:ea typeface="Batang" pitchFamily="18" charset="-127"/>
              <a:cs typeface="Tahoma" panose="020B0604030504040204" pitchFamily="34" charset="0"/>
            </a:endParaRPr>
          </a:p>
        </p:txBody>
      </p:sp>
      <p:pic>
        <p:nvPicPr>
          <p:cNvPr id="1028" name="Picture 4" descr="E:\пожарная безопасность\РППсреда\фото ПБ\IMG_82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2670713" cy="20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пожарная безопасность\РППсреда\фото ПБ\IMG_82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3016"/>
            <a:ext cx="259243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:\пожарная безопасность\РППсреда\фото ПБ\IMG_82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645024"/>
            <a:ext cx="2821667" cy="2116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E:\пожарная безопасность\РППсреда\фото ПБ\IMG_822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484783"/>
            <a:ext cx="2805953" cy="2104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:\пожарная безопасность\РППсреда\фото ПБ\IMG_822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653136"/>
            <a:ext cx="2939986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Блок-схема: память с посл. доступом 12"/>
          <p:cNvSpPr/>
          <p:nvPr/>
        </p:nvSpPr>
        <p:spPr>
          <a:xfrm>
            <a:off x="2627784" y="2564904"/>
            <a:ext cx="3528392" cy="864096"/>
          </a:xfrm>
          <a:prstGeom prst="flowChartMagneticTape">
            <a:avLst/>
          </a:prstGeom>
          <a:solidFill>
            <a:srgbClr val="F6F6A8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Уголок </a:t>
            </a:r>
            <a:r>
              <a:rPr lang="ru-RU" sz="2400" b="1" dirty="0" err="1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изо-творчества</a:t>
            </a:r>
            <a:endParaRPr lang="ru-RU" sz="2400" b="1" dirty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4" name="Блок-схема: память с посл. доступом 13"/>
          <p:cNvSpPr/>
          <p:nvPr/>
        </p:nvSpPr>
        <p:spPr>
          <a:xfrm flipH="1">
            <a:off x="2627784" y="1628800"/>
            <a:ext cx="3536776" cy="872480"/>
          </a:xfrm>
          <a:prstGeom prst="flowChartMagneticTape">
            <a:avLst/>
          </a:prstGeom>
          <a:solidFill>
            <a:srgbClr val="F6F6A8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Плакаты</a:t>
            </a:r>
            <a:endParaRPr lang="ru-RU" sz="2400" b="1" dirty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5" name="Блок-схема: память с посл. доступом 14"/>
          <p:cNvSpPr/>
          <p:nvPr/>
        </p:nvSpPr>
        <p:spPr>
          <a:xfrm flipH="1">
            <a:off x="2555776" y="3501008"/>
            <a:ext cx="3672408" cy="936104"/>
          </a:xfrm>
          <a:prstGeom prst="flowChartMagneticTape">
            <a:avLst/>
          </a:prstGeom>
          <a:solidFill>
            <a:srgbClr val="F6F6A8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Настольно-печатные игры</a:t>
            </a:r>
            <a:endParaRPr lang="ru-RU" sz="2400" b="1" dirty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6" name="Блок-схема: память с посл. доступом 15"/>
          <p:cNvSpPr/>
          <p:nvPr/>
        </p:nvSpPr>
        <p:spPr>
          <a:xfrm flipH="1">
            <a:off x="5364088" y="5805264"/>
            <a:ext cx="3536776" cy="872480"/>
          </a:xfrm>
          <a:prstGeom prst="flowChartMagneticTape">
            <a:avLst/>
          </a:prstGeom>
          <a:solidFill>
            <a:srgbClr val="F6F6A8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Лепбук</a:t>
            </a:r>
            <a:endParaRPr lang="ru-RU" sz="2400" b="1" dirty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699060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836712"/>
            <a:ext cx="7776864" cy="4253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800" b="1" dirty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4 этап.  </a:t>
            </a:r>
            <a:r>
              <a:rPr lang="ru-RU" sz="2800" b="1" dirty="0" smtClean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Рефлексивный</a:t>
            </a:r>
          </a:p>
          <a:p>
            <a:pPr lvl="0" algn="ctr">
              <a:spcBef>
                <a:spcPct val="20000"/>
              </a:spcBef>
            </a:pPr>
            <a:endParaRPr lang="ru-RU" sz="2800" b="1" dirty="0" smtClean="0">
              <a:solidFill>
                <a:prstClr val="black"/>
              </a:solidFill>
              <a:latin typeface="Batang" pitchFamily="18" charset="-127"/>
              <a:ea typeface="Batang" pitchFamily="18" charset="-127"/>
              <a:cs typeface="Tahoma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ru-RU" sz="2400" b="1" dirty="0" smtClean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Вывод</a:t>
            </a:r>
          </a:p>
          <a:p>
            <a:pPr lvl="0" algn="ctr">
              <a:spcBef>
                <a:spcPct val="20000"/>
              </a:spcBef>
              <a:buFontTx/>
              <a:buChar char="-"/>
            </a:pPr>
            <a:r>
              <a:rPr lang="ru-RU" sz="2400" b="1" dirty="0" smtClean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У детей сформированы основы ПБ</a:t>
            </a:r>
          </a:p>
          <a:p>
            <a:pPr lvl="0" algn="ctr">
              <a:spcBef>
                <a:spcPct val="20000"/>
              </a:spcBef>
              <a:buFontTx/>
              <a:buChar char="-"/>
            </a:pPr>
            <a:r>
              <a:rPr lang="ru-RU" sz="2400" b="1" dirty="0" smtClean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Обогащена развивающая предметно-пространственная среда</a:t>
            </a:r>
          </a:p>
          <a:p>
            <a:pPr lvl="0" algn="ctr">
              <a:spcBef>
                <a:spcPct val="20000"/>
              </a:spcBef>
              <a:buFontTx/>
              <a:buChar char="-"/>
            </a:pPr>
            <a:r>
              <a:rPr lang="ru-RU" sz="2400" b="1" dirty="0" smtClean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Родитель – партнёр в образовательной деятельности</a:t>
            </a:r>
          </a:p>
          <a:p>
            <a:pPr lvl="0" indent="457200" algn="just"/>
            <a:r>
              <a:rPr lang="ru-RU" sz="2400" dirty="0" smtClean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   </a:t>
            </a:r>
          </a:p>
          <a:p>
            <a:pPr lvl="0" algn="ctr">
              <a:spcBef>
                <a:spcPct val="20000"/>
              </a:spcBef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59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585" y="1772816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Диагностика знаний детей по пожарной безопасности</a:t>
            </a:r>
          </a:p>
          <a:p>
            <a:endParaRPr lang="ru-RU" sz="800" b="1" i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  Начальный этап                            Заключительный этап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42445647"/>
              </p:ext>
            </p:extLst>
          </p:nvPr>
        </p:nvGraphicFramePr>
        <p:xfrm>
          <a:off x="827585" y="2517051"/>
          <a:ext cx="4032448" cy="2280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548387219"/>
              </p:ext>
            </p:extLst>
          </p:nvPr>
        </p:nvGraphicFramePr>
        <p:xfrm>
          <a:off x="4572000" y="2564904"/>
          <a:ext cx="4104456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41723" y="4725144"/>
            <a:ext cx="7992888" cy="2677656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342900" indent="-342900">
              <a:buAutoNum type="arabicPeriod"/>
            </a:pP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Какие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пожароопасные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предметы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ты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знаешь?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		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 Чем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опасна газовая плита, свеча, электрический утюг?	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3. Можно ли брать спички детям?	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4. Почему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может случиться пожар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?</a:t>
            </a:r>
          </a:p>
          <a:p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5. Что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нужно сделать, если случился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пожар?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6. Что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нужно сказать, позвонив по телефону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«101»?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7. А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ты знаешь свой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адрес?	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8. Где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нужно ждать спасателей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или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пожарных?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9. Знаешь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ли ты кто такой пожарный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?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44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373616" cy="1944216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3800" b="1" dirty="0" smtClean="0">
                <a:latin typeface="Batang" pitchFamily="18" charset="-127"/>
                <a:ea typeface="Batang" pitchFamily="18" charset="-127"/>
              </a:rPr>
              <a:t>П</a:t>
            </a:r>
            <a:r>
              <a:rPr lang="ru-RU" sz="4500" b="1" dirty="0" smtClean="0">
                <a:latin typeface="Batang" pitchFamily="18" charset="-127"/>
                <a:ea typeface="Batang" pitchFamily="18" charset="-127"/>
              </a:rPr>
              <a:t>рактическое задание</a:t>
            </a:r>
          </a:p>
          <a:p>
            <a:pPr algn="ctr">
              <a:buNone/>
            </a:pPr>
            <a:r>
              <a:rPr lang="ru-RU" sz="3800" b="1" dirty="0" smtClean="0">
                <a:latin typeface="Batang" pitchFamily="18" charset="-127"/>
                <a:ea typeface="Batang" pitchFamily="18" charset="-127"/>
              </a:rPr>
              <a:t>Перед Вами находится план-схема</a:t>
            </a:r>
          </a:p>
          <a:p>
            <a:pPr algn="ctr">
              <a:buNone/>
            </a:pPr>
            <a:r>
              <a:rPr lang="ru-RU" sz="3800" b="1" dirty="0" smtClean="0">
                <a:latin typeface="Batang" pitchFamily="18" charset="-127"/>
                <a:ea typeface="Batang" pitchFamily="18" charset="-127"/>
              </a:rPr>
              <a:t> групповой комнаты. Под знаками пожарной безопасности  находятся задания, которые Вы должны пройти.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ясли2\Downloads\img19.jpg"/>
          <p:cNvPicPr>
            <a:picLocks noChangeAspect="1" noChangeArrowheads="1"/>
          </p:cNvPicPr>
          <p:nvPr/>
        </p:nvPicPr>
        <p:blipFill>
          <a:blip r:embed="rId2" cstate="print"/>
          <a:srcRect l="8263" t="41600" r="29526" b="11151"/>
          <a:stretch>
            <a:fillRect/>
          </a:stretch>
        </p:blipFill>
        <p:spPr bwMode="auto">
          <a:xfrm>
            <a:off x="467544" y="1916832"/>
            <a:ext cx="8295253" cy="4725144"/>
          </a:xfrm>
          <a:prstGeom prst="rect">
            <a:avLst/>
          </a:prstGeom>
          <a:noFill/>
        </p:spPr>
      </p:pic>
      <p:pic>
        <p:nvPicPr>
          <p:cNvPr id="2051" name="Picture 3" descr="G:\Воспитатель года\мастер-класс\i.jpg"/>
          <p:cNvPicPr>
            <a:picLocks noChangeAspect="1" noChangeArrowheads="1"/>
          </p:cNvPicPr>
          <p:nvPr/>
        </p:nvPicPr>
        <p:blipFill>
          <a:blip r:embed="rId3" cstate="print"/>
          <a:srcRect t="34960" r="77316" b="33958"/>
          <a:stretch>
            <a:fillRect/>
          </a:stretch>
        </p:blipFill>
        <p:spPr bwMode="auto">
          <a:xfrm>
            <a:off x="4283968" y="5217632"/>
            <a:ext cx="1080120" cy="1089759"/>
          </a:xfrm>
          <a:prstGeom prst="rect">
            <a:avLst/>
          </a:prstGeom>
          <a:noFill/>
        </p:spPr>
      </p:pic>
      <p:pic>
        <p:nvPicPr>
          <p:cNvPr id="2052" name="Picture 4" descr="G:\Воспитатель года\мастер-класс\i.jpg"/>
          <p:cNvPicPr>
            <a:picLocks noChangeAspect="1" noChangeArrowheads="1"/>
          </p:cNvPicPr>
          <p:nvPr/>
        </p:nvPicPr>
        <p:blipFill>
          <a:blip r:embed="rId3" cstate="print"/>
          <a:srcRect l="25465" r="52387" b="68297"/>
          <a:stretch>
            <a:fillRect/>
          </a:stretch>
        </p:blipFill>
        <p:spPr bwMode="auto">
          <a:xfrm>
            <a:off x="4788024" y="2132856"/>
            <a:ext cx="956472" cy="1008112"/>
          </a:xfrm>
          <a:prstGeom prst="rect">
            <a:avLst/>
          </a:prstGeom>
          <a:noFill/>
        </p:spPr>
      </p:pic>
      <p:pic>
        <p:nvPicPr>
          <p:cNvPr id="2053" name="Picture 5" descr="G:\Воспитатель года\мастер-класс\i.jpg"/>
          <p:cNvPicPr>
            <a:picLocks noChangeAspect="1" noChangeArrowheads="1"/>
          </p:cNvPicPr>
          <p:nvPr/>
        </p:nvPicPr>
        <p:blipFill>
          <a:blip r:embed="rId3" cstate="print"/>
          <a:srcRect r="76793" b="69362"/>
          <a:stretch>
            <a:fillRect/>
          </a:stretch>
        </p:blipFill>
        <p:spPr bwMode="auto">
          <a:xfrm>
            <a:off x="7545586" y="2060849"/>
            <a:ext cx="1111125" cy="108012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95936" y="4869160"/>
            <a:ext cx="163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Batang" pitchFamily="18" charset="-127"/>
                <a:ea typeface="Batang" pitchFamily="18" charset="-127"/>
                <a:hlinkClick r:id="rId4" action="ppaction://hlinkfile"/>
              </a:rPr>
              <a:t>Задание № 1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3848" y="2276872"/>
            <a:ext cx="1560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Batang" pitchFamily="18" charset="-127"/>
                <a:ea typeface="Batang" pitchFamily="18" charset="-127"/>
                <a:hlinkClick r:id="rId5" action="ppaction://hlinkfile"/>
              </a:rPr>
              <a:t>Задание №2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84168" y="2204864"/>
            <a:ext cx="163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Batang" pitchFamily="18" charset="-127"/>
                <a:ea typeface="Batang" pitchFamily="18" charset="-127"/>
                <a:hlinkClick r:id="rId6" action="ppaction://hlinkfile"/>
              </a:rPr>
              <a:t>Задание № 3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583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Литература</a:t>
            </a:r>
            <a:endParaRPr lang="ru-RU" sz="2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600200"/>
            <a:ext cx="6840760" cy="4525963"/>
          </a:xfrm>
        </p:spPr>
        <p:txBody>
          <a:bodyPr>
            <a:normAutofit lnSpcReduction="10000"/>
          </a:bodyPr>
          <a:lstStyle/>
          <a:p>
            <a:pPr lvl="0" algn="just">
              <a:buFont typeface="+mj-lt"/>
              <a:buAutoNum type="arabicPeriod"/>
            </a:pPr>
            <a:r>
              <a:rPr lang="ru-RU" sz="18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Основная образовательная программа дошкольного образования «От рождения до школы» под редакцией Н.Е. </a:t>
            </a:r>
            <a:r>
              <a:rPr lang="ru-RU" sz="1800" dirty="0" err="1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Вераксы</a:t>
            </a:r>
            <a:r>
              <a:rPr lang="ru-RU" sz="18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Т.С. Комаровой, М.А. Васильевой</a:t>
            </a:r>
          </a:p>
          <a:p>
            <a:pPr algn="just">
              <a:buFont typeface="+mj-lt"/>
              <a:buAutoNum type="arabicPeriod"/>
            </a:pPr>
            <a:r>
              <a:rPr lang="ru-RU" sz="18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Белая </a:t>
            </a:r>
            <a:r>
              <a:rPr lang="ru-RU" sz="18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К.Ю. Формирование основ безопасности у дошкольников; </a:t>
            </a:r>
            <a:endParaRPr lang="ru-RU" sz="1800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buFont typeface="+mj-lt"/>
              <a:buAutoNum type="arabicPeriod"/>
            </a:pPr>
            <a:r>
              <a:rPr lang="ru-RU" sz="18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Авдеева </a:t>
            </a:r>
            <a:r>
              <a:rPr lang="ru-RU" sz="18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Н.Н., Князева Н.Л., </a:t>
            </a:r>
            <a:r>
              <a:rPr lang="ru-RU" sz="18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Стеркина</a:t>
            </a:r>
            <a:r>
              <a:rPr lang="ru-RU" sz="18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Р.Б. Безопасность: Учебное пособие по основам безопасности жизнедеятельности детей старшего дошкольного возраста</a:t>
            </a:r>
            <a:r>
              <a:rPr lang="ru-RU" sz="18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;</a:t>
            </a:r>
            <a:endParaRPr lang="ru-RU" sz="18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just">
              <a:buFont typeface="+mj-lt"/>
              <a:buAutoNum type="arabicPeriod"/>
            </a:pPr>
            <a:r>
              <a:rPr lang="ru-RU" sz="18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ОБЖ Подготовительная группа Разработки занятий./ Сост. Фисенко </a:t>
            </a:r>
            <a:r>
              <a:rPr lang="ru-RU" sz="18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М.А</a:t>
            </a:r>
          </a:p>
          <a:p>
            <a:pPr lvl="0" algn="just">
              <a:buFont typeface="+mj-lt"/>
              <a:buAutoNum type="arabicPeriod"/>
            </a:pPr>
            <a:r>
              <a:rPr lang="ru-RU" sz="18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Правила пожарной безопасности малышам под редакцией Киселева А.В., </a:t>
            </a:r>
            <a:r>
              <a:rPr lang="ru-RU" sz="1800" dirty="0" err="1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Комратовой</a:t>
            </a:r>
            <a:r>
              <a:rPr lang="ru-RU" sz="18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Н.Г.</a:t>
            </a:r>
          </a:p>
          <a:p>
            <a:pPr lvl="0" algn="just">
              <a:buFont typeface="+mj-lt"/>
              <a:buAutoNum type="arabicPeriod"/>
            </a:pPr>
            <a:r>
              <a:rPr lang="en-US" sz="18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https://</a:t>
            </a:r>
            <a:r>
              <a:rPr lang="en-US" sz="18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nsportal.ru/detskiy-sad</a:t>
            </a:r>
            <a:endParaRPr lang="ru-RU" sz="1800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just">
              <a:buFont typeface="+mj-lt"/>
              <a:buAutoNum type="arabicPeriod"/>
            </a:pPr>
            <a:r>
              <a:rPr lang="en-US" sz="18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3"/>
              </a:rPr>
              <a:t>https://</a:t>
            </a:r>
            <a:r>
              <a:rPr lang="en-US" sz="18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3"/>
              </a:rPr>
              <a:t>www.maam.ru/detskijsad</a:t>
            </a:r>
            <a:endParaRPr lang="ru-RU" sz="1800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just">
              <a:buFont typeface="+mj-lt"/>
              <a:buAutoNum type="arabicPeriod"/>
            </a:pPr>
            <a:r>
              <a:rPr lang="en-US" sz="18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4"/>
              </a:rPr>
              <a:t>https://</a:t>
            </a:r>
            <a:r>
              <a:rPr lang="en-US" sz="18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4"/>
              </a:rPr>
              <a:t>infourok.ru</a:t>
            </a:r>
            <a:endParaRPr lang="ru-RU" sz="1800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just">
              <a:buFont typeface="+mj-lt"/>
              <a:buAutoNum type="arabicPeriod"/>
            </a:pPr>
            <a:endParaRPr lang="ru-RU" sz="16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744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490434" y="1970838"/>
            <a:ext cx="8136904" cy="2916324"/>
          </a:xfrm>
          <a:prstGeom prst="downArrowCallou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 algn="ctr">
              <a:buFont typeface="Arial" pitchFamily="34" charset="0"/>
              <a:buChar char="•"/>
            </a:pP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У детей не сформирован инстинкт самосохранения</a:t>
            </a:r>
          </a:p>
          <a:p>
            <a:pPr marL="342900" indent="-342900" algn="ctr">
              <a:buFont typeface="Arial" pitchFamily="34" charset="0"/>
              <a:buChar char="•"/>
            </a:pP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Детская любознательность</a:t>
            </a:r>
          </a:p>
          <a:p>
            <a:pPr marL="342900" indent="-342900" algn="ctr">
              <a:buFont typeface="Arial" pitchFamily="34" charset="0"/>
              <a:buChar char="•"/>
            </a:pP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Недостаток знаний об огне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562442" y="5013176"/>
            <a:ext cx="8064896" cy="1512168"/>
          </a:xfrm>
          <a:prstGeom prst="round2Diag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indent="360363"/>
            <a:r>
              <a:rPr lang="ru-RU" sz="2400" b="1" dirty="0">
                <a:latin typeface="Batang" pitchFamily="18" charset="-127"/>
                <a:ea typeface="Batang" pitchFamily="18" charset="-127"/>
              </a:rPr>
              <a:t>Задача взрослых – дать каждому ребенку основные понятия пожароопасных ситуаций, познакомить с правилами поведения при пожаре</a:t>
            </a:r>
            <a:r>
              <a:rPr lang="ru-RU" dirty="0"/>
              <a:t>.</a:t>
            </a:r>
          </a:p>
        </p:txBody>
      </p:sp>
      <p:sp>
        <p:nvSpPr>
          <p:cNvPr id="13" name="Овал 12"/>
          <p:cNvSpPr/>
          <p:nvPr/>
        </p:nvSpPr>
        <p:spPr>
          <a:xfrm>
            <a:off x="510740" y="260648"/>
            <a:ext cx="8136904" cy="15841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Причина каждого десятого пожара в России -  детская шалость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96500" y="174365"/>
            <a:ext cx="8007947" cy="1728192"/>
          </a:xfrm>
          <a:prstGeom prst="roundRect">
            <a:avLst/>
          </a:prstGeom>
          <a:solidFill>
            <a:srgbClr val="C00000"/>
          </a:solidFill>
          <a:ln>
            <a:solidFill>
              <a:schemeClr val="accent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840206" y="246373"/>
            <a:ext cx="7468157" cy="1382428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  <a:t>ЦЕЛЬ :</a:t>
            </a:r>
            <a:r>
              <a:rPr lang="ru-RU" sz="2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  <a:t/>
            </a:r>
            <a:br>
              <a:rPr lang="ru-RU" sz="2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</a:br>
            <a:r>
              <a:rPr lang="ru-RU" sz="2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  <a:t>Формирование </a:t>
            </a:r>
            <a:r>
              <a:rPr lang="ru-RU" sz="2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  <a:t>основ пожарной безопасности у </a:t>
            </a:r>
            <a:r>
              <a:rPr lang="ru-RU" sz="2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  <a:t>детей </a:t>
            </a:r>
            <a:r>
              <a:rPr lang="ru-RU" sz="2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  <a:t>старшего дошкольного возраста </a:t>
            </a:r>
            <a:r>
              <a:rPr lang="ru-RU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400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96501" y="1902557"/>
            <a:ext cx="8007946" cy="9361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ЗАДАЧИ:</a:t>
            </a:r>
            <a:endParaRPr lang="ru-RU" sz="2000" b="1" dirty="0">
              <a:solidFill>
                <a:schemeClr val="tx1"/>
              </a:solidFill>
              <a:latin typeface="Batang" pitchFamily="18" charset="-127"/>
              <a:ea typeface="Batang" pitchFamily="18" charset="-127"/>
              <a:cs typeface="Tahoma" pitchFamily="34" charset="0"/>
            </a:endParaRP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Расширять </a:t>
            </a:r>
            <a:r>
              <a:rPr lang="ru-RU" sz="20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представления  </a:t>
            </a:r>
            <a:r>
              <a:rPr lang="ru-RU" sz="2000" b="1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детей о </a:t>
            </a:r>
            <a:r>
              <a:rPr lang="ru-RU" sz="20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правилах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пожарной </a:t>
            </a:r>
            <a:r>
              <a:rPr lang="ru-RU" sz="20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безопасности</a:t>
            </a:r>
            <a:endParaRPr lang="ru-RU" sz="2000" b="1" dirty="0">
              <a:solidFill>
                <a:schemeClr val="tx1"/>
              </a:solidFill>
              <a:latin typeface="Batang" pitchFamily="18" charset="-127"/>
              <a:ea typeface="Batang" pitchFamily="18" charset="-127"/>
              <a:cs typeface="Tahom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01" y="2816932"/>
            <a:ext cx="8007946" cy="1310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01" y="4127833"/>
            <a:ext cx="8007946" cy="1101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01" y="5229200"/>
            <a:ext cx="8007946" cy="707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01" y="5949279"/>
            <a:ext cx="8007946" cy="740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2780928"/>
            <a:ext cx="74888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Batang" pitchFamily="18" charset="-127"/>
                <a:ea typeface="Batang" pitchFamily="18" charset="-127"/>
                <a:cs typeface="Tahoma" pitchFamily="34" charset="0"/>
              </a:rPr>
              <a:t>Формировать умение реально оценивать возможную опасность и действовать в соответствии со сложившейся ситуацией, прививать практические навыки поведения </a:t>
            </a:r>
            <a:r>
              <a:rPr lang="ru-RU" sz="2000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  <a:t>у детей </a:t>
            </a:r>
            <a:r>
              <a:rPr lang="ru-RU" sz="2000" b="1" dirty="0">
                <a:latin typeface="Batang" pitchFamily="18" charset="-127"/>
                <a:ea typeface="Batang" pitchFamily="18" charset="-127"/>
                <a:cs typeface="Tahoma" pitchFamily="34" charset="0"/>
              </a:rPr>
              <a:t>при возникновении пожара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4071942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Batang" pitchFamily="18" charset="-127"/>
                <a:ea typeface="Batang" pitchFamily="18" charset="-127"/>
                <a:cs typeface="Tahoma" pitchFamily="34" charset="0"/>
              </a:rPr>
              <a:t>Воспитывать чувство осторожности и самосохранения, уверенность в своих силах, чувство благодарности людям, которые помогают в трудных </a:t>
            </a:r>
            <a:r>
              <a:rPr lang="ru-RU" sz="2000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  <a:t>ситуациях</a:t>
            </a:r>
            <a:endParaRPr lang="ru-RU" sz="2000" b="1" dirty="0">
              <a:latin typeface="Batang" pitchFamily="18" charset="-127"/>
              <a:ea typeface="Batang" pitchFamily="18" charset="-127"/>
              <a:cs typeface="Tahom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1541" y="5342487"/>
            <a:ext cx="73448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Batang" pitchFamily="18" charset="-127"/>
                <a:ea typeface="Batang" pitchFamily="18" charset="-127"/>
                <a:cs typeface="Tahoma" pitchFamily="34" charset="0"/>
              </a:rPr>
              <a:t>Обогатить  предметно-пространственную среду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8127" y="6062881"/>
            <a:ext cx="7906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  <a:t>Вовлечь родителей в образовательный процесс ДОУ</a:t>
            </a:r>
            <a:endParaRPr lang="ru-RU" sz="2000" b="1" dirty="0">
              <a:latin typeface="Batang" pitchFamily="18" charset="-127"/>
              <a:ea typeface="Batang" pitchFamily="18" charset="-127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29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6633"/>
            <a:ext cx="8136904" cy="1800199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1916832"/>
            <a:ext cx="8007946" cy="129614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1. Подготовительный.  </a:t>
            </a:r>
          </a:p>
          <a:p>
            <a:pPr lvl="0" algn="ctr"/>
            <a:r>
              <a:rPr lang="ru-RU" sz="2000" dirty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Цель: Изучение и побор научно-методического материала, определение подходов к составлению системы работы с детьми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140968"/>
            <a:ext cx="8136904" cy="151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81128"/>
            <a:ext cx="8136904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864225"/>
            <a:ext cx="8136904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3140968"/>
            <a:ext cx="79788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2. Исследовательский. </a:t>
            </a:r>
          </a:p>
          <a:p>
            <a:pPr lvl="0" algn="ctr"/>
            <a:r>
              <a:rPr lang="ru-RU" sz="2000" dirty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Цель: Выявление </a:t>
            </a:r>
            <a:r>
              <a:rPr lang="ru-RU" sz="2000" dirty="0" smtClean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представлений детей о пожарной безопасности, анкетирование родителей «О пожарной безопасности дома», анализ РППС по данному направлению</a:t>
            </a:r>
            <a:r>
              <a:rPr lang="ru-RU" dirty="0" smtClean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.</a:t>
            </a:r>
            <a:endParaRPr lang="ru-RU" dirty="0">
              <a:solidFill>
                <a:prstClr val="white"/>
              </a:solidFill>
              <a:latin typeface="Batang" pitchFamily="18" charset="-127"/>
              <a:ea typeface="Batang" pitchFamily="18" charset="-127"/>
              <a:cs typeface="Tahom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5298" y="4509121"/>
            <a:ext cx="79091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3. Исполнительский. </a:t>
            </a:r>
          </a:p>
          <a:p>
            <a:pPr lvl="0" algn="ctr"/>
            <a:r>
              <a:rPr lang="ru-RU" sz="2000" dirty="0" smtClean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Цель: Реализация перспективного плана по формированию основ пожарной безопасности у детей старшего дошкольного возраста </a:t>
            </a:r>
            <a:endParaRPr lang="ru-RU" sz="2000" dirty="0">
              <a:solidFill>
                <a:prstClr val="black"/>
              </a:solidFill>
              <a:latin typeface="Batang" pitchFamily="18" charset="-127"/>
              <a:ea typeface="Batang" pitchFamily="18" charset="-127"/>
              <a:cs typeface="Tahoma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11560" y="260648"/>
            <a:ext cx="8007947" cy="1656184"/>
          </a:xfrm>
          <a:prstGeom prst="roundRect">
            <a:avLst/>
          </a:prstGeom>
          <a:solidFill>
            <a:srgbClr val="C00000"/>
          </a:solidFill>
          <a:ln>
            <a:solidFill>
              <a:schemeClr val="accent2">
                <a:lumMod val="5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Этапы работы по формированию основ пожарной безопасности у старших дошкольников</a:t>
            </a:r>
            <a:endParaRPr lang="ru-RU" sz="2800" b="1" dirty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9784" y="5797659"/>
            <a:ext cx="78788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Batang" pitchFamily="18" charset="-127"/>
                <a:ea typeface="Batang" pitchFamily="18" charset="-127"/>
                <a:cs typeface="Tahoma" pitchFamily="34" charset="0"/>
              </a:rPr>
              <a:t>4. Рефлексивный. </a:t>
            </a:r>
          </a:p>
          <a:p>
            <a:pPr algn="ctr"/>
            <a:r>
              <a:rPr lang="ru-RU" sz="2000" dirty="0">
                <a:latin typeface="Batang" pitchFamily="18" charset="-127"/>
                <a:ea typeface="Batang" pitchFamily="18" charset="-127"/>
                <a:cs typeface="Tahoma" pitchFamily="34" charset="0"/>
              </a:rPr>
              <a:t>Цель: Оценка эффективности проведенной работы, обобщение, определение перспектив.</a:t>
            </a:r>
          </a:p>
        </p:txBody>
      </p:sp>
    </p:spTree>
    <p:extLst>
      <p:ext uri="{BB962C8B-B14F-4D97-AF65-F5344CB8AC3E}">
        <p14:creationId xmlns:p14="http://schemas.microsoft.com/office/powerpoint/2010/main" val="104957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6633"/>
            <a:ext cx="8136904" cy="1800199"/>
          </a:xfrm>
        </p:spPr>
        <p:txBody>
          <a:bodyPr>
            <a:norm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8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800" b="1" dirty="0" smtClean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1 этап. Подготовительный</a:t>
            </a:r>
            <a:br>
              <a:rPr lang="ru-RU" sz="2800" b="1" dirty="0" smtClean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</a:br>
            <a:r>
              <a:rPr lang="ru-RU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  <a:t>2 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Tahoma" pitchFamily="34" charset="0"/>
              </a:rPr>
              <a:t>этап. Исследовательский. </a:t>
            </a:r>
            <a:r>
              <a:rPr lang="ru-RU" sz="24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484784"/>
            <a:ext cx="64330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800" b="1" dirty="0">
              <a:solidFill>
                <a:prstClr val="black"/>
              </a:solidFill>
              <a:latin typeface="Batang" pitchFamily="18" charset="-127"/>
              <a:ea typeface="Batang" pitchFamily="18" charset="-127"/>
              <a:cs typeface="Tahoma" pitchFamily="34" charset="0"/>
            </a:endParaRPr>
          </a:p>
          <a:p>
            <a:pPr lvl="0"/>
            <a:r>
              <a:rPr lang="ru-RU" sz="2000" b="1" i="1" dirty="0" smtClean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Выявление </a:t>
            </a:r>
          </a:p>
          <a:p>
            <a:pPr lvl="0"/>
            <a:r>
              <a:rPr lang="ru-RU" sz="2000" b="1" i="1" dirty="0" smtClean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представлений </a:t>
            </a:r>
          </a:p>
          <a:p>
            <a:pPr lvl="0"/>
            <a:r>
              <a:rPr lang="ru-RU" sz="2000" b="1" i="1" dirty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д</a:t>
            </a:r>
            <a:r>
              <a:rPr lang="ru-RU" sz="2000" b="1" i="1" dirty="0" smtClean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етей о </a:t>
            </a:r>
          </a:p>
          <a:p>
            <a:pPr lvl="0"/>
            <a:r>
              <a:rPr lang="ru-RU" sz="2000" b="1" i="1" dirty="0" smtClean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пожарной</a:t>
            </a:r>
          </a:p>
          <a:p>
            <a:pPr lvl="0"/>
            <a:r>
              <a:rPr lang="ru-RU" sz="2000" b="1" i="1" dirty="0" smtClean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 </a:t>
            </a:r>
            <a:r>
              <a:rPr lang="ru-RU" sz="2000" b="1" i="1" dirty="0">
                <a:solidFill>
                  <a:prstClr val="black"/>
                </a:solidFill>
                <a:latin typeface="Batang" pitchFamily="18" charset="-127"/>
                <a:ea typeface="Batang" pitchFamily="18" charset="-127"/>
                <a:cs typeface="Tahoma" pitchFamily="34" charset="0"/>
              </a:rPr>
              <a:t>безопасности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401537739"/>
              </p:ext>
            </p:extLst>
          </p:nvPr>
        </p:nvGraphicFramePr>
        <p:xfrm>
          <a:off x="3995936" y="1916832"/>
          <a:ext cx="5148064" cy="3191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11560" y="3314015"/>
            <a:ext cx="748883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  <a:t>Какие пожароопасные</a:t>
            </a:r>
          </a:p>
          <a:p>
            <a:r>
              <a:rPr lang="ru-RU" b="1" dirty="0">
                <a:latin typeface="Batang" pitchFamily="18" charset="-127"/>
                <a:ea typeface="Batang" pitchFamily="18" charset="-127"/>
                <a:cs typeface="Tahoma" pitchFamily="34" charset="0"/>
              </a:rPr>
              <a:t> </a:t>
            </a:r>
            <a:r>
              <a:rPr lang="ru-RU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  <a:t>      </a:t>
            </a:r>
            <a:r>
              <a:rPr lang="ru-RU" b="1" dirty="0">
                <a:latin typeface="Batang" pitchFamily="18" charset="-127"/>
                <a:ea typeface="Batang" pitchFamily="18" charset="-127"/>
                <a:cs typeface="Tahoma" pitchFamily="34" charset="0"/>
              </a:rPr>
              <a:t>предметы ты знаешь?</a:t>
            </a:r>
          </a:p>
          <a:p>
            <a:pPr marL="342900" indent="-342900">
              <a:buAutoNum type="arabicPeriod" startAt="2"/>
            </a:pPr>
            <a:r>
              <a:rPr lang="ru-RU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  <a:t>Чем </a:t>
            </a:r>
            <a:r>
              <a:rPr lang="ru-RU" b="1" dirty="0">
                <a:latin typeface="Batang" pitchFamily="18" charset="-127"/>
                <a:ea typeface="Batang" pitchFamily="18" charset="-127"/>
                <a:cs typeface="Tahoma" pitchFamily="34" charset="0"/>
              </a:rPr>
              <a:t>опасна газовая плита </a:t>
            </a:r>
            <a:r>
              <a:rPr lang="ru-RU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  <a:t>,</a:t>
            </a:r>
          </a:p>
          <a:p>
            <a:r>
              <a:rPr lang="ru-RU" b="1" dirty="0">
                <a:latin typeface="Batang" pitchFamily="18" charset="-127"/>
                <a:ea typeface="Batang" pitchFamily="18" charset="-127"/>
                <a:cs typeface="Tahoma" pitchFamily="34" charset="0"/>
              </a:rPr>
              <a:t> </a:t>
            </a:r>
            <a:r>
              <a:rPr lang="ru-RU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  <a:t>      свеча</a:t>
            </a:r>
            <a:r>
              <a:rPr lang="ru-RU" b="1" dirty="0">
                <a:latin typeface="Batang" pitchFamily="18" charset="-127"/>
                <a:ea typeface="Batang" pitchFamily="18" charset="-127"/>
                <a:cs typeface="Tahoma" pitchFamily="34" charset="0"/>
              </a:rPr>
              <a:t>, электрический утюг?</a:t>
            </a:r>
          </a:p>
          <a:p>
            <a:r>
              <a:rPr lang="ru-RU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  <a:t>3. Можно </a:t>
            </a:r>
            <a:r>
              <a:rPr lang="ru-RU" b="1" dirty="0">
                <a:latin typeface="Batang" pitchFamily="18" charset="-127"/>
                <a:ea typeface="Batang" pitchFamily="18" charset="-127"/>
                <a:cs typeface="Tahoma" pitchFamily="34" charset="0"/>
              </a:rPr>
              <a:t>ли брать спички детям?</a:t>
            </a:r>
          </a:p>
          <a:p>
            <a:r>
              <a:rPr lang="ru-RU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  <a:t>4. Почему </a:t>
            </a:r>
            <a:r>
              <a:rPr lang="ru-RU" b="1" dirty="0">
                <a:latin typeface="Batang" pitchFamily="18" charset="-127"/>
                <a:ea typeface="Batang" pitchFamily="18" charset="-127"/>
                <a:cs typeface="Tahoma" pitchFamily="34" charset="0"/>
              </a:rPr>
              <a:t>может случиться пожар?</a:t>
            </a:r>
          </a:p>
          <a:p>
            <a:r>
              <a:rPr lang="ru-RU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  <a:t>5. Что </a:t>
            </a:r>
            <a:r>
              <a:rPr lang="ru-RU" b="1" dirty="0">
                <a:latin typeface="Batang" pitchFamily="18" charset="-127"/>
                <a:ea typeface="Batang" pitchFamily="18" charset="-127"/>
                <a:cs typeface="Tahoma" pitchFamily="34" charset="0"/>
              </a:rPr>
              <a:t>нужно сделать, если случился пожар?</a:t>
            </a:r>
          </a:p>
          <a:p>
            <a:r>
              <a:rPr lang="ru-RU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  <a:t>6. Что </a:t>
            </a:r>
            <a:r>
              <a:rPr lang="ru-RU" b="1" dirty="0">
                <a:latin typeface="Batang" pitchFamily="18" charset="-127"/>
                <a:ea typeface="Batang" pitchFamily="18" charset="-127"/>
                <a:cs typeface="Tahoma" pitchFamily="34" charset="0"/>
              </a:rPr>
              <a:t>нужно сказать, позвонив по телефону «101»?</a:t>
            </a:r>
          </a:p>
          <a:p>
            <a:r>
              <a:rPr lang="ru-RU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  <a:t>7. А </a:t>
            </a:r>
            <a:r>
              <a:rPr lang="ru-RU" b="1" dirty="0">
                <a:latin typeface="Batang" pitchFamily="18" charset="-127"/>
                <a:ea typeface="Batang" pitchFamily="18" charset="-127"/>
                <a:cs typeface="Tahoma" pitchFamily="34" charset="0"/>
              </a:rPr>
              <a:t>ты знаешь свой адрес?</a:t>
            </a:r>
          </a:p>
          <a:p>
            <a:r>
              <a:rPr lang="ru-RU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  <a:t>8. Где </a:t>
            </a:r>
            <a:r>
              <a:rPr lang="ru-RU" b="1" dirty="0">
                <a:latin typeface="Batang" pitchFamily="18" charset="-127"/>
                <a:ea typeface="Batang" pitchFamily="18" charset="-127"/>
                <a:cs typeface="Tahoma" pitchFamily="34" charset="0"/>
              </a:rPr>
              <a:t>нужно ждать спасателей или пожарных?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4565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2333" y="404665"/>
            <a:ext cx="8280920" cy="1800199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050" name="Picture 2" descr="I:\пожарная безопасность\фото\IMG_79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3143248"/>
            <a:ext cx="2112282" cy="172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I:\пожарная безопасность\пож безопасность фото\DSC079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312" r="-1631"/>
          <a:stretch>
            <a:fillRect/>
          </a:stretch>
        </p:blipFill>
        <p:spPr bwMode="auto">
          <a:xfrm>
            <a:off x="6215074" y="5072074"/>
            <a:ext cx="2643206" cy="1593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:\пожарная безопасность\пож безопасность фото\IMG_804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7" t="19014" r="8735"/>
          <a:stretch>
            <a:fillRect/>
          </a:stretch>
        </p:blipFill>
        <p:spPr bwMode="auto">
          <a:xfrm>
            <a:off x="142844" y="1428736"/>
            <a:ext cx="2071670" cy="1521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:\пожарная безопасность\пож безопасность фото\IMG_81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3934" r="162"/>
          <a:stretch>
            <a:fillRect/>
          </a:stretch>
        </p:blipFill>
        <p:spPr bwMode="auto">
          <a:xfrm>
            <a:off x="3357554" y="5214950"/>
            <a:ext cx="2500330" cy="1428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:\пожарная безопасность\пож безопасность фото\IMG_923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64" r="2169"/>
          <a:stretch>
            <a:fillRect/>
          </a:stretch>
        </p:blipFill>
        <p:spPr bwMode="auto">
          <a:xfrm>
            <a:off x="357158" y="5214950"/>
            <a:ext cx="2571768" cy="1469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14282" y="500042"/>
            <a:ext cx="8572560" cy="8572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28604"/>
            <a:ext cx="8143932" cy="78581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accent2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У детей лучше сформируются основы пожарной безопасности, если обогащать знания и развивать навыки в различных видах деятельности</a:t>
            </a:r>
            <a:endParaRPr lang="ru-RU" sz="1800" b="1" dirty="0">
              <a:solidFill>
                <a:schemeClr val="accent2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728" y="0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Batang" pitchFamily="18" charset="-127"/>
                <a:ea typeface="Batang" pitchFamily="18" charset="-127"/>
              </a:rPr>
              <a:t>3 этап.  Исполнительский</a:t>
            </a:r>
            <a:r>
              <a:rPr lang="ru-RU" sz="2400" dirty="0" smtClean="0">
                <a:latin typeface="Batang" pitchFamily="18" charset="-127"/>
                <a:ea typeface="Batang" pitchFamily="18" charset="-127"/>
              </a:rPr>
              <a:t>.</a:t>
            </a:r>
            <a:endParaRPr lang="ru-RU" sz="2400" dirty="0">
              <a:latin typeface="Batang" pitchFamily="18" charset="-127"/>
              <a:ea typeface="Batang" pitchFamily="18" charset="-127"/>
            </a:endParaRPr>
          </a:p>
        </p:txBody>
      </p:sp>
      <p:grpSp>
        <p:nvGrpSpPr>
          <p:cNvPr id="6" name="Группа 31"/>
          <p:cNvGrpSpPr/>
          <p:nvPr/>
        </p:nvGrpSpPr>
        <p:grpSpPr>
          <a:xfrm>
            <a:off x="2143108" y="1785926"/>
            <a:ext cx="4714908" cy="3071834"/>
            <a:chOff x="2143108" y="1500174"/>
            <a:chExt cx="4714908" cy="3071834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2143108" y="1500174"/>
              <a:ext cx="4714908" cy="3071834"/>
            </a:xfrm>
            <a:prstGeom prst="round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7" name="Группа 16"/>
            <p:cNvGrpSpPr/>
            <p:nvPr/>
          </p:nvGrpSpPr>
          <p:grpSpPr>
            <a:xfrm>
              <a:off x="3500430" y="2428868"/>
              <a:ext cx="1928826" cy="1285884"/>
              <a:chOff x="3068555" y="2199602"/>
              <a:chExt cx="3243936" cy="2452151"/>
            </a:xfrm>
            <a:grpFill/>
          </p:grpSpPr>
          <p:sp>
            <p:nvSpPr>
              <p:cNvPr id="30" name="Овал 29"/>
              <p:cNvSpPr/>
              <p:nvPr/>
            </p:nvSpPr>
            <p:spPr>
              <a:xfrm>
                <a:off x="3068555" y="2199602"/>
                <a:ext cx="3243936" cy="2452151"/>
              </a:xfrm>
              <a:prstGeom prst="ellipse">
                <a:avLst/>
              </a:pr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 flipH="1">
                <a:off x="3188701" y="2744525"/>
                <a:ext cx="2883500" cy="123253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200" b="1" dirty="0" smtClean="0">
                    <a:latin typeface="Times New Roman" pitchFamily="18" charset="0"/>
                    <a:ea typeface="Batang" pitchFamily="18" charset="-127"/>
                    <a:cs typeface="Times New Roman" pitchFamily="18" charset="0"/>
                  </a:rPr>
                  <a:t>Формирование основ ПБ в различных видах деятельности</a:t>
                </a:r>
                <a:endParaRPr lang="ru-RU" sz="1200" b="1" dirty="0">
                  <a:latin typeface="Times New Roman" pitchFamily="18" charset="0"/>
                  <a:ea typeface="Batang" pitchFamily="18" charset="-127"/>
                  <a:cs typeface="Times New Roman" pitchFamily="18" charset="0"/>
                </a:endParaRPr>
              </a:p>
            </p:txBody>
          </p:sp>
        </p:grpSp>
        <p:sp>
          <p:nvSpPr>
            <p:cNvPr id="18" name="Овал 17"/>
            <p:cNvSpPr/>
            <p:nvPr/>
          </p:nvSpPr>
          <p:spPr>
            <a:xfrm rot="4463793">
              <a:off x="5483186" y="2775330"/>
              <a:ext cx="1619394" cy="599382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 err="1" smtClean="0">
                  <a:solidFill>
                    <a:schemeClr val="tx1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Театрализо-ванная</a:t>
              </a:r>
              <a:endParaRPr lang="ru-RU" sz="1200" b="1" dirty="0">
                <a:solidFill>
                  <a:schemeClr val="tx1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</p:txBody>
        </p:sp>
        <p:sp>
          <p:nvSpPr>
            <p:cNvPr id="19" name="Овал 18"/>
            <p:cNvSpPr/>
            <p:nvPr/>
          </p:nvSpPr>
          <p:spPr>
            <a:xfrm rot="862281">
              <a:off x="2704651" y="3779831"/>
              <a:ext cx="1741543" cy="561921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 smtClean="0">
                  <a:solidFill>
                    <a:schemeClr val="tx1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Изобразитель-</a:t>
              </a:r>
            </a:p>
            <a:p>
              <a:pPr algn="ctr"/>
              <a:r>
                <a:rPr lang="ru-RU" sz="1200" b="1" dirty="0" err="1" smtClean="0">
                  <a:solidFill>
                    <a:schemeClr val="tx1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ная</a:t>
              </a:r>
              <a:endParaRPr lang="ru-RU" sz="1200" b="1" dirty="0">
                <a:solidFill>
                  <a:schemeClr val="tx1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</p:txBody>
        </p:sp>
        <p:sp>
          <p:nvSpPr>
            <p:cNvPr id="20" name="Овал 19"/>
            <p:cNvSpPr/>
            <p:nvPr/>
          </p:nvSpPr>
          <p:spPr>
            <a:xfrm rot="20537413">
              <a:off x="4489049" y="3877022"/>
              <a:ext cx="1614094" cy="524459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 err="1" smtClean="0">
                  <a:solidFill>
                    <a:schemeClr val="tx1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Познаватель-ная</a:t>
              </a:r>
              <a:endParaRPr lang="ru-RU" sz="1200" b="1" dirty="0">
                <a:solidFill>
                  <a:schemeClr val="tx1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</p:txBody>
        </p:sp>
        <p:sp>
          <p:nvSpPr>
            <p:cNvPr id="21" name="Овал 20"/>
            <p:cNvSpPr/>
            <p:nvPr/>
          </p:nvSpPr>
          <p:spPr>
            <a:xfrm rot="17004800">
              <a:off x="1958180" y="2611387"/>
              <a:ext cx="1573378" cy="63715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 err="1" smtClean="0">
                  <a:solidFill>
                    <a:schemeClr val="tx1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Коммуника</a:t>
              </a:r>
              <a:r>
                <a:rPr lang="ru-RU" sz="1200" b="1" dirty="0" smtClean="0">
                  <a:solidFill>
                    <a:schemeClr val="tx1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-</a:t>
              </a:r>
            </a:p>
            <a:p>
              <a:pPr algn="ctr"/>
              <a:r>
                <a:rPr lang="ru-RU" sz="1200" b="1" dirty="0" err="1" smtClean="0">
                  <a:solidFill>
                    <a:schemeClr val="tx1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тивная</a:t>
              </a:r>
              <a:r>
                <a:rPr lang="ru-RU" sz="12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Овал 21"/>
            <p:cNvSpPr/>
            <p:nvPr/>
          </p:nvSpPr>
          <p:spPr>
            <a:xfrm rot="1127480">
              <a:off x="4706800" y="1689214"/>
              <a:ext cx="1273687" cy="604163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 smtClean="0">
                  <a:solidFill>
                    <a:schemeClr val="tx1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Игровая</a:t>
              </a:r>
              <a:endParaRPr lang="ru-RU" sz="1200" b="1" dirty="0">
                <a:solidFill>
                  <a:schemeClr val="tx1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</p:txBody>
        </p:sp>
        <p:sp>
          <p:nvSpPr>
            <p:cNvPr id="23" name="Овал 22"/>
            <p:cNvSpPr/>
            <p:nvPr/>
          </p:nvSpPr>
          <p:spPr>
            <a:xfrm rot="21344320">
              <a:off x="3109413" y="1603919"/>
              <a:ext cx="1401729" cy="599382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 smtClean="0">
                  <a:solidFill>
                    <a:schemeClr val="tx1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Двигательная</a:t>
              </a:r>
              <a:endParaRPr lang="ru-RU" sz="1200" b="1" dirty="0">
                <a:solidFill>
                  <a:schemeClr val="tx1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</p:txBody>
        </p:sp>
        <p:sp>
          <p:nvSpPr>
            <p:cNvPr id="24" name="Двойная стрелка вверх/вниз 23"/>
            <p:cNvSpPr/>
            <p:nvPr/>
          </p:nvSpPr>
          <p:spPr>
            <a:xfrm rot="1835521">
              <a:off x="3718578" y="3458415"/>
              <a:ext cx="212383" cy="353895"/>
            </a:xfrm>
            <a:prstGeom prst="upDownArrow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Двойная стрелка вверх/вниз 24"/>
            <p:cNvSpPr/>
            <p:nvPr/>
          </p:nvSpPr>
          <p:spPr>
            <a:xfrm rot="6030511">
              <a:off x="3271757" y="2784259"/>
              <a:ext cx="187307" cy="373251"/>
            </a:xfrm>
            <a:prstGeom prst="upDownArrow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Двойная стрелка вверх/вниз 25"/>
            <p:cNvSpPr/>
            <p:nvPr/>
          </p:nvSpPr>
          <p:spPr>
            <a:xfrm rot="20548959">
              <a:off x="3980788" y="2237789"/>
              <a:ext cx="212383" cy="376448"/>
            </a:xfrm>
            <a:prstGeom prst="upDownArrow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Двойная стрелка вверх/вниз 26"/>
            <p:cNvSpPr/>
            <p:nvPr/>
          </p:nvSpPr>
          <p:spPr>
            <a:xfrm rot="2720268">
              <a:off x="5108061" y="2367550"/>
              <a:ext cx="187307" cy="380324"/>
            </a:xfrm>
            <a:prstGeom prst="upDownArrow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Двойная стрелка вверх/вниз 27"/>
            <p:cNvSpPr/>
            <p:nvPr/>
          </p:nvSpPr>
          <p:spPr>
            <a:xfrm rot="5639386">
              <a:off x="5571053" y="2900397"/>
              <a:ext cx="187307" cy="488200"/>
            </a:xfrm>
            <a:prstGeom prst="upDownArrow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Двойная стрелка вверх/вниз 28"/>
            <p:cNvSpPr/>
            <p:nvPr/>
          </p:nvSpPr>
          <p:spPr>
            <a:xfrm rot="19818346">
              <a:off x="4963773" y="3453513"/>
              <a:ext cx="212383" cy="396179"/>
            </a:xfrm>
            <a:prstGeom prst="upDownArrow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053" name="Picture 5" descr="I:\пожарная безопасность\пож безопасность фото\IMG_806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1" t="14649" r="1116"/>
          <a:stretch>
            <a:fillRect/>
          </a:stretch>
        </p:blipFill>
        <p:spPr bwMode="auto">
          <a:xfrm>
            <a:off x="214282" y="3357562"/>
            <a:ext cx="1928826" cy="166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I:\пожарная безопасность\фото\IMG_799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0296" y="1428736"/>
            <a:ext cx="2083704" cy="156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I:\пожарная безопасность\пож безопасность фото\IMG_8044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557" t="19014" r="8735"/>
          <a:stretch>
            <a:fillRect/>
          </a:stretch>
        </p:blipFill>
        <p:spPr bwMode="auto">
          <a:xfrm>
            <a:off x="199970" y="1436469"/>
            <a:ext cx="2071670" cy="1521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I:\пожарная безопасность\пож безопасность фото\IMG_9239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464" r="2169"/>
          <a:stretch>
            <a:fillRect/>
          </a:stretch>
        </p:blipFill>
        <p:spPr bwMode="auto">
          <a:xfrm>
            <a:off x="414284" y="5222683"/>
            <a:ext cx="2571768" cy="1469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5" descr="I:\пожарная безопасность\пож безопасность фото\IMG_8066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721" t="14649" r="1116"/>
          <a:stretch>
            <a:fillRect/>
          </a:stretch>
        </p:blipFill>
        <p:spPr bwMode="auto">
          <a:xfrm>
            <a:off x="271408" y="3365295"/>
            <a:ext cx="1928826" cy="166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71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260648"/>
            <a:ext cx="6984776" cy="115212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100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  <a:t>Место в структуре </a:t>
            </a:r>
            <a:br>
              <a:rPr lang="ru-RU" sz="3100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</a:br>
            <a:r>
              <a:rPr lang="ru-RU" sz="3100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  <a:t>образовательного процесса</a:t>
            </a:r>
            <a:endParaRPr lang="ru-RU" sz="3100" b="1" dirty="0">
              <a:latin typeface="Batang" pitchFamily="18" charset="-127"/>
              <a:ea typeface="Batang" pitchFamily="18" charset="-127"/>
              <a:cs typeface="Tahom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916832"/>
            <a:ext cx="7160840" cy="3721968"/>
          </a:xfrm>
        </p:spPr>
        <p:txBody>
          <a:bodyPr>
            <a:normAutofit/>
          </a:bodyPr>
          <a:lstStyle/>
          <a:p>
            <a:endParaRPr lang="ru-RU" sz="18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18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18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3347864" y="1628800"/>
            <a:ext cx="5328592" cy="1224136"/>
          </a:xfrm>
          <a:prstGeom prst="snip2Diag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12976"/>
            <a:ext cx="4697681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229200"/>
            <a:ext cx="5006653" cy="984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3275856" y="1772816"/>
            <a:ext cx="54726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  <a:t>Совместная деятельность педагога и детей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39552" y="3356992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Batang" pitchFamily="18" charset="-127"/>
                <a:ea typeface="Batang" pitchFamily="18" charset="-127"/>
                <a:cs typeface="Tahoma" pitchFamily="34" charset="0"/>
              </a:rPr>
              <a:t>Самостоятельная </a:t>
            </a:r>
            <a:r>
              <a:rPr lang="ru-RU" sz="2400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  <a:t>деятельность детей</a:t>
            </a:r>
            <a:endParaRPr lang="ru-RU" sz="2400" b="1" dirty="0">
              <a:latin typeface="Batang" pitchFamily="18" charset="-127"/>
              <a:ea typeface="Batang" pitchFamily="18" charset="-127"/>
              <a:cs typeface="Tahoma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275856" y="5229200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latin typeface="Batang" pitchFamily="18" charset="-127"/>
                <a:ea typeface="Batang" pitchFamily="18" charset="-127"/>
                <a:cs typeface="Tahoma" pitchFamily="34" charset="0"/>
              </a:rPr>
              <a:t>Образовательная деятельность в </a:t>
            </a:r>
            <a:r>
              <a:rPr lang="ru-RU" sz="2400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  <a:t>семье</a:t>
            </a:r>
            <a:endParaRPr lang="ru-RU" sz="2400" b="1" dirty="0">
              <a:latin typeface="Batang" pitchFamily="18" charset="-127"/>
              <a:ea typeface="Batang" pitchFamily="18" charset="-127"/>
              <a:cs typeface="Tahoma" pitchFamily="34" charset="0"/>
            </a:endParaRPr>
          </a:p>
        </p:txBody>
      </p:sp>
      <p:pic>
        <p:nvPicPr>
          <p:cNvPr id="1029" name="Picture 5" descr="I:\пожарная безопасность\пож безопасность фото\DSC079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980728"/>
            <a:ext cx="2880319" cy="2160240"/>
          </a:xfrm>
          <a:prstGeom prst="snip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:\пожарная безопасность\пож безопасность фото\IMG_931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757" t="23811" r="8189" b="1818"/>
          <a:stretch/>
        </p:blipFill>
        <p:spPr bwMode="auto">
          <a:xfrm>
            <a:off x="5292080" y="2996952"/>
            <a:ext cx="3096344" cy="2130795"/>
          </a:xfrm>
          <a:prstGeom prst="snip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I:\пожарная безопасность\пож безопасность фото\IMG_8068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86" t="16364" r="17576"/>
          <a:stretch/>
        </p:blipFill>
        <p:spPr bwMode="auto">
          <a:xfrm>
            <a:off x="539552" y="4437112"/>
            <a:ext cx="2736304" cy="2230876"/>
          </a:xfrm>
          <a:prstGeom prst="snip2Diag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62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3"/>
            <a:ext cx="8136904" cy="100811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Batang" pitchFamily="18" charset="-127"/>
                <a:ea typeface="Batang" pitchFamily="18" charset="-127"/>
                <a:cs typeface="Tahoma" pitchFamily="34" charset="0"/>
              </a:rPr>
              <a:t>Двигательная деятельность</a:t>
            </a:r>
            <a:endParaRPr lang="ru-RU" sz="2800" b="1" dirty="0">
              <a:latin typeface="Batang" pitchFamily="18" charset="-127"/>
              <a:ea typeface="Batang" pitchFamily="18" charset="-127"/>
              <a:cs typeface="Tahoma" pitchFamily="34" charset="0"/>
            </a:endParaRPr>
          </a:p>
        </p:txBody>
      </p:sp>
      <p:pic>
        <p:nvPicPr>
          <p:cNvPr id="4" name="Picture 2" descr="C:\Users\samsung\Desktop\DSC0806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061" t="6061" r="8635" b="19596"/>
          <a:stretch/>
        </p:blipFill>
        <p:spPr bwMode="auto">
          <a:xfrm>
            <a:off x="755576" y="1268760"/>
            <a:ext cx="263298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55976" y="3356992"/>
            <a:ext cx="4384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Batang" pitchFamily="18" charset="-127"/>
                <a:ea typeface="Batang" pitchFamily="18" charset="-127"/>
                <a:hlinkClick r:id="rId3" action="ppaction://hlinkfile"/>
              </a:rPr>
              <a:t>Танцевальные упражнения</a:t>
            </a:r>
            <a:endParaRPr lang="ru-RU" sz="24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5805264"/>
            <a:ext cx="36968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Batang" pitchFamily="18" charset="-127"/>
                <a:ea typeface="Batang" pitchFamily="18" charset="-127"/>
                <a:hlinkClick r:id="rId4" action="ppaction://hlinkfile"/>
              </a:rPr>
              <a:t>Спортивные эстафеты</a:t>
            </a:r>
            <a:endParaRPr lang="ru-RU" sz="24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3356992"/>
            <a:ext cx="2935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Batang" pitchFamily="18" charset="-127"/>
                <a:ea typeface="Batang" pitchFamily="18" charset="-127"/>
              </a:rPr>
              <a:t>Подвижные игры</a:t>
            </a:r>
            <a:endParaRPr lang="ru-RU" sz="24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098" name="Picture 2" descr="I:\летняя работа 2019\IMG_927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861048"/>
            <a:ext cx="2736304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3568" y="5805264"/>
            <a:ext cx="26757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Batang" pitchFamily="18" charset="-127"/>
                <a:ea typeface="Batang" pitchFamily="18" charset="-127"/>
              </a:rPr>
              <a:t>Гимнастика </a:t>
            </a:r>
          </a:p>
          <a:p>
            <a:pPr algn="ctr"/>
            <a:r>
              <a:rPr lang="ru-RU" sz="2400" b="1" dirty="0" smtClean="0">
                <a:latin typeface="Batang" pitchFamily="18" charset="-127"/>
                <a:ea typeface="Batang" pitchFamily="18" charset="-127"/>
              </a:rPr>
              <a:t>юных пожарных</a:t>
            </a:r>
          </a:p>
        </p:txBody>
      </p:sp>
      <p:pic>
        <p:nvPicPr>
          <p:cNvPr id="1026" name="Picture 2" descr="C:\Users\ясли2\Desktop\танец квн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268760"/>
            <a:ext cx="2736304" cy="2024322"/>
          </a:xfrm>
          <a:prstGeom prst="rect">
            <a:avLst/>
          </a:prstGeom>
          <a:noFill/>
        </p:spPr>
      </p:pic>
      <p:pic>
        <p:nvPicPr>
          <p:cNvPr id="1027" name="Picture 3" descr="C:\Users\ясли2\Desktop\Эстафеты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1265" y="3933056"/>
            <a:ext cx="2757119" cy="1872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7352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Batang" pitchFamily="18" charset="-127"/>
                <a:ea typeface="Batang" pitchFamily="18" charset="-127"/>
              </a:rPr>
              <a:t>Игровая  деятельность</a:t>
            </a:r>
            <a:endParaRPr lang="ru-RU" sz="28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7" name="Picture 9" descr="I:\пожарная безопасность\пож безопасность фото\IMG_93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2191524" cy="1643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IMG_82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924944"/>
            <a:ext cx="2190890" cy="1643074"/>
          </a:xfrm>
          <a:prstGeom prst="rect">
            <a:avLst/>
          </a:prstGeom>
          <a:noFill/>
        </p:spPr>
      </p:pic>
      <p:pic>
        <p:nvPicPr>
          <p:cNvPr id="9" name="Picture 3" descr="F:\IMG_82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797152"/>
            <a:ext cx="2208371" cy="1656184"/>
          </a:xfrm>
          <a:prstGeom prst="rect">
            <a:avLst/>
          </a:prstGeom>
          <a:noFill/>
        </p:spPr>
      </p:pic>
      <p:pic>
        <p:nvPicPr>
          <p:cNvPr id="10" name="Picture 8" descr="I:\пожарная безопасность\пож безопасность фото\IMG_812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071" r="30454"/>
          <a:stretch/>
        </p:blipFill>
        <p:spPr bwMode="auto">
          <a:xfrm>
            <a:off x="6588224" y="1124744"/>
            <a:ext cx="228889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I:\пожарная безопасность\пож безопасность фото\IMG_8105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1" t="29211" r="29200" b="16364"/>
          <a:stretch/>
        </p:blipFill>
        <p:spPr bwMode="auto">
          <a:xfrm>
            <a:off x="6550143" y="4825071"/>
            <a:ext cx="2290244" cy="1315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I:\пожарная безопасность\пож безопасность фото\IMG_8107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0" t="24603" r="23689" b="16600"/>
          <a:stretch/>
        </p:blipFill>
        <p:spPr bwMode="auto">
          <a:xfrm>
            <a:off x="6588224" y="3212976"/>
            <a:ext cx="2252163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Блок-схема: память с посл. доступом 14"/>
          <p:cNvSpPr/>
          <p:nvPr/>
        </p:nvSpPr>
        <p:spPr>
          <a:xfrm flipH="1">
            <a:off x="2627784" y="1628800"/>
            <a:ext cx="3816424" cy="986915"/>
          </a:xfrm>
          <a:prstGeom prst="flowChartMagneticTape">
            <a:avLst/>
          </a:prstGeom>
          <a:solidFill>
            <a:srgbClr val="F6F6A8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771800" y="1844824"/>
            <a:ext cx="34403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Batang" pitchFamily="18" charset="-127"/>
                <a:ea typeface="Batang" pitchFamily="18" charset="-127"/>
              </a:rPr>
              <a:t>Дидактические игры</a:t>
            </a:r>
            <a:endParaRPr lang="ru-RU" sz="24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6" name="Блок-схема: память с посл. доступом 15"/>
          <p:cNvSpPr/>
          <p:nvPr/>
        </p:nvSpPr>
        <p:spPr>
          <a:xfrm>
            <a:off x="2411760" y="3140968"/>
            <a:ext cx="4032448" cy="1044116"/>
          </a:xfrm>
          <a:prstGeom prst="flowChartMagneticTape">
            <a:avLst/>
          </a:prstGeom>
          <a:solidFill>
            <a:srgbClr val="F6F6A8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987824" y="3284984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Batang" pitchFamily="18" charset="-127"/>
                <a:ea typeface="Batang" pitchFamily="18" charset="-127"/>
              </a:rPr>
              <a:t>Сюжетно-ролевые </a:t>
            </a:r>
          </a:p>
          <a:p>
            <a:pPr algn="ctr"/>
            <a:r>
              <a:rPr lang="ru-RU" sz="2400" b="1" dirty="0" smtClean="0">
                <a:latin typeface="Batang" pitchFamily="18" charset="-127"/>
                <a:ea typeface="Batang" pitchFamily="18" charset="-127"/>
              </a:rPr>
              <a:t>игры</a:t>
            </a:r>
            <a:endParaRPr lang="ru-RU" sz="24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3074" name="Picture 2" descr="C:\Users\samsung\Desktop\IMG_8099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213"/>
          <a:stretch/>
        </p:blipFill>
        <p:spPr bwMode="auto">
          <a:xfrm>
            <a:off x="2971056" y="4941168"/>
            <a:ext cx="3080324" cy="1866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9" descr="I:\пожарная безопасность\пож безопасность фото\IMG_9315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38169"/>
            <a:ext cx="2191524" cy="1643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F:\IMG_8228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738369"/>
            <a:ext cx="2190890" cy="1643074"/>
          </a:xfrm>
          <a:prstGeom prst="rect">
            <a:avLst/>
          </a:prstGeom>
          <a:noFill/>
        </p:spPr>
      </p:pic>
      <p:pic>
        <p:nvPicPr>
          <p:cNvPr id="20" name="Picture 3" descr="F:\IMG_8225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610577"/>
            <a:ext cx="2208371" cy="1656184"/>
          </a:xfrm>
          <a:prstGeom prst="rect">
            <a:avLst/>
          </a:prstGeom>
          <a:noFill/>
        </p:spPr>
      </p:pic>
      <p:pic>
        <p:nvPicPr>
          <p:cNvPr id="21" name="Picture 6" descr="I:\пожарная безопасность\пож безопасность фото\IMG_8105.JPG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61" t="29211" r="29200" b="16364"/>
          <a:stretch/>
        </p:blipFill>
        <p:spPr bwMode="auto">
          <a:xfrm>
            <a:off x="6550143" y="4638496"/>
            <a:ext cx="2290244" cy="1315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7" descr="I:\пожарная безопасность\пож безопасность фото\IMG_8107.JPG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50" t="24603" r="23689" b="16600"/>
          <a:stretch/>
        </p:blipFill>
        <p:spPr bwMode="auto">
          <a:xfrm>
            <a:off x="6588224" y="3026401"/>
            <a:ext cx="2252163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samsung\Desktop\IMG_8099.JPG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213"/>
          <a:stretch/>
        </p:blipFill>
        <p:spPr bwMode="auto">
          <a:xfrm>
            <a:off x="2971056" y="4754593"/>
            <a:ext cx="3080324" cy="1866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00000"/>
        </a:solidFill>
        <a:ln>
          <a:solidFill>
            <a:srgbClr val="C0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3672</TotalTime>
  <Words>548</Words>
  <Application>Microsoft Office PowerPoint</Application>
  <PresentationFormat>Экран (4:3)</PresentationFormat>
  <Paragraphs>136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«Формирование основ  пожарной безопасности у старших дошкольников»                                                  Тузова                                            Елена Николаевна                                              Воспитатель МКДОУ                                                 Калинихинский                                                 детский                                                 сад №6 «Берёзка»  </vt:lpstr>
      <vt:lpstr>Презентация PowerPoint</vt:lpstr>
      <vt:lpstr>ЦЕЛЬ : Формирование основ пожарной безопасности у детей старшего дошкольного возраста  </vt:lpstr>
      <vt:lpstr>  </vt:lpstr>
      <vt:lpstr> 1 этап. Подготовительный 2 этап. Исследовательский.  </vt:lpstr>
      <vt:lpstr> </vt:lpstr>
      <vt:lpstr> Место в структуре  образовательного процесса</vt:lpstr>
      <vt:lpstr>Двигательная деятельность</vt:lpstr>
      <vt:lpstr>Игровая  деятельность</vt:lpstr>
      <vt:lpstr>Коммуникативная (общение детей со взрослыми и  сверстниками на занятиях  и в свободной деятельности) </vt:lpstr>
      <vt:lpstr>Познавательная </vt:lpstr>
      <vt:lpstr>Изобразительная </vt:lpstr>
      <vt:lpstr>Театрализованная </vt:lpstr>
      <vt:lpstr>Презентация PowerPoint</vt:lpstr>
      <vt:lpstr>Презентация PowerPoint</vt:lpstr>
      <vt:lpstr>Презентация PowerPoint</vt:lpstr>
      <vt:lpstr>Презентация PowerPoint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samsung</cp:lastModifiedBy>
  <cp:revision>199</cp:revision>
  <dcterms:created xsi:type="dcterms:W3CDTF">2019-08-26T08:59:04Z</dcterms:created>
  <dcterms:modified xsi:type="dcterms:W3CDTF">2020-05-16T06:19:36Z</dcterms:modified>
</cp:coreProperties>
</file>