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61" r:id="rId2"/>
    <p:sldId id="256" r:id="rId3"/>
    <p:sldId id="272" r:id="rId4"/>
    <p:sldId id="271" r:id="rId5"/>
    <p:sldId id="265" r:id="rId6"/>
    <p:sldId id="267" r:id="rId7"/>
    <p:sldId id="258" r:id="rId8"/>
    <p:sldId id="268" r:id="rId9"/>
    <p:sldId id="262" r:id="rId10"/>
    <p:sldId id="269" r:id="rId11"/>
    <p:sldId id="263" r:id="rId12"/>
    <p:sldId id="270" r:id="rId13"/>
    <p:sldId id="266" r:id="rId14"/>
    <p:sldId id="273" r:id="rId15"/>
    <p:sldId id="259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101" y="2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9CA12E-1E22-43A4-A9C5-560DC50E64CE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EF2D1-9E01-4502-87C0-6C4E53B908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5511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9EF2D1-9E01-4502-87C0-6C4E53B908B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4372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9EF2D1-9E01-4502-87C0-6C4E53B908B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7507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9EF2D1-9E01-4502-87C0-6C4E53B908B5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00304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9EF2D1-9E01-4502-87C0-6C4E53B908B5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66122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9EF2D1-9E01-4502-87C0-6C4E53B908B5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85213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9EF2D1-9E01-4502-87C0-6C4E53B908B5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4485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9EF2D1-9E01-4502-87C0-6C4E53B908B5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292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607DC-FADF-4BED-B0CB-4E87BA446E28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476B8-8686-4C24-A833-584A88A6B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317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607DC-FADF-4BED-B0CB-4E87BA446E28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476B8-8686-4C24-A833-584A88A6B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736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607DC-FADF-4BED-B0CB-4E87BA446E28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476B8-8686-4C24-A833-584A88A6B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755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607DC-FADF-4BED-B0CB-4E87BA446E28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476B8-8686-4C24-A833-584A88A6B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268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607DC-FADF-4BED-B0CB-4E87BA446E28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476B8-8686-4C24-A833-584A88A6B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865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607DC-FADF-4BED-B0CB-4E87BA446E28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476B8-8686-4C24-A833-584A88A6B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194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607DC-FADF-4BED-B0CB-4E87BA446E28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476B8-8686-4C24-A833-584A88A6B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160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607DC-FADF-4BED-B0CB-4E87BA446E28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476B8-8686-4C24-A833-584A88A6B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786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607DC-FADF-4BED-B0CB-4E87BA446E28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476B8-8686-4C24-A833-584A88A6B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66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607DC-FADF-4BED-B0CB-4E87BA446E28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476B8-8686-4C24-A833-584A88A6B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634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607DC-FADF-4BED-B0CB-4E87BA446E28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476B8-8686-4C24-A833-584A88A6B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262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1607DC-FADF-4BED-B0CB-4E87BA446E28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2476B8-8686-4C24-A833-584A88A6B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8148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ng-images.ru/9233/rainbow_png5567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911927" y="1511726"/>
            <a:ext cx="1219200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sng" strike="noStrike" cap="none" normalizeH="0" baseline="0" dirty="0" smtClean="0">
                <a:ln>
                  <a:noFill/>
                </a:ln>
                <a:solidFill>
                  <a:srgbClr val="039BE5"/>
                </a:solidFill>
                <a:effectLst/>
                <a:latin typeface="&amp;quot"/>
              </a:rPr>
              <a:t>   </a:t>
            </a:r>
          </a:p>
        </p:txBody>
      </p:sp>
      <p:pic>
        <p:nvPicPr>
          <p:cNvPr id="5" name="Picture 2" descr="http://png-images.ru/wp-content/uploads/2015/03/03/5883/gif/пчела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8467" y="2726720"/>
            <a:ext cx="2549236" cy="2627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png-images.ru/wp-content/uploads/2015/03/03/9233/png/rainbow_PNG5567-170x115.pn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756" y="0"/>
            <a:ext cx="10145442" cy="64539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656318"/>
              </p:ext>
            </p:extLst>
          </p:nvPr>
        </p:nvGraphicFramePr>
        <p:xfrm>
          <a:off x="5347252" y="5957411"/>
          <a:ext cx="2400451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0451"/>
              </a:tblGrid>
              <a:tr h="31993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14.05.2020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1610139" y="799949"/>
            <a:ext cx="3319670" cy="1669773"/>
          </a:xfrm>
          <a:prstGeom prst="roundRect">
            <a:avLst>
              <a:gd name="adj" fmla="val 250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/>
                </a:solidFill>
              </a:rPr>
              <a:t>ГЕОМЕТРИЧЕСКИЕ</a:t>
            </a:r>
          </a:p>
          <a:p>
            <a:pPr algn="ctr"/>
            <a:r>
              <a:rPr lang="ru-RU" sz="2800" b="1" dirty="0" smtClean="0">
                <a:solidFill>
                  <a:schemeClr val="bg2"/>
                </a:solidFill>
              </a:rPr>
              <a:t> ФИГУРЫ.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050156" y="162433"/>
            <a:ext cx="4834933" cy="2766297"/>
          </a:xfrm>
          <a:prstGeom prst="roundRect">
            <a:avLst>
              <a:gd name="adj" fmla="val 250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ЖИЛА МАЛЕНЬКАЯ , ТРУДОЛЮБИВАЯ И ВЕСЕЛАЯ ПЧЕЛКА. ЗВАЛИ ЕЁ--ЖУ-ЖА.</a:t>
            </a:r>
          </a:p>
          <a:p>
            <a:pPr algn="ctr"/>
            <a:r>
              <a:rPr lang="ru-RU" dirty="0"/>
              <a:t>ОНА ЛЮБИЛА СОБИРАТЬ СЛАДКИЙ НЕКТАР И ПОЛЕЗНУЮ ПЫЛЬЦУ С ЦВЕТОВ.</a:t>
            </a:r>
          </a:p>
          <a:p>
            <a:pPr algn="ctr"/>
            <a:r>
              <a:rPr lang="ru-RU" dirty="0"/>
              <a:t>ПОСЛЕ РАБОТЫ  В САДУ И В ПОЛЕ </a:t>
            </a:r>
            <a:endParaRPr lang="ru-RU" dirty="0" smtClean="0"/>
          </a:p>
          <a:p>
            <a:pPr algn="ctr"/>
            <a:r>
              <a:rPr lang="ru-RU" dirty="0" smtClean="0"/>
              <a:t>ЖУ-ЖА </a:t>
            </a:r>
            <a:r>
              <a:rPr lang="ru-RU" dirty="0"/>
              <a:t>ВОЗВРАЩАЛАСЬ ДОМОЙ.</a:t>
            </a:r>
          </a:p>
          <a:p>
            <a:pPr algn="ctr"/>
            <a:r>
              <a:rPr lang="ru-RU" dirty="0"/>
              <a:t> ЕЁ ДОМОМ БЫЛ ПРОСТОРНЫЙ УЛЕЙ. </a:t>
            </a:r>
          </a:p>
          <a:p>
            <a:pPr algn="ctr"/>
            <a:r>
              <a:rPr lang="ru-RU" dirty="0"/>
              <a:t>ПОМОГИ ПЧЕЛКЕ ВЫБРАТЬ ДОМИК. </a:t>
            </a:r>
          </a:p>
          <a:p>
            <a:pPr algn="ctr"/>
            <a:r>
              <a:rPr lang="ru-RU" dirty="0"/>
              <a:t>ЧАСТИ ДОМИКА-УЛЬЯ НА СХЕМАХ  ВОКРУГ ПЧЕЛКИ</a:t>
            </a:r>
          </a:p>
        </p:txBody>
      </p:sp>
    </p:spTree>
    <p:extLst>
      <p:ext uri="{BB962C8B-B14F-4D97-AF65-F5344CB8AC3E}">
        <p14:creationId xmlns:p14="http://schemas.microsoft.com/office/powerpoint/2010/main" val="372953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1492" y="665019"/>
            <a:ext cx="9171708" cy="532014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ВАРИАНТЫ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1. Покажи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2. Посмотри и найди домик ЖУ-ЖИ.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3. НАЗОВИ «СОСЕДЕЙ» треугольника УМНИЦА! СПРАВА… СЛЕВА… МОЛОДЕЦ!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4. ПРОДОЛЖАЕМ ИГРАТЬ? ХОРОШО!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5.ПОКАЖИ ДОМИКИ СПРАВА, ДОМИКИ СЛЕВА. ГДЕ ДОМИК ПЧЁЛКИ? ОТЛИЧНО!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49756" y="1359546"/>
            <a:ext cx="811092" cy="84606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5767653" y="1359546"/>
            <a:ext cx="970395" cy="884427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727867" y="1321183"/>
            <a:ext cx="813763" cy="884427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5400000">
            <a:off x="6731703" y="1358214"/>
            <a:ext cx="1146643" cy="61334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356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rot="5400000">
            <a:off x="8329509" y="5142557"/>
            <a:ext cx="1475456" cy="96436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7984388" y="2869334"/>
            <a:ext cx="2259955" cy="216295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2642458" y="3803073"/>
            <a:ext cx="2346406" cy="218146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9014187" y="1035973"/>
            <a:ext cx="2000080" cy="16067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://png-images.ru/wp-content/uploads/2015/03/03/5883/gif/пчела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43" y="504768"/>
            <a:ext cx="1920609" cy="1920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463786" y="1212360"/>
            <a:ext cx="1100882" cy="109450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230825" y="2775987"/>
            <a:ext cx="1921994" cy="17653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671769" y="5359218"/>
            <a:ext cx="609742" cy="53104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451445" y="4902018"/>
            <a:ext cx="914400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9018" y="2111702"/>
            <a:ext cx="811092" cy="84606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3367892" y="1487863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935806" y="3493609"/>
            <a:ext cx="1133476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9568310" y="1188498"/>
            <a:ext cx="998636" cy="109450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5331071" y="1699476"/>
            <a:ext cx="1756658" cy="1079500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1584414" y="0"/>
            <a:ext cx="970395" cy="884427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498684" y="3133652"/>
            <a:ext cx="1355134" cy="31742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 rot="5400000">
            <a:off x="844983" y="4862236"/>
            <a:ext cx="1351783" cy="44111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622379" y="5941692"/>
            <a:ext cx="2346406" cy="48655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1200168" y="3950809"/>
            <a:ext cx="604752" cy="47571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5919697" y="2254298"/>
            <a:ext cx="579405" cy="521689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3706780" y="5102444"/>
            <a:ext cx="565825" cy="56043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 rot="5400000">
            <a:off x="1162636" y="2061316"/>
            <a:ext cx="1351783" cy="44111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3610119" y="1909376"/>
            <a:ext cx="576249" cy="53692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9701434" y="1664940"/>
            <a:ext cx="576249" cy="53692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1039346" y="5603768"/>
            <a:ext cx="876692" cy="78383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Равнобедренный треугольник 31"/>
          <p:cNvSpPr/>
          <p:nvPr/>
        </p:nvSpPr>
        <p:spPr>
          <a:xfrm>
            <a:off x="8657915" y="5382661"/>
            <a:ext cx="623596" cy="44221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3461513" y="2446302"/>
            <a:ext cx="811092" cy="84606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2042974" y="1048115"/>
            <a:ext cx="579405" cy="521689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98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1492" y="665019"/>
            <a:ext cx="9171708" cy="532014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ВАРИАНТЫ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1. Покажи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2. Сколько геометрических фигур?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3.  УМНИЦА! Назови фигуру без углов.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ПРАВИЛЬНО! Сколько КРУГОВ?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4. НАЙДИ УЛЕЙ С ДВУМЯ ОКОШКАМИ ОТЛИЧНО!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5 .НАРИСУЙ КРАСИВЫЙ УЛЕЙ.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49756" y="1359546"/>
            <a:ext cx="811092" cy="84606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5767653" y="1359546"/>
            <a:ext cx="970395" cy="884427"/>
          </a:xfrm>
          <a:prstGeom prst="triangl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693587" y="1359546"/>
            <a:ext cx="813763" cy="88442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5400000">
            <a:off x="6731703" y="1358214"/>
            <a:ext cx="1146643" cy="61334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921021" y="1359546"/>
            <a:ext cx="813763" cy="88442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92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rot="5400000">
            <a:off x="7198894" y="2682572"/>
            <a:ext cx="1475456" cy="96436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6709758" y="375486"/>
            <a:ext cx="2259955" cy="216295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701460" y="286478"/>
            <a:ext cx="1299900" cy="144212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8963030" y="4283728"/>
            <a:ext cx="2000080" cy="16067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://png-images.ru/wp-content/uploads/2015/03/03/5883/gif/пчела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1613" y="149220"/>
            <a:ext cx="1920609" cy="1920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346952" y="4584115"/>
            <a:ext cx="1100882" cy="109450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237372" y="3952681"/>
            <a:ext cx="1921994" cy="17653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646765" y="2689592"/>
            <a:ext cx="609742" cy="53104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824524" y="1695260"/>
            <a:ext cx="1053772" cy="116143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3835493" y="578773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2515755" y="3056419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9449198" y="3209541"/>
            <a:ext cx="998636" cy="109450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5283737" y="2856698"/>
            <a:ext cx="1756658" cy="1079500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9485026" y="74427"/>
            <a:ext cx="970395" cy="884427"/>
          </a:xfrm>
          <a:prstGeom prst="triangl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632139" y="4851673"/>
            <a:ext cx="1355134" cy="31742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 rot="5400000">
            <a:off x="2370216" y="4127259"/>
            <a:ext cx="1351783" cy="9975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14496" y="2775408"/>
            <a:ext cx="2346406" cy="48655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5933423" y="4141333"/>
            <a:ext cx="579405" cy="521689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1086837" y="2016019"/>
            <a:ext cx="565825" cy="56043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 rot="5400000">
            <a:off x="9514891" y="1641959"/>
            <a:ext cx="1351783" cy="44111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4087970" y="920035"/>
            <a:ext cx="576249" cy="53692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9614534" y="3740686"/>
            <a:ext cx="576249" cy="53692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10597142" y="2016019"/>
            <a:ext cx="1085679" cy="98534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Равнобедренный треугольник 31"/>
          <p:cNvSpPr/>
          <p:nvPr/>
        </p:nvSpPr>
        <p:spPr>
          <a:xfrm>
            <a:off x="7632911" y="2764411"/>
            <a:ext cx="623596" cy="44221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3970548" y="1493173"/>
            <a:ext cx="811092" cy="84606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2831350" y="4081755"/>
            <a:ext cx="485579" cy="4696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2531301" y="5274488"/>
            <a:ext cx="1085679" cy="98534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2864767" y="4773253"/>
            <a:ext cx="485579" cy="4696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10326389" y="203870"/>
            <a:ext cx="485579" cy="4696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11562667" y="229568"/>
            <a:ext cx="485579" cy="4696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4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Объект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1129" y="3201266"/>
            <a:ext cx="2768057" cy="2561161"/>
          </a:xfrm>
          <a:prstGeom prst="rect">
            <a:avLst/>
          </a:prstGeom>
        </p:spPr>
      </p:pic>
      <p:sp>
        <p:nvSpPr>
          <p:cNvPr id="39" name="Овал 38"/>
          <p:cNvSpPr/>
          <p:nvPr/>
        </p:nvSpPr>
        <p:spPr>
          <a:xfrm>
            <a:off x="4349808" y="3519054"/>
            <a:ext cx="2878545" cy="293817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7676209" y="462344"/>
            <a:ext cx="3868788" cy="207286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7673835" y="582801"/>
            <a:ext cx="3752673" cy="1925764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36390" y="3774357"/>
            <a:ext cx="3913631" cy="2303694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Равнобедренный треугольник 17"/>
          <p:cNvSpPr/>
          <p:nvPr/>
        </p:nvSpPr>
        <p:spPr>
          <a:xfrm rot="3027242">
            <a:off x="3427907" y="1366595"/>
            <a:ext cx="745276" cy="52621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+mn-lt"/>
                <a:cs typeface="Times New Roman" panose="02020603050405020304" pitchFamily="18" charset="0"/>
              </a:rPr>
              <a:t>НАРИСУЙ ФИГУРУ, КОТОРАЯ ПОТЕРЯЛАСЬ</a:t>
            </a:r>
            <a:endParaRPr lang="ru-RU" sz="2800" b="1" dirty="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1" name="Объект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3708" y="3785616"/>
            <a:ext cx="1761039" cy="2455704"/>
          </a:xfrm>
          <a:prstGeom prst="rect">
            <a:avLst/>
          </a:prstGeom>
        </p:spPr>
      </p:pic>
      <p:sp>
        <p:nvSpPr>
          <p:cNvPr id="13" name="Овал 12"/>
          <p:cNvSpPr/>
          <p:nvPr/>
        </p:nvSpPr>
        <p:spPr>
          <a:xfrm>
            <a:off x="545078" y="1483715"/>
            <a:ext cx="2197500" cy="2045382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6510528" y="1280160"/>
            <a:ext cx="473675" cy="77253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8565556" y="552719"/>
            <a:ext cx="1830401" cy="186199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8275734" y="3458579"/>
            <a:ext cx="1830401" cy="186199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Объект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1215" y="1484241"/>
            <a:ext cx="542493" cy="501945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1162410" y="1754636"/>
            <a:ext cx="741989" cy="150354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1192436" y="1893376"/>
            <a:ext cx="652579" cy="1307890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5873598" y="1298523"/>
            <a:ext cx="367013" cy="75417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6" name="Объект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7478" y="2296348"/>
            <a:ext cx="542493" cy="501945"/>
          </a:xfrm>
          <a:prstGeom prst="rect">
            <a:avLst/>
          </a:prstGeom>
        </p:spPr>
      </p:pic>
      <p:sp>
        <p:nvSpPr>
          <p:cNvPr id="38" name="Равнобедренный треугольник 37"/>
          <p:cNvSpPr/>
          <p:nvPr/>
        </p:nvSpPr>
        <p:spPr>
          <a:xfrm>
            <a:off x="4913708" y="4133741"/>
            <a:ext cx="1746057" cy="1626979"/>
          </a:xfrm>
          <a:prstGeom prst="triangle">
            <a:avLst>
              <a:gd name="adj" fmla="val 496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5563793" y="4797169"/>
            <a:ext cx="445886" cy="812399"/>
          </a:xfrm>
          <a:prstGeom prst="ellipse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бъект 40"/>
          <p:cNvSpPr>
            <a:spLocks noGrp="1"/>
          </p:cNvSpPr>
          <p:nvPr>
            <p:ph idx="1"/>
          </p:nvPr>
        </p:nvSpPr>
        <p:spPr>
          <a:xfrm flipV="1">
            <a:off x="11544995" y="1862643"/>
            <a:ext cx="204347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3" name="Равнобедренный треугольник 42"/>
          <p:cNvSpPr/>
          <p:nvPr/>
        </p:nvSpPr>
        <p:spPr>
          <a:xfrm rot="257103">
            <a:off x="855864" y="3832560"/>
            <a:ext cx="2020813" cy="1996134"/>
          </a:xfrm>
          <a:prstGeom prst="triangle">
            <a:avLst>
              <a:gd name="adj" fmla="val 49696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4" name="Объект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7179" y="4947230"/>
            <a:ext cx="715121" cy="658724"/>
          </a:xfrm>
          <a:prstGeom prst="rect">
            <a:avLst/>
          </a:prstGeom>
        </p:spPr>
      </p:pic>
      <p:sp>
        <p:nvSpPr>
          <p:cNvPr id="45" name="Овал 44"/>
          <p:cNvSpPr/>
          <p:nvPr/>
        </p:nvSpPr>
        <p:spPr>
          <a:xfrm>
            <a:off x="1568260" y="5013468"/>
            <a:ext cx="552958" cy="543660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5072045" y="1442526"/>
            <a:ext cx="552958" cy="543660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9225158" y="1465785"/>
            <a:ext cx="552958" cy="543660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8868130" y="4306340"/>
            <a:ext cx="645605" cy="89702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8973532" y="4431253"/>
            <a:ext cx="464483" cy="747252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04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1850" y="4970224"/>
            <a:ext cx="31854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png-images.ru/</a:t>
            </a:r>
            <a:r>
              <a:rPr lang="en-US" sz="2400" b="1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raduga</a:t>
            </a:r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488873" y="2161309"/>
            <a:ext cx="5486977" cy="127461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СПАСИБО!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5506636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png-images.ru/</a:t>
            </a:r>
            <a:r>
              <a:rPr lang="en-US" b="1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animacii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b="1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pchela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/pchela-2/</a:t>
            </a:r>
          </a:p>
        </p:txBody>
      </p:sp>
      <p:pic>
        <p:nvPicPr>
          <p:cNvPr id="7" name="Picture 2" descr="http://png-images.ru/wp-content/uploads/2015/03/03/5883/gif/пчела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746" y="1840840"/>
            <a:ext cx="2549236" cy="2627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8245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6861" y="484395"/>
            <a:ext cx="10515600" cy="4317711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НАЗОВИ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МОЛОДЕЦ! УМНИЦА!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ПРОДОЛЖАЕМ ИГРАТЬ? ОТЛИЧНО!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79062" y="1277879"/>
            <a:ext cx="811092" cy="84606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706472" y="1181627"/>
            <a:ext cx="887504" cy="94231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5810294" y="1210571"/>
            <a:ext cx="970395" cy="88442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51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496" y="728899"/>
            <a:ext cx="6617385" cy="563214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1. Игра « СУДОКУ» тренирует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ВНИМАНИЕ И ПАМЯТЬ.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ПОДУМАЙ. КАКИЕ ФИГУРЫ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ПОТЕРЯЛИСЬ?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МОЛОДЕЦ! УМНИЦА!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ПРОДОЛЖАЕМ ИГРАТЬ?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ОТЛИЧНО!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664548"/>
              </p:ext>
            </p:extLst>
          </p:nvPr>
        </p:nvGraphicFramePr>
        <p:xfrm>
          <a:off x="7626292" y="728900"/>
          <a:ext cx="3587255" cy="3425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8297"/>
                <a:gridCol w="1104479"/>
                <a:gridCol w="1104479"/>
              </a:tblGrid>
              <a:tr h="114188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gradFill>
                      <a:gsLst>
                        <a:gs pos="25000">
                          <a:schemeClr val="accent1">
                            <a:lumMod val="5000"/>
                            <a:lumOff val="95000"/>
                          </a:schemeClr>
                        </a:gs>
                        <a:gs pos="52000">
                          <a:schemeClr val="accent1">
                            <a:lumMod val="45000"/>
                            <a:lumOff val="55000"/>
                          </a:schemeClr>
                        </a:gs>
                        <a:gs pos="72000">
                          <a:srgbClr val="00B0F0"/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gradFill>
                      <a:gsLst>
                        <a:gs pos="25000">
                          <a:schemeClr val="accent1">
                            <a:lumMod val="5000"/>
                            <a:lumOff val="95000"/>
                          </a:schemeClr>
                        </a:gs>
                        <a:gs pos="52000">
                          <a:schemeClr val="accent1">
                            <a:lumMod val="45000"/>
                            <a:lumOff val="55000"/>
                          </a:schemeClr>
                        </a:gs>
                        <a:gs pos="72000">
                          <a:srgbClr val="00B0F0"/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gradFill>
                      <a:gsLst>
                        <a:gs pos="25000">
                          <a:schemeClr val="accent1">
                            <a:lumMod val="5000"/>
                            <a:lumOff val="95000"/>
                          </a:schemeClr>
                        </a:gs>
                        <a:gs pos="52000">
                          <a:schemeClr val="accent1">
                            <a:lumMod val="45000"/>
                            <a:lumOff val="55000"/>
                          </a:schemeClr>
                        </a:gs>
                        <a:gs pos="72000">
                          <a:srgbClr val="00B0F0"/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114188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gradFill>
                      <a:gsLst>
                        <a:gs pos="25000">
                          <a:schemeClr val="accent1">
                            <a:lumMod val="5000"/>
                            <a:lumOff val="95000"/>
                          </a:schemeClr>
                        </a:gs>
                        <a:gs pos="52000">
                          <a:schemeClr val="accent1">
                            <a:lumMod val="45000"/>
                            <a:lumOff val="55000"/>
                          </a:schemeClr>
                        </a:gs>
                        <a:gs pos="72000">
                          <a:srgbClr val="00B0F0"/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gradFill>
                      <a:gsLst>
                        <a:gs pos="25000">
                          <a:schemeClr val="accent1">
                            <a:lumMod val="5000"/>
                            <a:lumOff val="95000"/>
                          </a:schemeClr>
                        </a:gs>
                        <a:gs pos="52000">
                          <a:schemeClr val="accent1">
                            <a:lumMod val="45000"/>
                            <a:lumOff val="55000"/>
                          </a:schemeClr>
                        </a:gs>
                        <a:gs pos="72000">
                          <a:srgbClr val="00B0F0"/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114188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gradFill>
                      <a:gsLst>
                        <a:gs pos="25000">
                          <a:schemeClr val="accent1">
                            <a:lumMod val="5000"/>
                            <a:lumOff val="95000"/>
                          </a:schemeClr>
                        </a:gs>
                        <a:gs pos="52000">
                          <a:schemeClr val="accent1">
                            <a:lumMod val="45000"/>
                            <a:lumOff val="55000"/>
                          </a:schemeClr>
                        </a:gs>
                        <a:gs pos="72000">
                          <a:srgbClr val="00B0F0"/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8048629" y="1978939"/>
            <a:ext cx="811092" cy="84606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176367" y="806720"/>
            <a:ext cx="811092" cy="84606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9149130" y="1882687"/>
            <a:ext cx="887504" cy="94231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7905324" y="780718"/>
            <a:ext cx="887504" cy="94231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9066239" y="809662"/>
            <a:ext cx="970395" cy="884427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7889326" y="3080454"/>
            <a:ext cx="970395" cy="884427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044188" y="2630472"/>
            <a:ext cx="811092" cy="84606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4958539" y="2592109"/>
            <a:ext cx="970395" cy="884427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5984212" y="2592109"/>
            <a:ext cx="887504" cy="94231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10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317711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ВАРИАНТЫ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1. Покажи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2. Посмотри и найди домик ЖУ-ЖИ.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3. Объясни ,почему . МОЛОДЕЦ! УМНИЦА!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4. ПРОДОЛЖАЕМ ИГРАТЬ? ОТЛИЧНО!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79062" y="1277879"/>
            <a:ext cx="811092" cy="84606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706472" y="1181627"/>
            <a:ext cx="887504" cy="94231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5810294" y="1210571"/>
            <a:ext cx="970395" cy="88442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42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rot="5400000">
            <a:off x="8329509" y="5142557"/>
            <a:ext cx="1475456" cy="96436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7984388" y="2869334"/>
            <a:ext cx="2259955" cy="216295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4365845" y="3916173"/>
            <a:ext cx="2346406" cy="218146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340787" y="970392"/>
            <a:ext cx="2000080" cy="16067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://png-images.ru/wp-content/uploads/2015/03/03/5883/gif/пчела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3894" y="33711"/>
            <a:ext cx="1920609" cy="1920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741941" y="1188498"/>
            <a:ext cx="1100882" cy="109450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212987" y="4500011"/>
            <a:ext cx="1707553" cy="17653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671769" y="5359218"/>
            <a:ext cx="609742" cy="53104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113713" y="4986391"/>
            <a:ext cx="914400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464695" y="329146"/>
            <a:ext cx="811092" cy="84606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5451357" y="920661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2816473" y="1188498"/>
            <a:ext cx="998636" cy="109450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1212987" y="3420511"/>
            <a:ext cx="1756658" cy="10795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11050118" y="1370128"/>
            <a:ext cx="970395" cy="88442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300195" y="2677170"/>
            <a:ext cx="1455836" cy="457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365845" y="6068291"/>
            <a:ext cx="2346406" cy="48655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9987662" y="1424366"/>
            <a:ext cx="576249" cy="53692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5738410" y="1297281"/>
            <a:ext cx="579405" cy="521689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5288000" y="5113342"/>
            <a:ext cx="565825" cy="56043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1764538" y="4717928"/>
            <a:ext cx="576249" cy="53692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010682" y="1746074"/>
            <a:ext cx="576249" cy="53692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Равнобедренный треугольник 31"/>
          <p:cNvSpPr/>
          <p:nvPr/>
        </p:nvSpPr>
        <p:spPr>
          <a:xfrm>
            <a:off x="8657915" y="5382661"/>
            <a:ext cx="623596" cy="44221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5625548" y="1835061"/>
            <a:ext cx="805129" cy="84606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911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6592" y="1058966"/>
            <a:ext cx="11256644" cy="579903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ВАРИАНТЫ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1. Покажи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2. Посмотри и найди домик ЖУ-ЖИ.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НАЙДИ ЕЩЁ ОДИН ДОМИК. МОЛОДЕЦ!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ПОСМОТРИ ВНИМАТЕЛЬНО!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ДЕРЕВО-ДОМИК ДИКИХ ПЧЁЛ. ПРАВИЛЬНО !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(ТРИ ВАРИАНТА ДОМИКОВ НА ОДНОМ РИСУНКЕ)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3. Объясни ,почему . МОЛОДЕЦ! УМНИЦА!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4. ПРОДОЛЖАЕМ ИГРАТЬ? ХОРОШО!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49756" y="1359546"/>
            <a:ext cx="811092" cy="84606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4593612" y="1321183"/>
            <a:ext cx="970395" cy="88442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687465" y="1359546"/>
            <a:ext cx="813763" cy="884427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5400000">
            <a:off x="6475750" y="1325615"/>
            <a:ext cx="1146643" cy="61334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82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rot="5400000">
            <a:off x="10082863" y="5142557"/>
            <a:ext cx="1475456" cy="96436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9690614" y="2735416"/>
            <a:ext cx="2259955" cy="216295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4365845" y="3916173"/>
            <a:ext cx="2346406" cy="218146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927491" y="2000603"/>
            <a:ext cx="2000080" cy="16067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://png-images.ru/wp-content/uploads/2015/03/03/5883/gif/пчела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43" y="504768"/>
            <a:ext cx="1920609" cy="1920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393821" y="2292863"/>
            <a:ext cx="1100882" cy="109450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428611" y="1842059"/>
            <a:ext cx="1921994" cy="17653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515720" y="5106753"/>
            <a:ext cx="609742" cy="53104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113713" y="4986391"/>
            <a:ext cx="914400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84671" y="2452164"/>
            <a:ext cx="811092" cy="84606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7912668" y="4680343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2375339" y="3934691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4444944" y="2353876"/>
            <a:ext cx="998636" cy="109450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6511279" y="704488"/>
            <a:ext cx="1756658" cy="10795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1218529" y="2106866"/>
            <a:ext cx="970395" cy="88442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684981" y="2091880"/>
            <a:ext cx="1455836" cy="457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 rot="5400000">
            <a:off x="2197258" y="5043217"/>
            <a:ext cx="1351783" cy="44111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365845" y="6068291"/>
            <a:ext cx="2346406" cy="48655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2603315" y="4500093"/>
            <a:ext cx="604752" cy="47571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7024919" y="1204227"/>
            <a:ext cx="579405" cy="521689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5288000" y="5113342"/>
            <a:ext cx="565825" cy="56043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 rot="5400000">
            <a:off x="1699844" y="1325615"/>
            <a:ext cx="1146643" cy="61334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8171401" y="5069063"/>
            <a:ext cx="576249" cy="53692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4647497" y="2748900"/>
            <a:ext cx="576249" cy="53692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2499225" y="5824876"/>
            <a:ext cx="876692" cy="78383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Равнобедренный треугольник 31"/>
          <p:cNvSpPr/>
          <p:nvPr/>
        </p:nvSpPr>
        <p:spPr>
          <a:xfrm>
            <a:off x="10553598" y="5151166"/>
            <a:ext cx="623596" cy="44221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8037475" y="5593380"/>
            <a:ext cx="811092" cy="84606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2136151" y="322073"/>
            <a:ext cx="467163" cy="51712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828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6592" y="1058966"/>
            <a:ext cx="11256644" cy="5799033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ВАРИАНТЫ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1. Покажи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2. Посмотри и найди домик ЖУ-ЖИ.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НАЗОВИ ГЕОМЕТРИЧЕСКИЕ ФИГУРЫ.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(КРАСНЫЙ КВАДРАТ, СИНИЙ КРУГ, ЗЕЛЕНЫЙ…, ЖЁЛТЫЙ…)МОЛОДЕЦ!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3. НАЗОВИ «СОСЕДЕЙ» КРУГА. УМНИЦА!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4. ПРОДОЛЖАЕМ ИГРАТЬ? ХОРОШО!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49756" y="1359546"/>
            <a:ext cx="811092" cy="84606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5767653" y="1359546"/>
            <a:ext cx="970395" cy="884427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727867" y="1321183"/>
            <a:ext cx="813763" cy="884427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5400000">
            <a:off x="6731703" y="1358214"/>
            <a:ext cx="1146643" cy="61334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761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rot="5400000">
            <a:off x="9508145" y="3954650"/>
            <a:ext cx="1475456" cy="96436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9078982" y="1664397"/>
            <a:ext cx="2259955" cy="216295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6502374" y="3753276"/>
            <a:ext cx="2346406" cy="218146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475283" y="4347366"/>
            <a:ext cx="2519928" cy="16067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://png-images.ru/wp-content/uploads/2015/03/03/5883/gif/пчела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43" y="504768"/>
            <a:ext cx="1920609" cy="1920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158845" y="4578416"/>
            <a:ext cx="1100882" cy="109450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168744" y="1365358"/>
            <a:ext cx="1921994" cy="17653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9803556" y="3916173"/>
            <a:ext cx="609742" cy="53104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218377" y="4740695"/>
            <a:ext cx="914400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1162143" y="1790808"/>
            <a:ext cx="1060704" cy="914400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7328356" y="408931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832671" y="4193444"/>
            <a:ext cx="998636" cy="109450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4222299" y="231511"/>
            <a:ext cx="1756658" cy="10795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416674" y="1566145"/>
            <a:ext cx="1455836" cy="457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 rot="5400000">
            <a:off x="7182817" y="1835560"/>
            <a:ext cx="1351783" cy="44111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464947" y="5954122"/>
            <a:ext cx="2346406" cy="48655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7568369" y="900299"/>
            <a:ext cx="604752" cy="56755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4854889" y="2210321"/>
            <a:ext cx="579405" cy="521689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7355237" y="4917678"/>
            <a:ext cx="565825" cy="56043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1519925" y="284209"/>
            <a:ext cx="1351783" cy="44111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179043" y="1832659"/>
            <a:ext cx="576249" cy="536926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1080836" y="4709279"/>
            <a:ext cx="576249" cy="53692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7375965" y="2280970"/>
            <a:ext cx="876692" cy="78383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Равнобедренный треугольник 31"/>
          <p:cNvSpPr/>
          <p:nvPr/>
        </p:nvSpPr>
        <p:spPr>
          <a:xfrm>
            <a:off x="9789702" y="3921665"/>
            <a:ext cx="623596" cy="44221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833373" y="900299"/>
            <a:ext cx="811092" cy="84606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Равнобедренный треугольник 33"/>
          <p:cNvSpPr/>
          <p:nvPr/>
        </p:nvSpPr>
        <p:spPr>
          <a:xfrm>
            <a:off x="3202359" y="4717358"/>
            <a:ext cx="1060704" cy="914400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3444586" y="5028711"/>
            <a:ext cx="576249" cy="536926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85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456</TotalTime>
  <Words>90</Words>
  <Application>Microsoft Office PowerPoint</Application>
  <PresentationFormat>Широкоэкранный</PresentationFormat>
  <Paragraphs>29</Paragraphs>
  <Slides>15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&amp;quot</vt:lpstr>
      <vt:lpstr>Arial</vt:lpstr>
      <vt:lpstr>Calibri</vt:lpstr>
      <vt:lpstr>Calibri Light</vt:lpstr>
      <vt:lpstr>Times New Roman</vt:lpstr>
      <vt:lpstr>Office Theme</vt:lpstr>
      <vt:lpstr>Презентация PowerPoint</vt:lpstr>
      <vt:lpstr> НАЗОВИ  МОЛОДЕЦ! УМНИЦА!  ПРОДОЛЖАЕМ ИГРАТЬ? ОТЛИЧНО!</vt:lpstr>
      <vt:lpstr>1. Игра « СУДОКУ» тренирует  ВНИМАНИЕ И ПАМЯТЬ. ПОДУМАЙ. КАКИЕ ФИГУРЫ  ПОТЕРЯЛИСЬ?  МОЛОДЕЦ! УМНИЦА!  ПРОДОЛЖАЕМ ИГРАТЬ?  ОТЛИЧНО!</vt:lpstr>
      <vt:lpstr>ВАРИАНТЫ 1. Покажи  2. Посмотри и найди домик ЖУ-ЖИ. 3. Объясни ,почему . МОЛОДЕЦ! УМНИЦА! 4. ПРОДОЛЖАЕМ ИГРАТЬ? ОТЛИЧНО!</vt:lpstr>
      <vt:lpstr>Презентация PowerPoint</vt:lpstr>
      <vt:lpstr>ВАРИАНТЫ 1. Покажи  2. Посмотри и найди домик ЖУ-ЖИ. НАЙДИ ЕЩЁ ОДИН ДОМИК. МОЛОДЕЦ! ПОСМОТРИ ВНИМАТЕЛЬНО!  ДЕРЕВО-ДОМИК ДИКИХ ПЧЁЛ. ПРАВИЛЬНО ! (ТРИ ВАРИАНТА ДОМИКОВ НА ОДНОМ РИСУНКЕ) 3. Объясни ,почему . МОЛОДЕЦ! УМНИЦА! 4. ПРОДОЛЖАЕМ ИГРАТЬ? ХОРОШО!</vt:lpstr>
      <vt:lpstr>Презентация PowerPoint</vt:lpstr>
      <vt:lpstr>ВАРИАНТЫ 1. Покажи  2. Посмотри и найди домик ЖУ-ЖИ. НАЗОВИ ГЕОМЕТРИЧЕСКИЕ ФИГУРЫ.  (КРАСНЫЙ КВАДРАТ, СИНИЙ КРУГ, ЗЕЛЕНЫЙ…, ЖЁЛТЫЙ…)МОЛОДЕЦ! 3. НАЗОВИ «СОСЕДЕЙ» КРУГА. УМНИЦА! 4. ПРОДОЛЖАЕМ ИГРАТЬ? ХОРОШО!</vt:lpstr>
      <vt:lpstr>Презентация PowerPoint</vt:lpstr>
      <vt:lpstr>ВАРИАНТЫ 1. Покажи  2. Посмотри и найди домик ЖУ-ЖИ. 3. НАЗОВИ «СОСЕДЕЙ» треугольника УМНИЦА! СПРАВА… СЛЕВА… МОЛОДЕЦ! 4. ПРОДОЛЖАЕМ ИГРАТЬ? ХОРОШО! 5.ПОКАЖИ ДОМИКИ СПРАВА, ДОМИКИ СЛЕВА. ГДЕ ДОМИК ПЧЁЛКИ? ОТЛИЧНО!</vt:lpstr>
      <vt:lpstr>Презентация PowerPoint</vt:lpstr>
      <vt:lpstr>ВАРИАНТЫ 1. Покажи  2. Сколько геометрических фигур? 3.  УМНИЦА! Назови фигуру без углов. ПРАВИЛЬНО! Сколько КРУГОВ?  4. НАЙДИ УЛЕЙ С ДВУМЯ ОКОШКАМИ ОТЛИЧНО! 5 .НАРИСУЙ КРАСИВЫЙ УЛЕЙ.</vt:lpstr>
      <vt:lpstr>Презентация PowerPoint</vt:lpstr>
      <vt:lpstr>НАРИСУЙ ФИГУРУ, КОТОРАЯ ПОТЕРЯЛАСЬ</vt:lpstr>
      <vt:lpstr>СПАСИБО!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МЫ</dc:creator>
  <cp:lastModifiedBy>МЫ</cp:lastModifiedBy>
  <cp:revision>39</cp:revision>
  <dcterms:created xsi:type="dcterms:W3CDTF">2020-05-11T13:55:05Z</dcterms:created>
  <dcterms:modified xsi:type="dcterms:W3CDTF">2020-05-14T15:59:09Z</dcterms:modified>
</cp:coreProperties>
</file>