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7" r:id="rId3"/>
    <p:sldId id="265" r:id="rId4"/>
    <p:sldId id="257" r:id="rId5"/>
    <p:sldId id="259" r:id="rId6"/>
    <p:sldId id="262" r:id="rId7"/>
    <p:sldId id="258" r:id="rId8"/>
    <p:sldId id="268" r:id="rId9"/>
    <p:sldId id="281" r:id="rId10"/>
    <p:sldId id="274" r:id="rId11"/>
    <p:sldId id="264" r:id="rId12"/>
    <p:sldId id="261" r:id="rId13"/>
    <p:sldId id="282" r:id="rId14"/>
    <p:sldId id="279" r:id="rId15"/>
  </p:sldIdLst>
  <p:sldSz cx="10621963" cy="7380288"/>
  <p:notesSz cx="6858000" cy="9144000"/>
  <p:defaultTextStyle>
    <a:defPPr>
      <a:defRPr lang="ru-RU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D7E7"/>
    <a:srgbClr val="D456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1" autoAdjust="0"/>
    <p:restoredTop sz="94640" autoAdjust="0"/>
  </p:normalViewPr>
  <p:slideViewPr>
    <p:cSldViewPr>
      <p:cViewPr varScale="1">
        <p:scale>
          <a:sx n="69" d="100"/>
          <a:sy n="69" d="100"/>
        </p:scale>
        <p:origin x="-1032" y="-96"/>
      </p:cViewPr>
      <p:guideLst>
        <p:guide orient="horz" pos="2325"/>
        <p:guide pos="33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6647" y="2292674"/>
            <a:ext cx="9028669" cy="158197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3295" y="4182163"/>
            <a:ext cx="7435374" cy="1886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00923" y="295554"/>
            <a:ext cx="2389942" cy="62971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1098" y="295554"/>
            <a:ext cx="6992792" cy="62971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62" y="4742519"/>
            <a:ext cx="9028669" cy="1465807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062" y="3128082"/>
            <a:ext cx="9028669" cy="161443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1098" y="1722068"/>
            <a:ext cx="4691367" cy="48706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99498" y="1722068"/>
            <a:ext cx="4691367" cy="48706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1098" y="1652023"/>
            <a:ext cx="4693212" cy="68848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1098" y="2340508"/>
            <a:ext cx="4693212" cy="42522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5810" y="1652023"/>
            <a:ext cx="4695055" cy="68848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95810" y="2340508"/>
            <a:ext cx="4695055" cy="42522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293845"/>
            <a:ext cx="3494553" cy="125054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52893" y="293846"/>
            <a:ext cx="5937972" cy="6298871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1099" y="1544394"/>
            <a:ext cx="3494553" cy="5048323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1979" y="5166202"/>
            <a:ext cx="6373178" cy="60989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1979" y="659442"/>
            <a:ext cx="6373178" cy="4428173"/>
          </a:xfrm>
        </p:spPr>
        <p:txBody>
          <a:bodyPr/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81979" y="5776101"/>
            <a:ext cx="6373178" cy="866158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8" y="295554"/>
            <a:ext cx="9559767" cy="1230048"/>
          </a:xfrm>
          <a:prstGeom prst="rect">
            <a:avLst/>
          </a:prstGeom>
        </p:spPr>
        <p:txBody>
          <a:bodyPr vert="horz" lIns="102870" tIns="51435" rIns="102870" bIns="514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1098" y="1722068"/>
            <a:ext cx="9559767" cy="4870649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1098" y="6840434"/>
            <a:ext cx="2478458" cy="392932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29171" y="6840434"/>
            <a:ext cx="3363622" cy="392932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12407" y="6840434"/>
            <a:ext cx="2478458" cy="392932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70000"/>
              </a:srgbClr>
            </a:gs>
            <a:gs pos="100000">
              <a:srgbClr val="43D7E7">
                <a:alpha val="45098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8036"/>
          <a:stretch>
            <a:fillRect/>
          </a:stretch>
        </p:blipFill>
        <p:spPr bwMode="auto">
          <a:xfrm>
            <a:off x="0" y="-147862"/>
            <a:ext cx="10621963" cy="147862"/>
          </a:xfrm>
          <a:prstGeom prst="rect">
            <a:avLst/>
          </a:prstGeom>
          <a:noFill/>
        </p:spPr>
      </p:pic>
      <p:pic>
        <p:nvPicPr>
          <p:cNvPr id="13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8424"/>
          <a:stretch>
            <a:fillRect/>
          </a:stretch>
        </p:blipFill>
        <p:spPr bwMode="auto">
          <a:xfrm>
            <a:off x="0" y="-147862"/>
            <a:ext cx="167445" cy="7528150"/>
          </a:xfrm>
          <a:prstGeom prst="rect">
            <a:avLst/>
          </a:prstGeom>
          <a:noFill/>
        </p:spPr>
      </p:pic>
      <p:pic>
        <p:nvPicPr>
          <p:cNvPr id="14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424"/>
          <a:stretch>
            <a:fillRect/>
          </a:stretch>
        </p:blipFill>
        <p:spPr bwMode="auto">
          <a:xfrm>
            <a:off x="10454517" y="-147862"/>
            <a:ext cx="167446" cy="7528150"/>
          </a:xfrm>
          <a:prstGeom prst="rect">
            <a:avLst/>
          </a:prstGeom>
          <a:noFill/>
        </p:spPr>
      </p:pic>
      <p:pic>
        <p:nvPicPr>
          <p:cNvPr id="15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7480"/>
          <a:stretch>
            <a:fillRect/>
          </a:stretch>
        </p:blipFill>
        <p:spPr bwMode="auto">
          <a:xfrm>
            <a:off x="0" y="7190606"/>
            <a:ext cx="10621963" cy="189682"/>
          </a:xfrm>
          <a:prstGeom prst="rect">
            <a:avLst/>
          </a:prstGeom>
          <a:noFill/>
        </p:spPr>
      </p:pic>
      <p:pic>
        <p:nvPicPr>
          <p:cNvPr id="7" name="Picture 4" descr="https://avatars.mds.yandex.net/get-pdb/2492448/54db6bf1-6d30-454d-bec2-af8a71dcd478/s1200?webp=fals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0321" y="1680654"/>
            <a:ext cx="4143404" cy="5224200"/>
          </a:xfrm>
          <a:prstGeom prst="rect">
            <a:avLst/>
          </a:prstGeom>
          <a:noFill/>
        </p:spPr>
      </p:pic>
      <p:pic>
        <p:nvPicPr>
          <p:cNvPr id="9" name="Picture 2" descr="https://avatars.mds.yandex.net/get-pdb/2088027/7f9870a5-baa6-480c-977b-f9f352ca948d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9147" y="832624"/>
            <a:ext cx="3355022" cy="2071702"/>
          </a:xfrm>
          <a:prstGeom prst="rect">
            <a:avLst/>
          </a:prstGeom>
          <a:noFill/>
        </p:spPr>
      </p:pic>
      <p:pic>
        <p:nvPicPr>
          <p:cNvPr id="12" name="Picture 4" descr="D:\С САЙТА САДА\ДИСТАНЦИОННОЕ ОБУЧЕНИЕ\ДЛЯ САЙТА\ИГРА КАКОЙ ЗНАК\6.jpg"/>
          <p:cNvPicPr>
            <a:picLocks noChangeAspect="1" noChangeArrowheads="1"/>
          </p:cNvPicPr>
          <p:nvPr/>
        </p:nvPicPr>
        <p:blipFill>
          <a:blip r:embed="rId5" cstate="print"/>
          <a:srcRect t="35582" b="34616"/>
          <a:stretch>
            <a:fillRect/>
          </a:stretch>
        </p:blipFill>
        <p:spPr bwMode="auto">
          <a:xfrm>
            <a:off x="2739213" y="1217168"/>
            <a:ext cx="2286017" cy="972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6" name="Группа 25"/>
          <p:cNvGrpSpPr/>
          <p:nvPr/>
        </p:nvGrpSpPr>
        <p:grpSpPr>
          <a:xfrm>
            <a:off x="4668039" y="2332822"/>
            <a:ext cx="5572164" cy="3556327"/>
            <a:chOff x="4668039" y="2332822"/>
            <a:chExt cx="5572164" cy="3556327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t="-120" r="78353" b="93843"/>
            <a:stretch>
              <a:fillRect/>
            </a:stretch>
          </p:blipFill>
          <p:spPr bwMode="auto">
            <a:xfrm>
              <a:off x="4668039" y="2332822"/>
              <a:ext cx="5572164" cy="114300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b="64328"/>
            <a:stretch>
              <a:fillRect/>
            </a:stretch>
          </p:blipFill>
          <p:spPr bwMode="auto">
            <a:xfrm>
              <a:off x="4673953" y="3047202"/>
              <a:ext cx="5566250" cy="284194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4953791" y="2690012"/>
              <a:ext cx="5000660" cy="400110"/>
            </a:xfrm>
            <a:prstGeom prst="rect">
              <a:avLst/>
            </a:prstGeom>
            <a:noFill/>
          </p:spPr>
          <p:txBody>
            <a:bodyPr wrap="square" rtlCol="0">
              <a:prstTxWarp prst="textDoubleWave1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Black" pitchFamily="34" charset="0"/>
                </a:rPr>
                <a:t>ИНТЕРАКТИВНАЯ</a:t>
              </a:r>
              <a:endPara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10321" y="85207"/>
            <a:ext cx="10072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Palatino Linotype" pitchFamily="18" charset="0"/>
                <a:ea typeface="MingLiU_HKSCS" pitchFamily="18" charset="-120"/>
              </a:rPr>
              <a:t>МУНИЦИПАЛЬНОЕ БЮДЖЕТНОЕ ДОШКОЛЬНОЕ ОБРАЗОВАТЕЛЬНОЕ УЧРЕЖДЕНИЕ</a:t>
            </a:r>
            <a:br>
              <a:rPr lang="ru-RU" sz="1600" b="1" dirty="0" smtClean="0">
                <a:solidFill>
                  <a:srgbClr val="002060"/>
                </a:solidFill>
                <a:latin typeface="Palatino Linotype" pitchFamily="18" charset="0"/>
                <a:ea typeface="MingLiU_HKSCS" pitchFamily="18" charset="-12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Palatino Linotype" pitchFamily="18" charset="0"/>
                <a:ea typeface="MingLiU_HKSCS" pitchFamily="18" charset="-120"/>
              </a:rPr>
              <a:t>ДЕТСКИЙ САД «ГОЛУБЫЕ ДОРОЖКИ» Г.ВОЛГОДОНСКА</a:t>
            </a:r>
            <a:endParaRPr lang="ru-RU" sz="1600" b="1" dirty="0">
              <a:solidFill>
                <a:srgbClr val="002060"/>
              </a:solidFill>
              <a:latin typeface="Palatino Linotype" pitchFamily="18" charset="0"/>
              <a:ea typeface="MingLiU_HKSCS" pitchFamily="18" charset="-12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25097" y="6404788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Palatino Linotype" pitchFamily="18" charset="0"/>
                <a:ea typeface="MingLiU_HKSCS" pitchFamily="18" charset="-120"/>
              </a:rPr>
              <a:t>Разработала  Меркулова Елена Анатольевна</a:t>
            </a:r>
            <a:br>
              <a:rPr lang="ru-RU" b="1" dirty="0" smtClean="0">
                <a:solidFill>
                  <a:srgbClr val="002060"/>
                </a:solidFill>
                <a:latin typeface="Palatino Linotype" pitchFamily="18" charset="0"/>
                <a:ea typeface="MingLiU_HKSCS" pitchFamily="18" charset="-120"/>
              </a:rPr>
            </a:br>
            <a:r>
              <a:rPr lang="ru-RU" b="1" dirty="0" smtClean="0">
                <a:solidFill>
                  <a:srgbClr val="002060"/>
                </a:solidFill>
                <a:latin typeface="Palatino Linotype" pitchFamily="18" charset="0"/>
                <a:ea typeface="MingLiU_HKSCS" pitchFamily="18" charset="-120"/>
              </a:rPr>
              <a:t>                              </a:t>
            </a:r>
            <a:endParaRPr lang="ru-RU" b="1" dirty="0">
              <a:solidFill>
                <a:srgbClr val="002060"/>
              </a:solidFill>
              <a:latin typeface="Palatino Linotype" pitchFamily="18" charset="0"/>
              <a:ea typeface="MingLiU_HKSCS" pitchFamily="18" charset="-12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70000"/>
              </a:srgbClr>
            </a:gs>
            <a:gs pos="100000">
              <a:srgbClr val="43D7E7">
                <a:alpha val="45098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avatars.mds.yandex.net/get-pdb/2492448/54db6bf1-6d30-454d-bec2-af8a71dcd478/s1200?webp=fals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0321" y="546872"/>
            <a:ext cx="2596338" cy="3273586"/>
          </a:xfrm>
          <a:prstGeom prst="rect">
            <a:avLst/>
          </a:prstGeom>
          <a:noFill/>
        </p:spPr>
      </p:pic>
      <p:pic>
        <p:nvPicPr>
          <p:cNvPr id="22536" name="Picture 8" descr="http://mdou7petushok.74.edusite.ru/images/sm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321" y="4118772"/>
            <a:ext cx="3082243" cy="2727837"/>
          </a:xfrm>
          <a:prstGeom prst="rect">
            <a:avLst/>
          </a:prstGeom>
          <a:noFill/>
        </p:spPr>
      </p:pic>
      <p:pic>
        <p:nvPicPr>
          <p:cNvPr id="22538" name="Picture 10" descr="https://www.tarbie.kz/wp-content/uploads/2016/11/111-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EF3F9"/>
              </a:clrFrom>
              <a:clrTo>
                <a:srgbClr val="EEF3F9">
                  <a:alpha val="0"/>
                </a:srgbClr>
              </a:clrTo>
            </a:clrChange>
          </a:blip>
          <a:srcRect l="9234" r="12941"/>
          <a:stretch>
            <a:fillRect/>
          </a:stretch>
        </p:blipFill>
        <p:spPr bwMode="auto">
          <a:xfrm>
            <a:off x="6168237" y="332558"/>
            <a:ext cx="4214842" cy="3270928"/>
          </a:xfrm>
          <a:prstGeom prst="rect">
            <a:avLst/>
          </a:prstGeom>
          <a:noFill/>
        </p:spPr>
      </p:pic>
      <p:pic>
        <p:nvPicPr>
          <p:cNvPr id="22540" name="Picture 12" descr="https://avatars.mds.yandex.net/get-pdb/1871571/971d55e5-ea58-4466-8f6e-51b0831e090e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82617" y="3761582"/>
            <a:ext cx="3359760" cy="3000396"/>
          </a:xfrm>
          <a:prstGeom prst="rect">
            <a:avLst/>
          </a:prstGeom>
          <a:noFill/>
        </p:spPr>
      </p:pic>
      <p:pic>
        <p:nvPicPr>
          <p:cNvPr id="8" name="Picture 8" descr="http://mdou7petushok.74.edusite.ru/images/sm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883" y="4118772"/>
            <a:ext cx="3082243" cy="2727837"/>
          </a:xfrm>
          <a:prstGeom prst="rect">
            <a:avLst/>
          </a:prstGeom>
          <a:noFill/>
        </p:spPr>
      </p:pic>
      <p:pic>
        <p:nvPicPr>
          <p:cNvPr id="10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222" t="36748" r="37894" b="30039"/>
          <a:stretch>
            <a:fillRect/>
          </a:stretch>
        </p:blipFill>
        <p:spPr bwMode="auto">
          <a:xfrm>
            <a:off x="3739345" y="2690012"/>
            <a:ext cx="2643206" cy="2500330"/>
          </a:xfrm>
          <a:prstGeom prst="rect">
            <a:avLst/>
          </a:prstGeom>
          <a:noFill/>
        </p:spPr>
      </p:pic>
      <p:pic>
        <p:nvPicPr>
          <p:cNvPr id="13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637" r="98424"/>
          <a:stretch>
            <a:fillRect/>
          </a:stretch>
        </p:blipFill>
        <p:spPr bwMode="auto">
          <a:xfrm>
            <a:off x="0" y="0"/>
            <a:ext cx="167445" cy="7404920"/>
          </a:xfrm>
          <a:prstGeom prst="rect">
            <a:avLst/>
          </a:prstGeom>
          <a:noFill/>
        </p:spPr>
      </p:pic>
      <p:pic>
        <p:nvPicPr>
          <p:cNvPr id="14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424" t="1637"/>
          <a:stretch>
            <a:fillRect/>
          </a:stretch>
        </p:blipFill>
        <p:spPr bwMode="auto">
          <a:xfrm>
            <a:off x="10454517" y="0"/>
            <a:ext cx="167446" cy="7404920"/>
          </a:xfrm>
          <a:prstGeom prst="rect">
            <a:avLst/>
          </a:prstGeom>
          <a:noFill/>
        </p:spPr>
      </p:pic>
      <p:pic>
        <p:nvPicPr>
          <p:cNvPr id="15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7480"/>
          <a:stretch>
            <a:fillRect/>
          </a:stretch>
        </p:blipFill>
        <p:spPr bwMode="auto">
          <a:xfrm>
            <a:off x="0" y="7190606"/>
            <a:ext cx="10621963" cy="18968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167973" y="2404260"/>
            <a:ext cx="187743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b="1" dirty="0" smtClean="0">
                <a:solidFill>
                  <a:srgbClr val="002060"/>
                </a:solidFill>
                <a:latin typeface="Arial Black" pitchFamily="34" charset="0"/>
              </a:rPr>
              <a:t>&gt;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7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8036"/>
          <a:stretch>
            <a:fillRect/>
          </a:stretch>
        </p:blipFill>
        <p:spPr bwMode="auto">
          <a:xfrm>
            <a:off x="0" y="0"/>
            <a:ext cx="10621963" cy="14786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382155" y="5406632"/>
            <a:ext cx="34596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Arial Black" pitchFamily="34" charset="0"/>
              </a:rPr>
              <a:t>5 &gt; 4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40000"/>
                <a:lumOff val="60000"/>
              </a:schemeClr>
            </a:gs>
            <a:gs pos="100000">
              <a:srgbClr val="FFFF00">
                <a:alpha val="67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С САЙТА САДА\ДИСТАНЦИОННОЕ ОБУЧЕНИЕ\ДЛЯ САЙТА\ИГРА КАКОЙ ЗНАК\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0"/>
            <a:ext cx="10621963" cy="7380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10849" y="2332822"/>
            <a:ext cx="187743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b="1" dirty="0" smtClean="0">
                <a:solidFill>
                  <a:srgbClr val="002060"/>
                </a:solidFill>
                <a:latin typeface="Arial Black" pitchFamily="34" charset="0"/>
              </a:rPr>
              <a:t>&lt;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73782" y="5192318"/>
            <a:ext cx="42803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300" dirty="0" smtClean="0">
                <a:latin typeface="Arial Black" pitchFamily="34" charset="0"/>
              </a:rPr>
              <a:t>9 &lt; 10</a:t>
            </a:r>
            <a:endParaRPr lang="ru-RU" sz="93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82000"/>
              </a:srgbClr>
            </a:gs>
            <a:gs pos="100000">
              <a:schemeClr val="tx2">
                <a:lumMod val="60000"/>
                <a:lumOff val="40000"/>
                <a:alpha val="71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С САЙТА САДА\ДИСТАНЦИОННОЕ ОБУЧЕНИЕ\ДЛЯ САЙТА\ИГРА КАКОЙ ЗНАК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621964" cy="73705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flipH="1">
            <a:off x="4310849" y="2404260"/>
            <a:ext cx="187743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b="1" dirty="0" smtClean="0">
                <a:solidFill>
                  <a:srgbClr val="002060"/>
                </a:solidFill>
                <a:latin typeface="Arial Black" pitchFamily="34" charset="0"/>
              </a:rPr>
              <a:t>&lt;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9922" y="5238484"/>
            <a:ext cx="3357009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300" dirty="0" smtClean="0">
                <a:latin typeface="Arial Black" pitchFamily="34" charset="0"/>
              </a:rPr>
              <a:t>5 &lt; 6</a:t>
            </a:r>
            <a:endParaRPr lang="ru-RU" sz="93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40000"/>
                <a:lumOff val="60000"/>
              </a:schemeClr>
            </a:gs>
            <a:gs pos="100000">
              <a:srgbClr val="FFFF00">
                <a:alpha val="37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67973" y="2404260"/>
            <a:ext cx="1877437" cy="324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002060"/>
                </a:solidFill>
                <a:latin typeface="Arial Black" pitchFamily="34" charset="0"/>
              </a:rPr>
              <a:t>=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8036"/>
          <a:stretch>
            <a:fillRect/>
          </a:stretch>
        </p:blipFill>
        <p:spPr bwMode="auto">
          <a:xfrm>
            <a:off x="0" y="0"/>
            <a:ext cx="10621963" cy="147862"/>
          </a:xfrm>
          <a:prstGeom prst="rect">
            <a:avLst/>
          </a:prstGeom>
          <a:noFill/>
        </p:spPr>
      </p:pic>
      <p:pic>
        <p:nvPicPr>
          <p:cNvPr id="5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7480"/>
          <a:stretch>
            <a:fillRect/>
          </a:stretch>
        </p:blipFill>
        <p:spPr bwMode="auto">
          <a:xfrm>
            <a:off x="0" y="7190606"/>
            <a:ext cx="10621963" cy="189682"/>
          </a:xfrm>
          <a:prstGeom prst="rect">
            <a:avLst/>
          </a:prstGeom>
          <a:noFill/>
        </p:spPr>
      </p:pic>
      <p:pic>
        <p:nvPicPr>
          <p:cNvPr id="6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8424"/>
          <a:stretch>
            <a:fillRect/>
          </a:stretch>
        </p:blipFill>
        <p:spPr bwMode="auto">
          <a:xfrm>
            <a:off x="1" y="0"/>
            <a:ext cx="164156" cy="7380288"/>
          </a:xfrm>
          <a:prstGeom prst="rect">
            <a:avLst/>
          </a:prstGeom>
          <a:noFill/>
        </p:spPr>
      </p:pic>
      <p:pic>
        <p:nvPicPr>
          <p:cNvPr id="7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424"/>
          <a:stretch>
            <a:fillRect/>
          </a:stretch>
        </p:blipFill>
        <p:spPr bwMode="auto">
          <a:xfrm>
            <a:off x="10454517" y="-147862"/>
            <a:ext cx="167446" cy="7528150"/>
          </a:xfrm>
          <a:prstGeom prst="rect">
            <a:avLst/>
          </a:prstGeom>
          <a:noFill/>
        </p:spPr>
      </p:pic>
      <p:pic>
        <p:nvPicPr>
          <p:cNvPr id="14" name="Picture 4" descr="https://nukadeti.ru/content/images/essence/color/312/3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0321" y="261120"/>
            <a:ext cx="1091490" cy="1268308"/>
          </a:xfrm>
          <a:prstGeom prst="rect">
            <a:avLst/>
          </a:prstGeom>
          <a:noFill/>
        </p:spPr>
      </p:pic>
      <p:pic>
        <p:nvPicPr>
          <p:cNvPr id="15" name="Picture 4" descr="https://nukadeti.ru/content/images/essence/color/312/3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53329" y="689748"/>
            <a:ext cx="1091490" cy="1268308"/>
          </a:xfrm>
          <a:prstGeom prst="rect">
            <a:avLst/>
          </a:prstGeom>
          <a:noFill/>
        </p:spPr>
      </p:pic>
      <p:pic>
        <p:nvPicPr>
          <p:cNvPr id="16" name="Picture 4" descr="https://nukadeti.ru/content/images/essence/color/312/3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899" y="1618442"/>
            <a:ext cx="1091490" cy="1268308"/>
          </a:xfrm>
          <a:prstGeom prst="rect">
            <a:avLst/>
          </a:prstGeom>
          <a:noFill/>
        </p:spPr>
      </p:pic>
      <p:pic>
        <p:nvPicPr>
          <p:cNvPr id="17" name="Picture 4" descr="https://nukadeti.ru/content/images/essence/color/312/3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53329" y="2261384"/>
            <a:ext cx="1091490" cy="1268308"/>
          </a:xfrm>
          <a:prstGeom prst="rect">
            <a:avLst/>
          </a:prstGeom>
          <a:noFill/>
        </p:spPr>
      </p:pic>
      <p:pic>
        <p:nvPicPr>
          <p:cNvPr id="18" name="Picture 4" descr="https://nukadeti.ru/content/images/essence/color/312/3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759" y="3261516"/>
            <a:ext cx="1091490" cy="1268308"/>
          </a:xfrm>
          <a:prstGeom prst="rect">
            <a:avLst/>
          </a:prstGeom>
          <a:noFill/>
        </p:spPr>
      </p:pic>
      <p:pic>
        <p:nvPicPr>
          <p:cNvPr id="19" name="Picture 4" descr="https://nukadeti.ru/content/images/essence/color/312/3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53329" y="4118772"/>
            <a:ext cx="1091490" cy="1268308"/>
          </a:xfrm>
          <a:prstGeom prst="rect">
            <a:avLst/>
          </a:prstGeom>
          <a:noFill/>
        </p:spPr>
      </p:pic>
      <p:pic>
        <p:nvPicPr>
          <p:cNvPr id="20" name="Picture 4" descr="https://nukadeti.ru/content/images/essence/color/312/3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6337" y="4761714"/>
            <a:ext cx="1091490" cy="1268308"/>
          </a:xfrm>
          <a:prstGeom prst="rect">
            <a:avLst/>
          </a:prstGeom>
          <a:noFill/>
        </p:spPr>
      </p:pic>
      <p:pic>
        <p:nvPicPr>
          <p:cNvPr id="21" name="Picture 4" descr="https://nukadeti.ru/content/images/essence/color/312/3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767" y="5618970"/>
            <a:ext cx="1091490" cy="1268308"/>
          </a:xfrm>
          <a:prstGeom prst="rect">
            <a:avLst/>
          </a:prstGeom>
          <a:noFill/>
        </p:spPr>
      </p:pic>
      <p:pic>
        <p:nvPicPr>
          <p:cNvPr id="22" name="Picture 4" descr="https://nukadeti.ru/content/images/essence/color/312/37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0321" y="5833284"/>
            <a:ext cx="1091490" cy="1268308"/>
          </a:xfrm>
          <a:prstGeom prst="rect">
            <a:avLst/>
          </a:prstGeom>
          <a:noFill/>
        </p:spPr>
      </p:pic>
      <p:pic>
        <p:nvPicPr>
          <p:cNvPr id="37896" name="Picture 8" descr="https://st3.depositphotos.com/1742040/16262/v/950/depositphotos_162627326-stock-illustration-cute-cartoon-squirrel-with-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25427" y="332558"/>
            <a:ext cx="1643074" cy="1643074"/>
          </a:xfrm>
          <a:prstGeom prst="rect">
            <a:avLst/>
          </a:prstGeom>
          <a:noFill/>
        </p:spPr>
      </p:pic>
      <p:pic>
        <p:nvPicPr>
          <p:cNvPr id="25" name="Picture 8" descr="https://st3.depositphotos.com/1742040/16262/v/950/depositphotos_162627326-stock-illustration-cute-cartoon-squirrel-with-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25691" y="261120"/>
            <a:ext cx="1643074" cy="1643074"/>
          </a:xfrm>
          <a:prstGeom prst="rect">
            <a:avLst/>
          </a:prstGeom>
          <a:noFill/>
        </p:spPr>
      </p:pic>
      <p:pic>
        <p:nvPicPr>
          <p:cNvPr id="26" name="Picture 8" descr="https://st3.depositphotos.com/1742040/16262/v/950/depositphotos_162627326-stock-illustration-cute-cartoon-squirrel-with-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40005" y="2332822"/>
            <a:ext cx="1643074" cy="1643074"/>
          </a:xfrm>
          <a:prstGeom prst="rect">
            <a:avLst/>
          </a:prstGeom>
          <a:noFill/>
        </p:spPr>
      </p:pic>
      <p:pic>
        <p:nvPicPr>
          <p:cNvPr id="27" name="Picture 8" descr="https://st3.depositphotos.com/1742040/16262/v/950/depositphotos_162627326-stock-illustration-cute-cartoon-squirrel-with-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997" y="1618442"/>
            <a:ext cx="1643074" cy="1643074"/>
          </a:xfrm>
          <a:prstGeom prst="rect">
            <a:avLst/>
          </a:prstGeom>
          <a:noFill/>
        </p:spPr>
      </p:pic>
      <p:pic>
        <p:nvPicPr>
          <p:cNvPr id="28" name="Picture 8" descr="https://st3.depositphotos.com/1742040/16262/v/950/depositphotos_162627326-stock-illustration-cute-cartoon-squirrel-with-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5559" y="3690144"/>
            <a:ext cx="1643074" cy="1643074"/>
          </a:xfrm>
          <a:prstGeom prst="rect">
            <a:avLst/>
          </a:prstGeom>
          <a:noFill/>
        </p:spPr>
      </p:pic>
      <p:pic>
        <p:nvPicPr>
          <p:cNvPr id="29" name="Picture 8" descr="https://st3.depositphotos.com/1742040/16262/v/950/depositphotos_162627326-stock-illustration-cute-cartoon-squirrel-with-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53989" y="2690012"/>
            <a:ext cx="1643074" cy="1643074"/>
          </a:xfrm>
          <a:prstGeom prst="rect">
            <a:avLst/>
          </a:prstGeom>
          <a:noFill/>
        </p:spPr>
      </p:pic>
      <p:pic>
        <p:nvPicPr>
          <p:cNvPr id="30" name="Picture 8" descr="https://st3.depositphotos.com/1742040/16262/v/950/depositphotos_162627326-stock-illustration-cute-cartoon-squirrel-with-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435" y="5547532"/>
            <a:ext cx="1643074" cy="1643074"/>
          </a:xfrm>
          <a:prstGeom prst="rect">
            <a:avLst/>
          </a:prstGeom>
          <a:noFill/>
        </p:spPr>
      </p:pic>
      <p:pic>
        <p:nvPicPr>
          <p:cNvPr id="31" name="Picture 8" descr="https://st3.depositphotos.com/1742040/16262/v/950/depositphotos_162627326-stock-illustration-cute-cartoon-squirrel-with-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11113" y="4833152"/>
            <a:ext cx="1643074" cy="1643074"/>
          </a:xfrm>
          <a:prstGeom prst="rect">
            <a:avLst/>
          </a:prstGeom>
          <a:noFill/>
        </p:spPr>
      </p:pic>
      <p:pic>
        <p:nvPicPr>
          <p:cNvPr id="32" name="Picture 8" descr="https://st3.depositphotos.com/1742040/16262/v/950/depositphotos_162627326-stock-illustration-cute-cartoon-squirrel-with-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40005" y="4333086"/>
            <a:ext cx="1643074" cy="1643074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3423016" y="5406632"/>
            <a:ext cx="34596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300" dirty="0" smtClean="0">
                <a:latin typeface="Arial Black" pitchFamily="34" charset="0"/>
              </a:rPr>
              <a:t>9 = 9</a:t>
            </a:r>
            <a:endParaRPr lang="ru-RU" sz="9300" dirty="0">
              <a:latin typeface="Arial Black" pitchFamily="34" charset="0"/>
            </a:endParaRPr>
          </a:p>
        </p:txBody>
      </p:sp>
      <p:pic>
        <p:nvPicPr>
          <p:cNvPr id="34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222" t="36748" r="37894" b="30039"/>
          <a:stretch>
            <a:fillRect/>
          </a:stretch>
        </p:blipFill>
        <p:spPr bwMode="auto">
          <a:xfrm>
            <a:off x="3810783" y="2690012"/>
            <a:ext cx="2643206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63000"/>
              </a:srgbClr>
            </a:gs>
            <a:gs pos="100000">
              <a:srgbClr val="D456B9">
                <a:alpha val="52941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8036"/>
          <a:stretch>
            <a:fillRect/>
          </a:stretch>
        </p:blipFill>
        <p:spPr bwMode="auto">
          <a:xfrm>
            <a:off x="0" y="-147862"/>
            <a:ext cx="10621963" cy="147862"/>
          </a:xfrm>
          <a:prstGeom prst="rect">
            <a:avLst/>
          </a:prstGeom>
          <a:noFill/>
        </p:spPr>
      </p:pic>
      <p:pic>
        <p:nvPicPr>
          <p:cNvPr id="5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7480"/>
          <a:stretch>
            <a:fillRect/>
          </a:stretch>
        </p:blipFill>
        <p:spPr bwMode="auto">
          <a:xfrm>
            <a:off x="0" y="7190606"/>
            <a:ext cx="10621963" cy="189682"/>
          </a:xfrm>
          <a:prstGeom prst="rect">
            <a:avLst/>
          </a:prstGeom>
          <a:noFill/>
        </p:spPr>
      </p:pic>
      <p:pic>
        <p:nvPicPr>
          <p:cNvPr id="6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8424"/>
          <a:stretch>
            <a:fillRect/>
          </a:stretch>
        </p:blipFill>
        <p:spPr bwMode="auto">
          <a:xfrm>
            <a:off x="0" y="-147862"/>
            <a:ext cx="167445" cy="7528150"/>
          </a:xfrm>
          <a:prstGeom prst="rect">
            <a:avLst/>
          </a:prstGeom>
          <a:noFill/>
        </p:spPr>
      </p:pic>
      <p:pic>
        <p:nvPicPr>
          <p:cNvPr id="7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424"/>
          <a:stretch>
            <a:fillRect/>
          </a:stretch>
        </p:blipFill>
        <p:spPr bwMode="auto">
          <a:xfrm>
            <a:off x="10454517" y="-147862"/>
            <a:ext cx="167446" cy="7528150"/>
          </a:xfrm>
          <a:prstGeom prst="rect">
            <a:avLst/>
          </a:prstGeom>
          <a:noFill/>
        </p:spPr>
      </p:pic>
      <p:pic>
        <p:nvPicPr>
          <p:cNvPr id="40962" name="Picture 2" descr="http://900igr.net/up/datas/203305/02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75" t="33687" r="13610" b="31540"/>
          <a:stretch>
            <a:fillRect/>
          </a:stretch>
        </p:blipFill>
        <p:spPr bwMode="auto">
          <a:xfrm>
            <a:off x="381759" y="1904194"/>
            <a:ext cx="9470000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63000"/>
              </a:srgbClr>
            </a:gs>
            <a:gs pos="100000">
              <a:srgbClr val="D456B9">
                <a:alpha val="52941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8036"/>
          <a:stretch>
            <a:fillRect/>
          </a:stretch>
        </p:blipFill>
        <p:spPr bwMode="auto">
          <a:xfrm>
            <a:off x="0" y="-147862"/>
            <a:ext cx="10621963" cy="147862"/>
          </a:xfrm>
          <a:prstGeom prst="rect">
            <a:avLst/>
          </a:prstGeom>
          <a:noFill/>
        </p:spPr>
      </p:pic>
      <p:pic>
        <p:nvPicPr>
          <p:cNvPr id="4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8424"/>
          <a:stretch>
            <a:fillRect/>
          </a:stretch>
        </p:blipFill>
        <p:spPr bwMode="auto">
          <a:xfrm>
            <a:off x="0" y="-147862"/>
            <a:ext cx="167445" cy="7528150"/>
          </a:xfrm>
          <a:prstGeom prst="rect">
            <a:avLst/>
          </a:prstGeom>
          <a:noFill/>
        </p:spPr>
      </p:pic>
      <p:pic>
        <p:nvPicPr>
          <p:cNvPr id="6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424"/>
          <a:stretch>
            <a:fillRect/>
          </a:stretch>
        </p:blipFill>
        <p:spPr bwMode="auto">
          <a:xfrm>
            <a:off x="10454517" y="-147862"/>
            <a:ext cx="167446" cy="7528150"/>
          </a:xfrm>
          <a:prstGeom prst="rect">
            <a:avLst/>
          </a:prstGeom>
          <a:noFill/>
        </p:spPr>
      </p:pic>
      <p:pic>
        <p:nvPicPr>
          <p:cNvPr id="8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7480"/>
          <a:stretch>
            <a:fillRect/>
          </a:stretch>
        </p:blipFill>
        <p:spPr bwMode="auto">
          <a:xfrm>
            <a:off x="0" y="7285447"/>
            <a:ext cx="10621963" cy="189682"/>
          </a:xfrm>
          <a:prstGeom prst="rect">
            <a:avLst/>
          </a:prstGeom>
          <a:noFill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 t="34934"/>
          <a:stretch>
            <a:fillRect/>
          </a:stretch>
        </p:blipFill>
        <p:spPr bwMode="auto">
          <a:xfrm>
            <a:off x="167445" y="4065955"/>
            <a:ext cx="3431933" cy="3196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2" name="Picture 2" descr="https://ds05.infourok.ru/uploads/ex/0671/0002c590-2beacab0/img8.jpg"/>
          <p:cNvPicPr>
            <a:picLocks noChangeAspect="1" noChangeArrowheads="1"/>
          </p:cNvPicPr>
          <p:nvPr/>
        </p:nvPicPr>
        <p:blipFill>
          <a:blip r:embed="rId4" cstate="print"/>
          <a:srcRect t="67116" b="1300"/>
          <a:stretch>
            <a:fillRect/>
          </a:stretch>
        </p:blipFill>
        <p:spPr bwMode="auto">
          <a:xfrm>
            <a:off x="3953659" y="5118904"/>
            <a:ext cx="2937807" cy="1237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s://ds05.infourok.ru/uploads/ex/0671/0002c590-2beacab0/img8.jpg"/>
          <p:cNvPicPr>
            <a:picLocks noChangeAspect="1" noChangeArrowheads="1"/>
          </p:cNvPicPr>
          <p:nvPr/>
        </p:nvPicPr>
        <p:blipFill>
          <a:blip r:embed="rId5" cstate="print"/>
          <a:srcRect t="34216" b="34200"/>
          <a:stretch>
            <a:fillRect/>
          </a:stretch>
        </p:blipFill>
        <p:spPr bwMode="auto">
          <a:xfrm>
            <a:off x="7025493" y="5690408"/>
            <a:ext cx="3125358" cy="1316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10321" y="189682"/>
            <a:ext cx="10001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Palatino Linotype" pitchFamily="18" charset="0"/>
              </a:rPr>
              <a:t>Цель</a:t>
            </a:r>
            <a:r>
              <a:rPr lang="ru-RU" sz="2800" b="1" smtClean="0">
                <a:solidFill>
                  <a:srgbClr val="C00000"/>
                </a:solidFill>
                <a:latin typeface="Palatino Linotype" pitchFamily="18" charset="0"/>
              </a:rPr>
              <a:t>: </a:t>
            </a:r>
            <a:r>
              <a:rPr lang="ru-RU" sz="2800" b="1" smtClean="0">
                <a:latin typeface="Palatino Linotype" pitchFamily="18" charset="0"/>
              </a:rPr>
              <a:t> </a:t>
            </a:r>
            <a:r>
              <a:rPr lang="ru-RU" sz="2400" b="1" smtClean="0">
                <a:solidFill>
                  <a:srgbClr val="002060"/>
                </a:solidFill>
                <a:latin typeface="Palatino Linotype" pitchFamily="18" charset="0"/>
              </a:rPr>
              <a:t>Формирование </a:t>
            </a:r>
            <a:r>
              <a:rPr lang="ru-RU" sz="2400" b="1" dirty="0" smtClean="0">
                <a:solidFill>
                  <a:srgbClr val="002060"/>
                </a:solidFill>
                <a:latin typeface="Palatino Linotype" pitchFamily="18" charset="0"/>
              </a:rPr>
              <a:t>представление о количестве предметов. </a:t>
            </a:r>
            <a:endParaRPr lang="ru-RU" sz="2400" b="1" dirty="0">
              <a:solidFill>
                <a:srgbClr val="002060"/>
              </a:solidFill>
              <a:latin typeface="Palatino Linotype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0321" y="832625"/>
            <a:ext cx="992988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Palatino Linotype" pitchFamily="18" charset="0"/>
              </a:rPr>
              <a:t>Задачи:</a:t>
            </a:r>
            <a:r>
              <a:rPr lang="ru-RU" b="1" dirty="0" smtClean="0">
                <a:solidFill>
                  <a:srgbClr val="C00000"/>
                </a:solidFill>
                <a:latin typeface="Palatino Linotype" pitchFamily="18" charset="0"/>
              </a:rPr>
              <a:t> 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Palatino Linotype" pitchFamily="18" charset="0"/>
              </a:rPr>
              <a:t>Учить сравнивать группы предметов по количеству; учить  пользоваться знаками больше ( &gt; ), меньше ( &lt; ), равно ( = ); закрепить понятия: равенство, больше, меньше; развивать мышление; совершенствовать навыки монологической речи.</a:t>
            </a:r>
            <a:endParaRPr lang="ru-RU" sz="2400" b="1" dirty="0">
              <a:solidFill>
                <a:srgbClr val="002060"/>
              </a:solidFill>
              <a:latin typeface="Palatino Linotype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0321" y="2904326"/>
            <a:ext cx="1007275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Palatino Linotype" pitchFamily="18" charset="0"/>
              </a:rPr>
              <a:t>Описание:</a:t>
            </a:r>
            <a:r>
              <a:rPr lang="ru-RU" sz="2400" b="1" dirty="0" smtClean="0">
                <a:solidFill>
                  <a:srgbClr val="002060"/>
                </a:solidFill>
                <a:latin typeface="Palatino Linotype" pitchFamily="18" charset="0"/>
              </a:rPr>
              <a:t> 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Palatino Linotype" pitchFamily="18" charset="0"/>
              </a:rPr>
              <a:t>Предложить детям сосчитать предметы, расположенные на игровом поле. Провести сравнительный анализ по количеству</a:t>
            </a:r>
            <a:br>
              <a:rPr lang="ru-RU" sz="2400" b="1" dirty="0" smtClean="0">
                <a:solidFill>
                  <a:srgbClr val="002060"/>
                </a:solidFill>
                <a:latin typeface="Palatino Linotype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Palatino Linotype" pitchFamily="18" charset="0"/>
              </a:rPr>
              <a:t>                                           и назвать знак, который нужно поставить</a:t>
            </a:r>
            <a:br>
              <a:rPr lang="ru-RU" sz="2400" b="1" dirty="0" smtClean="0">
                <a:solidFill>
                  <a:srgbClr val="002060"/>
                </a:solidFill>
                <a:latin typeface="Palatino Linotype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Palatino Linotype" pitchFamily="18" charset="0"/>
              </a:rPr>
              <a:t>                                           между группами предметов.</a:t>
            </a:r>
            <a:r>
              <a:rPr lang="ru-RU" sz="2400" b="1" dirty="0" smtClean="0">
                <a:latin typeface="Palatino Linotype" pitchFamily="18" charset="0"/>
              </a:rPr>
              <a:t>	</a:t>
            </a:r>
            <a:endParaRPr lang="ru-RU" sz="2400" b="1" dirty="0">
              <a:latin typeface="Palatino Linotype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51000"/>
              </a:srgbClr>
            </a:gs>
            <a:gs pos="100000">
              <a:srgbClr val="FF0000">
                <a:alpha val="32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С САЙТА САДА\ДИСТАНЦИОННОЕ ОБУЧЕНИЕ\ДЛЯ САЙТА\ИГРА КАКОЙ ЗНАК\1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"/>
            <a:ext cx="10621963" cy="73802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82287" y="2189946"/>
            <a:ext cx="187743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b="1" dirty="0" smtClean="0">
                <a:solidFill>
                  <a:srgbClr val="002060"/>
                </a:solidFill>
                <a:latin typeface="Arial Black" pitchFamily="34" charset="0"/>
              </a:rPr>
              <a:t>&gt;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9477" y="5333218"/>
            <a:ext cx="34596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Arial Black" pitchFamily="34" charset="0"/>
              </a:rPr>
              <a:t>2 &gt; 1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40000"/>
                <a:lumOff val="60000"/>
              </a:schemeClr>
            </a:gs>
            <a:gs pos="100000">
              <a:srgbClr val="FFFF00">
                <a:alpha val="37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 САЙТА САДА\ДИСТАНЦИОННОЕ ОБУЧЕНИЕ\ДЛЯ САЙТА\ИГРА КАКОЙ ЗНАК\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621963" cy="73802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10849" y="2404260"/>
            <a:ext cx="1877437" cy="324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002060"/>
                </a:solidFill>
                <a:latin typeface="Arial Black" pitchFamily="34" charset="0"/>
              </a:rPr>
              <a:t>=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7330" y="5333218"/>
            <a:ext cx="34596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Arial Black" pitchFamily="34" charset="0"/>
              </a:rPr>
              <a:t>5 = 5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63000"/>
              </a:srgbClr>
            </a:gs>
            <a:gs pos="100000">
              <a:srgbClr val="D456B9">
                <a:alpha val="52941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7636" b="1964"/>
          <a:stretch>
            <a:fillRect/>
          </a:stretch>
        </p:blipFill>
        <p:spPr bwMode="auto">
          <a:xfrm>
            <a:off x="-83722" y="0"/>
            <a:ext cx="322605" cy="7380288"/>
          </a:xfrm>
          <a:prstGeom prst="rect">
            <a:avLst/>
          </a:prstGeom>
          <a:noFill/>
        </p:spPr>
      </p:pic>
      <p:pic>
        <p:nvPicPr>
          <p:cNvPr id="5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222" t="36748" r="37894" b="30039"/>
          <a:stretch>
            <a:fillRect/>
          </a:stretch>
        </p:blipFill>
        <p:spPr bwMode="auto">
          <a:xfrm>
            <a:off x="3953659" y="2618574"/>
            <a:ext cx="2643206" cy="2500330"/>
          </a:xfrm>
          <a:prstGeom prst="rect">
            <a:avLst/>
          </a:prstGeom>
          <a:noFill/>
        </p:spPr>
      </p:pic>
      <p:pic>
        <p:nvPicPr>
          <p:cNvPr id="6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424" b="1964"/>
          <a:stretch>
            <a:fillRect/>
          </a:stretch>
        </p:blipFill>
        <p:spPr bwMode="auto">
          <a:xfrm>
            <a:off x="10454517" y="0"/>
            <a:ext cx="167446" cy="7380288"/>
          </a:xfrm>
          <a:prstGeom prst="rect">
            <a:avLst/>
          </a:prstGeom>
          <a:noFill/>
        </p:spPr>
      </p:pic>
      <p:pic>
        <p:nvPicPr>
          <p:cNvPr id="8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7480"/>
          <a:stretch>
            <a:fillRect/>
          </a:stretch>
        </p:blipFill>
        <p:spPr bwMode="auto">
          <a:xfrm>
            <a:off x="0" y="7190606"/>
            <a:ext cx="10621963" cy="189682"/>
          </a:xfrm>
          <a:prstGeom prst="rect">
            <a:avLst/>
          </a:prstGeom>
          <a:noFill/>
        </p:spPr>
      </p:pic>
      <p:pic>
        <p:nvPicPr>
          <p:cNvPr id="3076" name="Picture 4" descr="https://printonic.ru/uploads/images/2016/05/11/img_573336ffef6c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3197" y="403996"/>
            <a:ext cx="1928826" cy="1928826"/>
          </a:xfrm>
          <a:prstGeom prst="rect">
            <a:avLst/>
          </a:prstGeom>
          <a:noFill/>
        </p:spPr>
      </p:pic>
      <p:pic>
        <p:nvPicPr>
          <p:cNvPr id="3078" name="Picture 6" descr="https://unidom.ua/aws/46/68/92/52/sdayu-odnu-komnatu-v-trehkomnatnoi-kvartire-v-zhilom-photo-f3a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883" y="2332822"/>
            <a:ext cx="2077218" cy="2107943"/>
          </a:xfrm>
          <a:prstGeom prst="rect">
            <a:avLst/>
          </a:prstGeom>
          <a:noFill/>
        </p:spPr>
      </p:pic>
      <p:pic>
        <p:nvPicPr>
          <p:cNvPr id="11" name="Picture 4" descr="https://printonic.ru/uploads/images/2016/05/11/img_573336ffef6c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3395" y="3404392"/>
            <a:ext cx="1928826" cy="1928826"/>
          </a:xfrm>
          <a:prstGeom prst="rect">
            <a:avLst/>
          </a:prstGeom>
          <a:noFill/>
        </p:spPr>
      </p:pic>
      <p:pic>
        <p:nvPicPr>
          <p:cNvPr id="12" name="Picture 4" descr="https://printonic.ru/uploads/images/2016/05/11/img_573336ffef6c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883" y="5190342"/>
            <a:ext cx="1928826" cy="1928826"/>
          </a:xfrm>
          <a:prstGeom prst="rect">
            <a:avLst/>
          </a:prstGeom>
          <a:noFill/>
        </p:spPr>
      </p:pic>
      <p:pic>
        <p:nvPicPr>
          <p:cNvPr id="13" name="Picture 4" descr="https://printonic.ru/uploads/images/2016/05/11/img_573336ffef6c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4833" y="1046938"/>
            <a:ext cx="1928826" cy="1928826"/>
          </a:xfrm>
          <a:prstGeom prst="rect">
            <a:avLst/>
          </a:prstGeom>
          <a:noFill/>
        </p:spPr>
      </p:pic>
      <p:pic>
        <p:nvPicPr>
          <p:cNvPr id="14" name="Picture 6" descr="https://unidom.ua/aws/46/68/92/52/sdayu-odnu-komnatu-v-trehkomnatnoi-kvartire-v-zhilom-photo-f3a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10519" y="5047466"/>
            <a:ext cx="2077218" cy="2107943"/>
          </a:xfrm>
          <a:prstGeom prst="rect">
            <a:avLst/>
          </a:prstGeom>
          <a:noFill/>
        </p:spPr>
      </p:pic>
      <p:pic>
        <p:nvPicPr>
          <p:cNvPr id="3088" name="Picture 16" descr="https://33-podelki.ru/wp-content/uploads/2017/12/derevo-trafaret-dlya-vyrezaniya-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82617" y="332558"/>
            <a:ext cx="1785950" cy="2020746"/>
          </a:xfrm>
          <a:prstGeom prst="rect">
            <a:avLst/>
          </a:prstGeom>
          <a:noFill/>
        </p:spPr>
      </p:pic>
      <p:pic>
        <p:nvPicPr>
          <p:cNvPr id="21" name="Picture 16" descr="https://33-podelki.ru/wp-content/uploads/2017/12/derevo-trafaret-dlya-vyrezaniya-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4253" y="1332690"/>
            <a:ext cx="1785950" cy="2020746"/>
          </a:xfrm>
          <a:prstGeom prst="rect">
            <a:avLst/>
          </a:prstGeom>
          <a:noFill/>
        </p:spPr>
      </p:pic>
      <p:pic>
        <p:nvPicPr>
          <p:cNvPr id="22" name="Picture 16" descr="https://33-podelki.ru/wp-content/uploads/2017/12/derevo-trafaret-dlya-vyrezaniya-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4055" y="2690012"/>
            <a:ext cx="1785950" cy="2020746"/>
          </a:xfrm>
          <a:prstGeom prst="rect">
            <a:avLst/>
          </a:prstGeom>
          <a:noFill/>
        </p:spPr>
      </p:pic>
      <p:pic>
        <p:nvPicPr>
          <p:cNvPr id="23" name="Picture 16" descr="https://33-podelki.ru/wp-content/uploads/2017/12/derevo-trafaret-dlya-vyrezaniya-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691" y="4047334"/>
            <a:ext cx="1785950" cy="2020746"/>
          </a:xfrm>
          <a:prstGeom prst="rect">
            <a:avLst/>
          </a:prstGeom>
          <a:noFill/>
        </p:spPr>
      </p:pic>
      <p:pic>
        <p:nvPicPr>
          <p:cNvPr id="24" name="Picture 16" descr="https://33-podelki.ru/wp-content/uploads/2017/12/derevo-trafaret-dlya-vyrezaniya-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8369" y="5118904"/>
            <a:ext cx="1785950" cy="2020746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382287" y="2332822"/>
            <a:ext cx="187743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b="1" dirty="0" smtClean="0">
                <a:solidFill>
                  <a:srgbClr val="002060"/>
                </a:solidFill>
                <a:latin typeface="Arial Black" pitchFamily="34" charset="0"/>
              </a:rPr>
              <a:t>&gt;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6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8036"/>
          <a:stretch>
            <a:fillRect/>
          </a:stretch>
        </p:blipFill>
        <p:spPr bwMode="auto">
          <a:xfrm>
            <a:off x="0" y="0"/>
            <a:ext cx="10621963" cy="147862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3739345" y="5333218"/>
            <a:ext cx="34596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Arial Black" pitchFamily="34" charset="0"/>
              </a:rPr>
              <a:t>6 &gt; 5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43000"/>
              </a:srgbClr>
            </a:gs>
            <a:gs pos="100000">
              <a:srgbClr val="92D050">
                <a:alpha val="60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8424"/>
          <a:stretch>
            <a:fillRect/>
          </a:stretch>
        </p:blipFill>
        <p:spPr bwMode="auto">
          <a:xfrm>
            <a:off x="1" y="0"/>
            <a:ext cx="164156" cy="7380288"/>
          </a:xfrm>
          <a:prstGeom prst="rect">
            <a:avLst/>
          </a:prstGeom>
          <a:noFill/>
        </p:spPr>
      </p:pic>
      <p:pic>
        <p:nvPicPr>
          <p:cNvPr id="4101" name="Picture 5" descr="https://i.pinimg.com/originals/fc/fd/a2/fcfda2e5aac701b7f04840fc5b9262b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883" y="189682"/>
            <a:ext cx="1174554" cy="1571636"/>
          </a:xfrm>
          <a:prstGeom prst="rect">
            <a:avLst/>
          </a:prstGeom>
          <a:noFill/>
        </p:spPr>
      </p:pic>
      <p:pic>
        <p:nvPicPr>
          <p:cNvPr id="4113" name="Picture 17" descr="https://avatars.mds.yandex.net/get-zen_doc/51081/pub_5ac28e1af031731b9711d462_5ac28eb02f578c01b35afd02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5559" y="189682"/>
            <a:ext cx="1289196" cy="1285884"/>
          </a:xfrm>
          <a:prstGeom prst="rect">
            <a:avLst/>
          </a:prstGeom>
          <a:noFill/>
        </p:spPr>
      </p:pic>
      <p:pic>
        <p:nvPicPr>
          <p:cNvPr id="5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8036"/>
          <a:stretch>
            <a:fillRect/>
          </a:stretch>
        </p:blipFill>
        <p:spPr bwMode="auto">
          <a:xfrm>
            <a:off x="0" y="-24632"/>
            <a:ext cx="10621963" cy="147862"/>
          </a:xfrm>
          <a:prstGeom prst="rect">
            <a:avLst/>
          </a:prstGeom>
          <a:noFill/>
        </p:spPr>
      </p:pic>
      <p:pic>
        <p:nvPicPr>
          <p:cNvPr id="6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570" t="1964" r="-715"/>
          <a:stretch>
            <a:fillRect/>
          </a:stretch>
        </p:blipFill>
        <p:spPr bwMode="auto">
          <a:xfrm>
            <a:off x="10500236" y="0"/>
            <a:ext cx="121727" cy="7380288"/>
          </a:xfrm>
          <a:prstGeom prst="rect">
            <a:avLst/>
          </a:prstGeom>
          <a:noFill/>
        </p:spPr>
      </p:pic>
      <p:pic>
        <p:nvPicPr>
          <p:cNvPr id="7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7480"/>
          <a:stretch>
            <a:fillRect/>
          </a:stretch>
        </p:blipFill>
        <p:spPr bwMode="auto">
          <a:xfrm>
            <a:off x="0" y="7190606"/>
            <a:ext cx="10621963" cy="189682"/>
          </a:xfrm>
          <a:prstGeom prst="rect">
            <a:avLst/>
          </a:prstGeom>
          <a:noFill/>
        </p:spPr>
      </p:pic>
      <p:pic>
        <p:nvPicPr>
          <p:cNvPr id="8" name="Picture 3" descr="D:\С САЙТА САДА\ДИСТАНЦИОННОЕ ОБУЧЕНИЕ\ДЛЯ САЙТА\ИГРА КАКОЙ ЗНАК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222" t="36748" r="37894" b="30039"/>
          <a:stretch>
            <a:fillRect/>
          </a:stretch>
        </p:blipFill>
        <p:spPr bwMode="auto">
          <a:xfrm>
            <a:off x="4025097" y="2618574"/>
            <a:ext cx="2643206" cy="2500330"/>
          </a:xfrm>
          <a:prstGeom prst="rect">
            <a:avLst/>
          </a:prstGeom>
          <a:noFill/>
        </p:spPr>
      </p:pic>
      <p:pic>
        <p:nvPicPr>
          <p:cNvPr id="9" name="Picture 17" descr="https://avatars.mds.yandex.net/get-zen_doc/51081/pub_5ac28e1af031731b9711d462_5ac28eb02f578c01b35afd02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54319" y="2832888"/>
            <a:ext cx="1289196" cy="1285884"/>
          </a:xfrm>
          <a:prstGeom prst="rect">
            <a:avLst/>
          </a:prstGeom>
          <a:noFill/>
        </p:spPr>
      </p:pic>
      <p:pic>
        <p:nvPicPr>
          <p:cNvPr id="10" name="Picture 17" descr="https://avatars.mds.yandex.net/get-zen_doc/51081/pub_5ac28e1af031731b9711d462_5ac28eb02f578c01b35afd02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2683" y="5690408"/>
            <a:ext cx="1289196" cy="1285884"/>
          </a:xfrm>
          <a:prstGeom prst="rect">
            <a:avLst/>
          </a:prstGeom>
          <a:noFill/>
        </p:spPr>
      </p:pic>
      <p:pic>
        <p:nvPicPr>
          <p:cNvPr id="12" name="Picture 17" descr="https://avatars.mds.yandex.net/get-zen_doc/51081/pub_5ac28e1af031731b9711d462_5ac28eb02f578c01b35afd02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97063" y="1618442"/>
            <a:ext cx="1289196" cy="1285884"/>
          </a:xfrm>
          <a:prstGeom prst="rect">
            <a:avLst/>
          </a:prstGeom>
          <a:noFill/>
        </p:spPr>
      </p:pic>
      <p:pic>
        <p:nvPicPr>
          <p:cNvPr id="13" name="Picture 17" descr="https://avatars.mds.yandex.net/get-zen_doc/51081/pub_5ac28e1af031731b9711d462_5ac28eb02f578c01b35afd02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6931" y="2618574"/>
            <a:ext cx="1289196" cy="1285884"/>
          </a:xfrm>
          <a:prstGeom prst="rect">
            <a:avLst/>
          </a:prstGeom>
          <a:noFill/>
        </p:spPr>
      </p:pic>
      <p:pic>
        <p:nvPicPr>
          <p:cNvPr id="14" name="Picture 17" descr="https://avatars.mds.yandex.net/get-zen_doc/51081/pub_5ac28e1af031731b9711d462_5ac28eb02f578c01b35afd02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25757" y="261120"/>
            <a:ext cx="1289196" cy="1285884"/>
          </a:xfrm>
          <a:prstGeom prst="rect">
            <a:avLst/>
          </a:prstGeom>
          <a:noFill/>
        </p:spPr>
      </p:pic>
      <p:pic>
        <p:nvPicPr>
          <p:cNvPr id="15" name="Picture 17" descr="https://avatars.mds.yandex.net/get-zen_doc/51081/pub_5ac28e1af031731b9711d462_5ac28eb02f578c01b35afd02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9939" y="4261648"/>
            <a:ext cx="1289196" cy="1285884"/>
          </a:xfrm>
          <a:prstGeom prst="rect">
            <a:avLst/>
          </a:prstGeom>
          <a:noFill/>
        </p:spPr>
      </p:pic>
      <p:pic>
        <p:nvPicPr>
          <p:cNvPr id="17" name="Picture 17" descr="https://avatars.mds.yandex.net/get-zen_doc/51081/pub_5ac28e1af031731b9711d462_5ac28eb02f578c01b35afd02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82881" y="5690408"/>
            <a:ext cx="1289196" cy="1285884"/>
          </a:xfrm>
          <a:prstGeom prst="rect">
            <a:avLst/>
          </a:prstGeom>
          <a:noFill/>
        </p:spPr>
      </p:pic>
      <p:pic>
        <p:nvPicPr>
          <p:cNvPr id="18" name="Picture 5" descr="https://i.pinimg.com/originals/fc/fd/a2/fcfda2e5aac701b7f04840fc5b9262b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387" y="1975632"/>
            <a:ext cx="1174554" cy="1571636"/>
          </a:xfrm>
          <a:prstGeom prst="rect">
            <a:avLst/>
          </a:prstGeom>
          <a:noFill/>
        </p:spPr>
      </p:pic>
      <p:pic>
        <p:nvPicPr>
          <p:cNvPr id="19" name="Picture 5" descr="https://i.pinimg.com/originals/fc/fd/a2/fcfda2e5aac701b7f04840fc5b9262b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7709" y="2618574"/>
            <a:ext cx="1174554" cy="1571636"/>
          </a:xfrm>
          <a:prstGeom prst="rect">
            <a:avLst/>
          </a:prstGeom>
          <a:noFill/>
        </p:spPr>
      </p:pic>
      <p:pic>
        <p:nvPicPr>
          <p:cNvPr id="20" name="Picture 5" descr="https://i.pinimg.com/originals/fc/fd/a2/fcfda2e5aac701b7f04840fc5b9262b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321" y="3404392"/>
            <a:ext cx="1174554" cy="1571636"/>
          </a:xfrm>
          <a:prstGeom prst="rect">
            <a:avLst/>
          </a:prstGeom>
          <a:noFill/>
        </p:spPr>
      </p:pic>
      <p:pic>
        <p:nvPicPr>
          <p:cNvPr id="21" name="Picture 5" descr="https://i.pinimg.com/originals/fc/fd/a2/fcfda2e5aac701b7f04840fc5b9262b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6205" y="4475962"/>
            <a:ext cx="1174554" cy="1571636"/>
          </a:xfrm>
          <a:prstGeom prst="rect">
            <a:avLst/>
          </a:prstGeom>
          <a:noFill/>
        </p:spPr>
      </p:pic>
      <p:pic>
        <p:nvPicPr>
          <p:cNvPr id="22" name="Picture 5" descr="https://i.pinimg.com/originals/fc/fd/a2/fcfda2e5aac701b7f04840fc5b9262b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35" y="5404656"/>
            <a:ext cx="1174554" cy="1571636"/>
          </a:xfrm>
          <a:prstGeom prst="rect">
            <a:avLst/>
          </a:prstGeom>
          <a:noFill/>
        </p:spPr>
      </p:pic>
      <p:pic>
        <p:nvPicPr>
          <p:cNvPr id="25" name="Picture 5" descr="https://i.pinimg.com/originals/fc/fd/a2/fcfda2e5aac701b7f04840fc5b9262b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767" y="261120"/>
            <a:ext cx="1174554" cy="1571636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4310849" y="2332822"/>
            <a:ext cx="187743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b="1" dirty="0" smtClean="0">
                <a:solidFill>
                  <a:srgbClr val="002060"/>
                </a:solidFill>
                <a:latin typeface="Arial Black" pitchFamily="34" charset="0"/>
              </a:rPr>
              <a:t>&lt;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25031" y="5333218"/>
            <a:ext cx="34596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Arial Black" pitchFamily="34" charset="0"/>
              </a:rPr>
              <a:t>7</a:t>
            </a:r>
            <a:r>
              <a:rPr lang="en-US" sz="9600" dirty="0" smtClean="0">
                <a:latin typeface="Arial Black" pitchFamily="34" charset="0"/>
              </a:rPr>
              <a:t> &lt; </a:t>
            </a:r>
            <a:r>
              <a:rPr lang="ru-RU" sz="9600" dirty="0" smtClean="0">
                <a:latin typeface="Arial Black" pitchFamily="34" charset="0"/>
              </a:rPr>
              <a:t>8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82000"/>
              </a:srgbClr>
            </a:gs>
            <a:gs pos="100000">
              <a:schemeClr val="tx2">
                <a:lumMod val="60000"/>
                <a:lumOff val="40000"/>
                <a:alpha val="71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С САЙТА САДА\ДИСТАНЦИОННОЕ ОБУЧЕНИЕ\ДЛЯ САЙТА\ИГРА КАКОЙ ЗНАК\1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-7194"/>
            <a:ext cx="10621963" cy="73874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10849" y="2404260"/>
            <a:ext cx="1877437" cy="324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002060"/>
                </a:solidFill>
                <a:latin typeface="Arial Black" pitchFamily="34" charset="0"/>
              </a:rPr>
              <a:t>=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96403" y="5406632"/>
            <a:ext cx="51010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Arial Black" pitchFamily="34" charset="0"/>
              </a:rPr>
              <a:t>10 = 10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63000"/>
              </a:srgbClr>
            </a:gs>
            <a:gs pos="100000">
              <a:srgbClr val="D456B9">
                <a:alpha val="52941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С САЙТА САДА\ДИСТАНЦИОННОЕ ОБУЧЕНИЕ\ДЛЯ САЙТА\ИГРА КАКОЙ ЗНАК\1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621963" cy="73802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10849" y="2332822"/>
            <a:ext cx="187743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b="1" dirty="0" smtClean="0">
                <a:solidFill>
                  <a:srgbClr val="002060"/>
                </a:solidFill>
                <a:latin typeface="Arial Black" pitchFamily="34" charset="0"/>
              </a:rPr>
              <a:t>&lt;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67907" y="5047466"/>
            <a:ext cx="34596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Arial Black" pitchFamily="34" charset="0"/>
              </a:rPr>
              <a:t>6 &lt; 7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>
                <a:alpha val="43000"/>
              </a:srgbClr>
            </a:gs>
            <a:gs pos="100000">
              <a:srgbClr val="92D050">
                <a:alpha val="84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С САЙТА САДА\ДИСТАНЦИОННОЕ ОБУЧЕНИЕ\ДЛЯ САЙТА\ИГРА КАКОЙ ЗНАК\1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0"/>
            <a:ext cx="10621964" cy="73802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310849" y="2377433"/>
            <a:ext cx="187743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b="1" dirty="0" smtClean="0">
                <a:solidFill>
                  <a:srgbClr val="002060"/>
                </a:solidFill>
                <a:latin typeface="Arial Black" pitchFamily="34" charset="0"/>
              </a:rPr>
              <a:t>&lt;</a:t>
            </a:r>
            <a:endParaRPr lang="ru-RU" sz="20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7907" y="5047466"/>
            <a:ext cx="34596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Arial Black" pitchFamily="34" charset="0"/>
              </a:rPr>
              <a:t>8 &lt; 9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120</Words>
  <Application>Microsoft Office PowerPoint</Application>
  <PresentationFormat>Произвольный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8</cp:revision>
  <dcterms:created xsi:type="dcterms:W3CDTF">2020-05-07T12:55:36Z</dcterms:created>
  <dcterms:modified xsi:type="dcterms:W3CDTF">2020-05-17T11:38:06Z</dcterms:modified>
</cp:coreProperties>
</file>