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6771F98-327D-4226-9B4F-10CB12AC583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709"/>
    <a:srgbClr val="FFD3A3"/>
    <a:srgbClr val="FF6600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69" autoAdjust="0"/>
  </p:normalViewPr>
  <p:slideViewPr>
    <p:cSldViewPr>
      <p:cViewPr>
        <p:scale>
          <a:sx n="70" d="100"/>
          <a:sy n="70" d="100"/>
        </p:scale>
        <p:origin x="-137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кабинета музыки.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68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7" y="188640"/>
            <a:ext cx="8280921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7" y="191138"/>
            <a:ext cx="8010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Дидактическая база кабинета: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412776"/>
            <a:ext cx="8280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Сюда входят поурочные планирования, методическая литература , нотные сборники, справочники, методические разработки.</a:t>
            </a:r>
            <a:endParaRPr lang="ru-RU" sz="36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Скачать книгу со стены. Почему бы и нет? — МОБИЛЬНОЕ ЭЛЕКТРОННОЕ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4252168" cy="242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нижная полка купить с доставкой из Китая. Отзывы, фото, артикул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21100"/>
            <a:ext cx="2451820" cy="24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50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476672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ru-RU" sz="3200" b="1" i="1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занятий в соответствии с Федеральным компонентом государственного стандарта общего образования музыке примерными и авторскими программами курсов по данному предмету учебным планом образовательной программы школы; обновление дидактического материала с учетом принципов системно-</a:t>
            </a:r>
            <a:r>
              <a:rPr lang="ru-RU" sz="3200" b="1" i="1" dirty="0" err="1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3200" b="1" i="1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подхода.</a:t>
            </a:r>
            <a:endParaRPr lang="ru-RU" sz="3200" b="1" i="1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1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008" y="404663"/>
            <a:ext cx="8928992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dirty="0" smtClean="0">
                <a:solidFill>
                  <a:srgbClr val="FF3300"/>
                </a:solidFill>
              </a:rPr>
              <a:t>Кабинет музыки – это место в школе, на котором дети получают возможность реализоваться в разных видах творчества. Учебный кабинет может стать репетиционной комнатой, концертной или театральной сценой, музыкальной гостиной, игровой площадкой, студией видеомонтажа или издательским центром. Создание предметно-развивающей среды в кабинете музыки является важным средством организации оптимальных условий для повышения качества учебно-воспитательного.</a:t>
            </a:r>
            <a:endParaRPr lang="ru-RU" sz="3200" b="1" cap="all" dirty="0">
              <a:ln w="0"/>
              <a:solidFill>
                <a:srgbClr val="FF33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444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332656"/>
            <a:ext cx="63367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0190" y="272842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кабинета музыки: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44659"/>
            <a:ext cx="8892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</a:t>
            </a:r>
            <a:r>
              <a:rPr lang="ru-RU" sz="3200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оптимальных условий для организации образовательного процесса в соответствии с Федеральным компонентом государственного стандарта общего образования по музыке </a:t>
            </a: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оптимальных условий для повышения учебно-воспитательного процесса по предмету «Музыка».</a:t>
            </a: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68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260648"/>
            <a:ext cx="645385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4774" y="204857"/>
            <a:ext cx="6232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 музыки: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684" y="995875"/>
            <a:ext cx="840977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роектная </a:t>
            </a: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исследовательская деятельность школьников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беспечивать </a:t>
            </a: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инициирующие и поддерживающие мотивацию именно этого 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</a:t>
            </a: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оответствовать </a:t>
            </a: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 санитарных норм и правил. </a:t>
            </a:r>
            <a:endParaRPr lang="ru-RU" sz="2800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абинет </a:t>
            </a:r>
            <a:r>
              <a:rPr lang="ru-RU" sz="28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способствовать применению наиболее эффективных методов и приёмов на </a:t>
            </a:r>
            <a:r>
              <a:rPr lang="ru-RU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уроке.</a:t>
            </a:r>
            <a:endParaRPr lang="ru-RU" sz="28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482453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238016"/>
            <a:ext cx="4680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 входит: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556792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</a:t>
            </a:r>
          </a:p>
          <a:p>
            <a:pPr marL="285750" indent="-285750">
              <a:buBlip>
                <a:blip r:embed="rId2"/>
              </a:buBlip>
            </a:pP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</a:t>
            </a:r>
          </a:p>
          <a:p>
            <a:pPr marL="285750" indent="-285750">
              <a:buBlip>
                <a:blip r:embed="rId2"/>
              </a:buBlip>
            </a:pP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ИК-зона</a:t>
            </a:r>
          </a:p>
          <a:p>
            <a:pPr marL="285750" indent="-285750">
              <a:buBlip>
                <a:blip r:embed="rId2"/>
              </a:buBlip>
            </a:pP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с музыкальными инструментами</a:t>
            </a:r>
          </a:p>
          <a:p>
            <a:pPr marL="285750" indent="-285750">
              <a:buBlip>
                <a:blip r:embed="rId2"/>
              </a:buBlip>
            </a:pP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база кабинета</a:t>
            </a: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0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8410" y="346304"/>
            <a:ext cx="5743329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301" y="379982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кабинета музыки: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4804" y="1628800"/>
            <a:ext cx="4176464" cy="4752528"/>
          </a:xfrm>
          <a:prstGeom prst="rect">
            <a:avLst/>
          </a:prstGeom>
          <a:solidFill>
            <a:srgbClr val="FFD3A3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5869958" y="1278015"/>
            <a:ext cx="765943" cy="701570"/>
            <a:chOff x="6444207" y="2060848"/>
            <a:chExt cx="1008113" cy="806290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6444207" y="2060848"/>
              <a:ext cx="1008113" cy="43204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6588224" y="2579106"/>
              <a:ext cx="288032" cy="28803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7045470" y="2579106"/>
              <a:ext cx="288032" cy="28803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1640830" y="3286417"/>
            <a:ext cx="1957255" cy="2463670"/>
            <a:chOff x="1331638" y="2837538"/>
            <a:chExt cx="2576084" cy="2831412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1331640" y="2837538"/>
              <a:ext cx="1008113" cy="806290"/>
              <a:chOff x="6444207" y="2060848"/>
              <a:chExt cx="1008113" cy="806290"/>
            </a:xfrm>
          </p:grpSpPr>
          <p:sp>
            <p:nvSpPr>
              <p:cNvPr id="54" name="Прямоугольник 53"/>
              <p:cNvSpPr/>
              <p:nvPr/>
            </p:nvSpPr>
            <p:spPr>
              <a:xfrm>
                <a:off x="6444207" y="2060848"/>
                <a:ext cx="1008113" cy="43204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Скругленный прямоугольник 54"/>
              <p:cNvSpPr/>
              <p:nvPr/>
            </p:nvSpPr>
            <p:spPr>
              <a:xfrm>
                <a:off x="6588224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Скругленный прямоугольник 55"/>
              <p:cNvSpPr/>
              <p:nvPr/>
            </p:nvSpPr>
            <p:spPr>
              <a:xfrm>
                <a:off x="7045470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4" name="Группа 33"/>
            <p:cNvGrpSpPr/>
            <p:nvPr/>
          </p:nvGrpSpPr>
          <p:grpSpPr>
            <a:xfrm>
              <a:off x="1331639" y="3796228"/>
              <a:ext cx="1008113" cy="806290"/>
              <a:chOff x="6444207" y="2060848"/>
              <a:chExt cx="1008113" cy="806290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6444207" y="2060848"/>
                <a:ext cx="1008113" cy="43204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Скругленный прямоугольник 51"/>
              <p:cNvSpPr/>
              <p:nvPr/>
            </p:nvSpPr>
            <p:spPr>
              <a:xfrm>
                <a:off x="6588224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7045470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5" name="Группа 34"/>
            <p:cNvGrpSpPr/>
            <p:nvPr/>
          </p:nvGrpSpPr>
          <p:grpSpPr>
            <a:xfrm>
              <a:off x="1331638" y="4862660"/>
              <a:ext cx="1008113" cy="806290"/>
              <a:chOff x="6444207" y="2060848"/>
              <a:chExt cx="1008113" cy="806290"/>
            </a:xfrm>
          </p:grpSpPr>
          <p:sp>
            <p:nvSpPr>
              <p:cNvPr id="48" name="Прямоугольник 47"/>
              <p:cNvSpPr/>
              <p:nvPr/>
            </p:nvSpPr>
            <p:spPr>
              <a:xfrm>
                <a:off x="6444207" y="2060848"/>
                <a:ext cx="1008113" cy="43204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6588224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7045470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35"/>
            <p:cNvGrpSpPr/>
            <p:nvPr/>
          </p:nvGrpSpPr>
          <p:grpSpPr>
            <a:xfrm>
              <a:off x="2826047" y="3796228"/>
              <a:ext cx="1008113" cy="806290"/>
              <a:chOff x="6444207" y="2060848"/>
              <a:chExt cx="1008113" cy="806290"/>
            </a:xfrm>
          </p:grpSpPr>
          <p:sp>
            <p:nvSpPr>
              <p:cNvPr id="45" name="Прямоугольник 44"/>
              <p:cNvSpPr/>
              <p:nvPr/>
            </p:nvSpPr>
            <p:spPr>
              <a:xfrm>
                <a:off x="6444207" y="2060848"/>
                <a:ext cx="1008113" cy="43204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6588224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Скругленный прямоугольник 46"/>
              <p:cNvSpPr/>
              <p:nvPr/>
            </p:nvSpPr>
            <p:spPr>
              <a:xfrm>
                <a:off x="7045470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>
              <a:off x="2833709" y="2837538"/>
              <a:ext cx="1008113" cy="806290"/>
              <a:chOff x="6444207" y="2060848"/>
              <a:chExt cx="1008113" cy="806290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6444207" y="2060848"/>
                <a:ext cx="1008113" cy="43204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6588224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Скругленный прямоугольник 43"/>
              <p:cNvSpPr/>
              <p:nvPr/>
            </p:nvSpPr>
            <p:spPr>
              <a:xfrm>
                <a:off x="7045470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8" name="Группа 37"/>
            <p:cNvGrpSpPr/>
            <p:nvPr/>
          </p:nvGrpSpPr>
          <p:grpSpPr>
            <a:xfrm>
              <a:off x="2899609" y="4862660"/>
              <a:ext cx="1008113" cy="806290"/>
              <a:chOff x="6444207" y="2060848"/>
              <a:chExt cx="1008113" cy="806290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6444207" y="2060848"/>
                <a:ext cx="1008113" cy="43204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6588224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Скругленный прямоугольник 40"/>
              <p:cNvSpPr/>
              <p:nvPr/>
            </p:nvSpPr>
            <p:spPr>
              <a:xfrm>
                <a:off x="7045470" y="2579106"/>
                <a:ext cx="288032" cy="288032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57" name="Прямоугольник 56"/>
          <p:cNvSpPr/>
          <p:nvPr/>
        </p:nvSpPr>
        <p:spPr>
          <a:xfrm>
            <a:off x="1678871" y="1630436"/>
            <a:ext cx="2348330" cy="142380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373449" y="2189915"/>
            <a:ext cx="2348330" cy="142380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Трапеция 58"/>
          <p:cNvSpPr/>
          <p:nvPr/>
        </p:nvSpPr>
        <p:spPr>
          <a:xfrm>
            <a:off x="4098557" y="1630437"/>
            <a:ext cx="832832" cy="230296"/>
          </a:xfrm>
          <a:prstGeom prst="trapezoid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Трапеция 59"/>
          <p:cNvSpPr/>
          <p:nvPr/>
        </p:nvSpPr>
        <p:spPr>
          <a:xfrm>
            <a:off x="807998" y="1657668"/>
            <a:ext cx="832832" cy="230296"/>
          </a:xfrm>
          <a:prstGeom prst="trapezoid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Трапеция 60"/>
          <p:cNvSpPr/>
          <p:nvPr/>
        </p:nvSpPr>
        <p:spPr>
          <a:xfrm>
            <a:off x="5906707" y="2592084"/>
            <a:ext cx="832832" cy="230296"/>
          </a:xfrm>
          <a:prstGeom prst="trapezoid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4" name="Группа 63"/>
          <p:cNvGrpSpPr/>
          <p:nvPr/>
        </p:nvGrpSpPr>
        <p:grpSpPr>
          <a:xfrm>
            <a:off x="5751864" y="3028705"/>
            <a:ext cx="1002129" cy="614647"/>
            <a:chOff x="5906707" y="3990356"/>
            <a:chExt cx="1401597" cy="739958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5906707" y="4378648"/>
              <a:ext cx="1401597" cy="351666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5906707" y="3990356"/>
              <a:ext cx="456827" cy="513603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1243165" y="2148750"/>
            <a:ext cx="1163608" cy="732556"/>
            <a:chOff x="5906707" y="3990356"/>
            <a:chExt cx="1401597" cy="739958"/>
          </a:xfrm>
        </p:grpSpPr>
        <p:sp>
          <p:nvSpPr>
            <p:cNvPr id="66" name="Скругленный прямоугольник 65"/>
            <p:cNvSpPr/>
            <p:nvPr/>
          </p:nvSpPr>
          <p:spPr>
            <a:xfrm>
              <a:off x="5906707" y="4378648"/>
              <a:ext cx="1401597" cy="351666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5906707" y="3990356"/>
              <a:ext cx="456827" cy="513603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8" name="Овал 67"/>
          <p:cNvSpPr/>
          <p:nvPr/>
        </p:nvSpPr>
        <p:spPr>
          <a:xfrm>
            <a:off x="6186749" y="2987879"/>
            <a:ext cx="353572" cy="301379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1772100" y="2148750"/>
            <a:ext cx="325558" cy="28217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Трапеция 69"/>
          <p:cNvSpPr/>
          <p:nvPr/>
        </p:nvSpPr>
        <p:spPr>
          <a:xfrm>
            <a:off x="6000049" y="4488622"/>
            <a:ext cx="436156" cy="288850"/>
          </a:xfrm>
          <a:prstGeom prst="trapezoi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Трапеция 70"/>
          <p:cNvSpPr/>
          <p:nvPr/>
        </p:nvSpPr>
        <p:spPr>
          <a:xfrm rot="13814336">
            <a:off x="1172251" y="2566117"/>
            <a:ext cx="436156" cy="288850"/>
          </a:xfrm>
          <a:prstGeom prst="trapezoid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5" name="Группа 74"/>
          <p:cNvGrpSpPr/>
          <p:nvPr/>
        </p:nvGrpSpPr>
        <p:grpSpPr>
          <a:xfrm>
            <a:off x="6133209" y="4898852"/>
            <a:ext cx="144016" cy="746713"/>
            <a:chOff x="8028384" y="4120593"/>
            <a:chExt cx="150374" cy="1303858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8028384" y="4120593"/>
              <a:ext cx="144016" cy="1303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8034742" y="4120593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8034742" y="5027635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759142" y="2065442"/>
            <a:ext cx="145657" cy="1183943"/>
            <a:chOff x="8028384" y="4120593"/>
            <a:chExt cx="150374" cy="1303858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8028384" y="4120593"/>
              <a:ext cx="144016" cy="1303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8034742" y="4120593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8034742" y="5027635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759142" y="3474384"/>
            <a:ext cx="145657" cy="1183943"/>
            <a:chOff x="8028384" y="4120593"/>
            <a:chExt cx="150374" cy="1303858"/>
          </a:xfrm>
        </p:grpSpPr>
        <p:sp>
          <p:nvSpPr>
            <p:cNvPr id="82" name="Прямоугольник 81"/>
            <p:cNvSpPr/>
            <p:nvPr/>
          </p:nvSpPr>
          <p:spPr>
            <a:xfrm>
              <a:off x="8028384" y="4120593"/>
              <a:ext cx="144016" cy="1303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8034742" y="4120593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8034742" y="5027635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5" name="Группа 84"/>
          <p:cNvGrpSpPr/>
          <p:nvPr/>
        </p:nvGrpSpPr>
        <p:grpSpPr>
          <a:xfrm>
            <a:off x="762221" y="4968474"/>
            <a:ext cx="145657" cy="1183943"/>
            <a:chOff x="8028384" y="4120593"/>
            <a:chExt cx="150374" cy="1303858"/>
          </a:xfrm>
        </p:grpSpPr>
        <p:sp>
          <p:nvSpPr>
            <p:cNvPr id="86" name="Прямоугольник 85"/>
            <p:cNvSpPr/>
            <p:nvPr/>
          </p:nvSpPr>
          <p:spPr>
            <a:xfrm>
              <a:off x="8028384" y="4120593"/>
              <a:ext cx="144016" cy="1303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8034742" y="4120593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34742" y="5027635"/>
              <a:ext cx="144016" cy="37593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9" name="Трапеция 88"/>
          <p:cNvSpPr/>
          <p:nvPr/>
        </p:nvSpPr>
        <p:spPr>
          <a:xfrm flipV="1">
            <a:off x="973913" y="6128017"/>
            <a:ext cx="832832" cy="233600"/>
          </a:xfrm>
          <a:prstGeom prst="trapezoid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Трапеция 89"/>
          <p:cNvSpPr/>
          <p:nvPr/>
        </p:nvSpPr>
        <p:spPr>
          <a:xfrm flipV="1">
            <a:off x="3851920" y="6130497"/>
            <a:ext cx="832832" cy="233600"/>
          </a:xfrm>
          <a:prstGeom prst="trapezoid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6133209" y="5814363"/>
            <a:ext cx="144016" cy="449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499817" y="6368537"/>
            <a:ext cx="1512168" cy="1253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810898" y="6244817"/>
            <a:ext cx="2041021" cy="1365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4808660" y="5356479"/>
            <a:ext cx="144016" cy="449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4797252" y="4519037"/>
            <a:ext cx="144016" cy="449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785133" y="3126521"/>
            <a:ext cx="144016" cy="449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4797252" y="2261105"/>
            <a:ext cx="144016" cy="449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4736652" y="3720790"/>
            <a:ext cx="216024" cy="5796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TextBox 100"/>
          <p:cNvSpPr txBox="1"/>
          <p:nvPr/>
        </p:nvSpPr>
        <p:spPr>
          <a:xfrm>
            <a:off x="6914849" y="1334951"/>
            <a:ext cx="1808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Парты и стулья</a:t>
            </a:r>
            <a:endParaRPr lang="ru-RU" dirty="0"/>
          </a:p>
        </p:txBody>
      </p:sp>
      <p:sp>
        <p:nvSpPr>
          <p:cNvPr id="102" name="TextBox 101"/>
          <p:cNvSpPr txBox="1"/>
          <p:nvPr/>
        </p:nvSpPr>
        <p:spPr>
          <a:xfrm>
            <a:off x="8015710" y="2060619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Доска</a:t>
            </a:r>
            <a:endParaRPr lang="ru-RU" dirty="0"/>
          </a:p>
        </p:txBody>
      </p:sp>
      <p:sp>
        <p:nvSpPr>
          <p:cNvPr id="103" name="TextBox 102"/>
          <p:cNvSpPr txBox="1"/>
          <p:nvPr/>
        </p:nvSpPr>
        <p:spPr>
          <a:xfrm>
            <a:off x="6887421" y="2535171"/>
            <a:ext cx="2256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Шкафы, стеллажи</a:t>
            </a:r>
            <a:endParaRPr lang="ru-RU" dirty="0"/>
          </a:p>
        </p:txBody>
      </p:sp>
      <p:sp>
        <p:nvSpPr>
          <p:cNvPr id="104" name="TextBox 103"/>
          <p:cNvSpPr txBox="1"/>
          <p:nvPr/>
        </p:nvSpPr>
        <p:spPr>
          <a:xfrm>
            <a:off x="6995728" y="3059744"/>
            <a:ext cx="2111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Рабочее место учителя</a:t>
            </a:r>
            <a:endParaRPr lang="ru-RU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6078491" y="3776524"/>
            <a:ext cx="216024" cy="5796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TextBox 105"/>
          <p:cNvSpPr txBox="1"/>
          <p:nvPr/>
        </p:nvSpPr>
        <p:spPr>
          <a:xfrm>
            <a:off x="6739539" y="3847206"/>
            <a:ext cx="1525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Дверь</a:t>
            </a:r>
            <a:endParaRPr lang="ru-RU" dirty="0"/>
          </a:p>
        </p:txBody>
      </p:sp>
      <p:sp>
        <p:nvSpPr>
          <p:cNvPr id="107" name="TextBox 106"/>
          <p:cNvSpPr txBox="1"/>
          <p:nvPr/>
        </p:nvSpPr>
        <p:spPr>
          <a:xfrm>
            <a:off x="6736380" y="44081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</a:t>
            </a:r>
            <a:r>
              <a:rPr lang="ru-RU" dirty="0" smtClean="0"/>
              <a:t>омпьютер</a:t>
            </a:r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6783837" y="508328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Окно</a:t>
            </a:r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6753993" y="5814363"/>
            <a:ext cx="1985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Стенды, плакаты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7326894" y="6263800"/>
            <a:ext cx="187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Муз. уголок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9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332656"/>
            <a:ext cx="561662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зона: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008" y="1412776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парты, стулья, книжные шкафы, доску,  компьютер,  место для учителя, шкафы.</a:t>
            </a: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Рабочее место учителя купить в Екатеринбурге в интернет-магазин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84984"/>
            <a:ext cx="4176464" cy="278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ОРПУС № 6 (1184) / ул. Василия Петушкова дом 23 корп. 1, ГБОУ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738" y="4005064"/>
            <a:ext cx="3587084" cy="241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59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7" y="188640"/>
            <a:ext cx="5766643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271971"/>
            <a:ext cx="5766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зона: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Сюда входят </a:t>
            </a:r>
            <a:r>
              <a:rPr lang="ru-RU" sz="4000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плакаты </a:t>
            </a:r>
            <a:r>
              <a:rPr lang="ru-RU" sz="4000" dirty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портреты </a:t>
            </a:r>
            <a:r>
              <a:rPr lang="ru-RU" sz="40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композиторов, ноты, методические продукты, сборники.</a:t>
            </a:r>
            <a:endParaRPr lang="ru-RU" sz="40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Музей-квартира Н. А. Римского-Корсакова | Гид по Петербургу 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2505"/>
            <a:ext cx="5014749" cy="289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Ноты, учебники по сольфеджио и сборники песен для детей в дар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6449">
            <a:off x="5364088" y="3501008"/>
            <a:ext cx="2814003" cy="211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94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7" y="188640"/>
            <a:ext cx="3456385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241193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ИК-зона: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1432" y="1268760"/>
            <a:ext cx="9108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E147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Сюда входит компьютер, интерактивная доска, мультимедиа, музыкальный проигрыватель</a:t>
            </a:r>
            <a:endParaRPr lang="ru-RU" sz="3200" dirty="0">
              <a:solidFill>
                <a:srgbClr val="E147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Детская музыкально-хоровая школа г. Петрозаводска | Материально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97" y="2996952"/>
            <a:ext cx="4777830" cy="318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МАОУ гимназия №1 г. Белебея - Материально-техническое обеспечени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32058"/>
            <a:ext cx="3187080" cy="239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5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</TotalTime>
  <Words>277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Предметно-развивающая среда кабинета музыки.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музыки.</dc:title>
  <dc:creator>1</dc:creator>
  <cp:lastModifiedBy>1</cp:lastModifiedBy>
  <cp:revision>7</cp:revision>
  <dcterms:created xsi:type="dcterms:W3CDTF">2020-05-17T11:57:14Z</dcterms:created>
  <dcterms:modified xsi:type="dcterms:W3CDTF">2020-05-17T13:20:06Z</dcterms:modified>
</cp:coreProperties>
</file>