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38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ru-RU" smtClean="0"/>
              <a:t>Образец заголовка</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17.05.2020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17.05.2020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17.05.2020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17.05.2020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ru-RU" smtClean="0"/>
              <a:t>Образец заголовка</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17.05.2020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17.05.2020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ru-RU" smtClean="0"/>
              <a:t>Образец текста</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ru-RU" smtClean="0"/>
              <a:t>Образец текста</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17.05.2020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17.05.2020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17.05.2020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ru-RU" smtClean="0"/>
              <a:t>Образец заголовка</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17.05.2020</a:t>
            </a:fld>
            <a:endParaRPr lang="ru-RU"/>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ru-RU"/>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ru-RU" smtClean="0"/>
              <a:t>Вставка рисунка</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ru-RU" smtClean="0"/>
              <a:t>Образец заголовка</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17.05.2020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B4C71EC6-210F-42DE-9C53-41977AD35B3D}" type="datetimeFigureOut">
              <a:rPr lang="ru-RU" smtClean="0"/>
              <a:t>17.05.2020</a:t>
            </a:fld>
            <a:endParaRPr lang="ru-RU"/>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ru-RU"/>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620688"/>
            <a:ext cx="6172200" cy="1894362"/>
          </a:xfrm>
        </p:spPr>
        <p:txBody>
          <a:bodyPr>
            <a:normAutofit/>
          </a:bodyPr>
          <a:lstStyle/>
          <a:p>
            <a:r>
              <a:rPr lang="ru-RU" b="1" dirty="0" smtClean="0">
                <a:solidFill>
                  <a:schemeClr val="accent2">
                    <a:lumMod val="75000"/>
                  </a:schemeClr>
                </a:solidFill>
              </a:rPr>
              <a:t>ДИСЦИПЛИНА: </a:t>
            </a:r>
            <a:r>
              <a:rPr lang="ru-RU" b="1" dirty="0" smtClean="0">
                <a:solidFill>
                  <a:schemeClr val="accent2">
                    <a:lumMod val="75000"/>
                  </a:schemeClr>
                </a:solidFill>
              </a:rPr>
              <a:t/>
            </a:r>
            <a:br>
              <a:rPr lang="ru-RU" b="1" dirty="0" smtClean="0">
                <a:solidFill>
                  <a:schemeClr val="accent2">
                    <a:lumMod val="75000"/>
                  </a:schemeClr>
                </a:solidFill>
              </a:rPr>
            </a:br>
            <a:r>
              <a:rPr lang="ru-RU" b="1" dirty="0" smtClean="0">
                <a:solidFill>
                  <a:schemeClr val="accent2">
                    <a:lumMod val="75000"/>
                  </a:schemeClr>
                </a:solidFill>
              </a:rPr>
              <a:t>КАК </a:t>
            </a:r>
            <a:r>
              <a:rPr lang="ru-RU" b="1" dirty="0" smtClean="0">
                <a:solidFill>
                  <a:schemeClr val="accent2">
                    <a:lumMod val="75000"/>
                  </a:schemeClr>
                </a:solidFill>
              </a:rPr>
              <a:t>ВОСПИТЫВАТЬ ДЕТЕЙ</a:t>
            </a:r>
            <a:endParaRPr lang="ru-RU" b="1" dirty="0">
              <a:solidFill>
                <a:schemeClr val="accent2">
                  <a:lumMod val="75000"/>
                </a:schemeClr>
              </a:solidFill>
            </a:endParaRPr>
          </a:p>
        </p:txBody>
      </p:sp>
    </p:spTree>
    <p:extLst>
      <p:ext uri="{BB962C8B-B14F-4D97-AF65-F5344CB8AC3E}">
        <p14:creationId xmlns:p14="http://schemas.microsoft.com/office/powerpoint/2010/main" val="12811133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504" y="116632"/>
            <a:ext cx="3312368" cy="2250238"/>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ru-RU" sz="1400" dirty="0" smtClean="0">
                <a:solidFill>
                  <a:schemeClr val="tx1"/>
                </a:solidFill>
              </a:rPr>
              <a:t>Воспитание не является такой большой проблемой, если вы подразумеваете под этим словом: помочь ребенку помогать себе, помочь ему научиться жить и играть с другими, осторожно исследовать все новое, справляться со своими чувствами, развивать его интересы.</a:t>
            </a:r>
            <a:endParaRPr lang="ru-RU" sz="1400" dirty="0">
              <a:solidFill>
                <a:schemeClr val="tx1"/>
              </a:solidFill>
            </a:endParaRPr>
          </a:p>
        </p:txBody>
      </p:sp>
      <p:sp>
        <p:nvSpPr>
          <p:cNvPr id="5" name="Скругленный прямоугольник 4"/>
          <p:cNvSpPr/>
          <p:nvPr/>
        </p:nvSpPr>
        <p:spPr>
          <a:xfrm>
            <a:off x="0" y="2492896"/>
            <a:ext cx="3995936" cy="2736304"/>
          </a:xfrm>
          <a:prstGeom prst="roundRect">
            <a:avLst/>
          </a:prstGeom>
          <a:solidFill>
            <a:schemeClr val="accent5">
              <a:lumMod val="20000"/>
              <a:lumOff val="8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rPr>
              <a:t>Это совсем нелегко. Нет не какого волшебного «Правильно пути». Методы, которыми вы дисциплинируете или воспитываете своего ребенка, зависят от всех тех особенностей, которые отличают вашу семью от других. Дисциплина – это не значит заставить ребенка делать то, что хотите вы. Вы не можете заставить малыша быть «хорошим» ;  конечно, некоторые дети после криков и шлепков, угождая вам, престают делать то, что вам не нравится.</a:t>
            </a:r>
            <a:endParaRPr lang="ru-RU" sz="1400" dirty="0">
              <a:solidFill>
                <a:schemeClr val="tx1"/>
              </a:solidFill>
            </a:endParaRPr>
          </a:p>
        </p:txBody>
      </p:sp>
      <p:sp>
        <p:nvSpPr>
          <p:cNvPr id="6" name="Скругленная прямоугольная выноска 5"/>
          <p:cNvSpPr/>
          <p:nvPr/>
        </p:nvSpPr>
        <p:spPr>
          <a:xfrm>
            <a:off x="4644008" y="332656"/>
            <a:ext cx="4176464" cy="5616624"/>
          </a:xfrm>
          <a:prstGeom prst="wedgeRoundRectCallou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Дети бывают наиболее не послушными, когда их родители постоянно заняты своими делами, сильно напряжены или переживают тяжелые времена. Иногда обращайте внимание на себя: вам малыш сегодня чересчур шумный и непослушный? Вы его наказали за то что он специально разлил краску, или потому что папа поздно пришел с работы? </a:t>
            </a:r>
            <a:endParaRPr lang="ru-RU" dirty="0">
              <a:solidFill>
                <a:schemeClr val="tx1"/>
              </a:solidFill>
            </a:endParaRPr>
          </a:p>
          <a:p>
            <a:pPr algn="ctr"/>
            <a:r>
              <a:rPr lang="ru-RU" dirty="0" smtClean="0">
                <a:solidFill>
                  <a:schemeClr val="tx1"/>
                </a:solidFill>
              </a:rPr>
              <a:t>Эти советы вам, возможно, помогут.</a:t>
            </a:r>
            <a:endParaRPr lang="ru-RU" dirty="0">
              <a:solidFill>
                <a:schemeClr val="tx1"/>
              </a:solidFill>
            </a:endParaRPr>
          </a:p>
        </p:txBody>
      </p:sp>
    </p:spTree>
    <p:extLst>
      <p:ext uri="{BB962C8B-B14F-4D97-AF65-F5344CB8AC3E}">
        <p14:creationId xmlns:p14="http://schemas.microsoft.com/office/powerpoint/2010/main" val="17350154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ая прямоугольная выноска 3"/>
          <p:cNvSpPr/>
          <p:nvPr/>
        </p:nvSpPr>
        <p:spPr>
          <a:xfrm>
            <a:off x="395536" y="1556792"/>
            <a:ext cx="5760640" cy="3024336"/>
          </a:xfrm>
          <a:prstGeom prst="wedgeRoundRectCallou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rPr>
              <a:t>Малыши любят, когда их хвалят, они очень любят угождать. Они очень хотят, чтобы их замечали. Если вы поощряете поведение, которое вам нравится, ребенок, чтобы угодить вам, стараются еще больше. Объятие, улыбка, проявление интереса к тому, что они делают, - это лучшая награда. Не нужны леденцы или новые игрушки </a:t>
            </a:r>
            <a:endParaRPr lang="ru-RU" sz="1600" dirty="0">
              <a:solidFill>
                <a:schemeClr val="tx1"/>
              </a:solidFill>
            </a:endParaRPr>
          </a:p>
        </p:txBody>
      </p:sp>
      <p:sp>
        <p:nvSpPr>
          <p:cNvPr id="6" name="Блок-схема: знак завершения 5"/>
          <p:cNvSpPr/>
          <p:nvPr/>
        </p:nvSpPr>
        <p:spPr>
          <a:xfrm>
            <a:off x="1475656" y="548680"/>
            <a:ext cx="6120680" cy="792088"/>
          </a:xfrm>
          <a:prstGeom prst="flowChartTerminator">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БОЛЬШЕ ПОХВАЛЫ, ЧЕМ НАКАЗАНИЙ</a:t>
            </a:r>
            <a:endParaRPr lang="ru-RU" dirty="0">
              <a:solidFill>
                <a:schemeClr val="tx1"/>
              </a:solidFill>
            </a:endParaRPr>
          </a:p>
        </p:txBody>
      </p:sp>
    </p:spTree>
    <p:extLst>
      <p:ext uri="{BB962C8B-B14F-4D97-AF65-F5344CB8AC3E}">
        <p14:creationId xmlns:p14="http://schemas.microsoft.com/office/powerpoint/2010/main" val="7282043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знак завершения 3"/>
          <p:cNvSpPr/>
          <p:nvPr/>
        </p:nvSpPr>
        <p:spPr>
          <a:xfrm>
            <a:off x="1403648" y="116632"/>
            <a:ext cx="6120680" cy="576064"/>
          </a:xfrm>
          <a:prstGeom prst="flowChartTerminator">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БУДЬТЕ РАЗУМНЫ В СВОИХ ОЖИДАНИЯХ</a:t>
            </a:r>
            <a:endParaRPr lang="ru-RU" dirty="0">
              <a:solidFill>
                <a:schemeClr val="tx1"/>
              </a:solidFill>
            </a:endParaRPr>
          </a:p>
        </p:txBody>
      </p:sp>
      <p:sp>
        <p:nvSpPr>
          <p:cNvPr id="5" name="Скругленный прямоугольник 4"/>
          <p:cNvSpPr/>
          <p:nvPr/>
        </p:nvSpPr>
        <p:spPr>
          <a:xfrm>
            <a:off x="584740" y="836712"/>
            <a:ext cx="8064896" cy="108012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rPr>
              <a:t>Энергичнее, очень подвижные малыши просто не воспринимают таких понятий, как «аккуратно», «тихо», «подожди» и т.д. Дайте им время и помогите научиться всему этому .</a:t>
            </a:r>
            <a:endParaRPr lang="ru-RU" sz="1600" dirty="0">
              <a:solidFill>
                <a:schemeClr val="tx1"/>
              </a:solidFill>
            </a:endParaRPr>
          </a:p>
        </p:txBody>
      </p:sp>
      <p:sp>
        <p:nvSpPr>
          <p:cNvPr id="6" name="Блок-схема: знак завершения 5"/>
          <p:cNvSpPr/>
          <p:nvPr/>
        </p:nvSpPr>
        <p:spPr>
          <a:xfrm>
            <a:off x="584740" y="2117745"/>
            <a:ext cx="7812868" cy="640230"/>
          </a:xfrm>
          <a:prstGeom prst="flowChartTerminator">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ИСПОЛЬЗУЙТЕ СЛОВО «НЕТ», КОГДА ОНО ДЕЙСТВИТЕЛЬНО НУЖНО</a:t>
            </a:r>
            <a:endParaRPr lang="ru-RU" dirty="0">
              <a:solidFill>
                <a:schemeClr val="tx1"/>
              </a:solidFill>
            </a:endParaRPr>
          </a:p>
        </p:txBody>
      </p:sp>
      <p:sp>
        <p:nvSpPr>
          <p:cNvPr id="7" name="Скругленный прямоугольник 6"/>
          <p:cNvSpPr/>
          <p:nvPr/>
        </p:nvSpPr>
        <p:spPr>
          <a:xfrm>
            <a:off x="584740" y="2924944"/>
            <a:ext cx="8064896" cy="1224136"/>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rPr>
              <a:t>Ребенку необходимо, чтобы вы установили ограничения. Если ему все сходит с рук, он будет в большом замешательстве и недоумении; но вы должны решить, что действительно важно. Ваш ребенок научится правилам быстрей, если их будет не так много.</a:t>
            </a:r>
            <a:endParaRPr lang="ru-RU" sz="1600" dirty="0">
              <a:solidFill>
                <a:schemeClr val="tx1"/>
              </a:solidFill>
            </a:endParaRPr>
          </a:p>
        </p:txBody>
      </p:sp>
      <p:sp>
        <p:nvSpPr>
          <p:cNvPr id="8" name="Блок-схема: знак завершения 7"/>
          <p:cNvSpPr/>
          <p:nvPr/>
        </p:nvSpPr>
        <p:spPr>
          <a:xfrm>
            <a:off x="552654" y="4293096"/>
            <a:ext cx="8096981" cy="504056"/>
          </a:xfrm>
          <a:prstGeom prst="flowChartTerminator">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	</a:t>
            </a:r>
            <a:r>
              <a:rPr lang="ru-RU" dirty="0" smtClean="0">
                <a:solidFill>
                  <a:schemeClr val="tx1"/>
                </a:solidFill>
              </a:rPr>
              <a:t>ИЗБЕГАЙТЕ СРАЖЕНИЙ, В КОТОРЫХ ВЫ НЕ МОЖЕТЕ ВЫИГРАТЬ</a:t>
            </a:r>
            <a:endParaRPr lang="ru-RU" dirty="0"/>
          </a:p>
        </p:txBody>
      </p:sp>
      <p:sp>
        <p:nvSpPr>
          <p:cNvPr id="9" name="Скругленная прямоугольная выноска 8"/>
          <p:cNvSpPr/>
          <p:nvPr/>
        </p:nvSpPr>
        <p:spPr>
          <a:xfrm>
            <a:off x="503548" y="4982530"/>
            <a:ext cx="7920880" cy="1512168"/>
          </a:xfrm>
          <a:prstGeom prst="wedgeRoundRectCallou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rPr>
              <a:t>Вы не можете заставить малыша есть, спать и ходить в туалет именно тогда, когда этого хотите вы. Вы не добьетесь послушания, вызывая все новые конфликты. Понимание того, как дети дорастают до поведения, которые вам нравятся, не является признаком вашей слабости. </a:t>
            </a:r>
            <a:endParaRPr lang="ru-RU" sz="1600" dirty="0">
              <a:solidFill>
                <a:schemeClr val="tx1"/>
              </a:solidFill>
            </a:endParaRPr>
          </a:p>
        </p:txBody>
      </p:sp>
    </p:spTree>
    <p:extLst>
      <p:ext uri="{BB962C8B-B14F-4D97-AF65-F5344CB8AC3E}">
        <p14:creationId xmlns:p14="http://schemas.microsoft.com/office/powerpoint/2010/main" val="22434536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знак завершения 3"/>
          <p:cNvSpPr/>
          <p:nvPr/>
        </p:nvSpPr>
        <p:spPr>
          <a:xfrm>
            <a:off x="611560" y="404664"/>
            <a:ext cx="7992888" cy="720080"/>
          </a:xfrm>
          <a:prstGeom prst="flowChartTerminator">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ОТВЛЕКАЙТЕ РЕБЕНКА ИЛИ ПРОБУЙТЕ СВОИ УЛОВКИ, КОГДА ЭТО ВОЗМОЖНО</a:t>
            </a:r>
            <a:endParaRPr lang="ru-RU" dirty="0">
              <a:solidFill>
                <a:schemeClr val="tx1"/>
              </a:solidFill>
            </a:endParaRPr>
          </a:p>
        </p:txBody>
      </p:sp>
      <p:sp>
        <p:nvSpPr>
          <p:cNvPr id="5" name="Скругленный прямоугольник 4"/>
          <p:cNvSpPr/>
          <p:nvPr/>
        </p:nvSpPr>
        <p:spPr>
          <a:xfrm>
            <a:off x="581822" y="1464520"/>
            <a:ext cx="8022625" cy="144016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rPr>
              <a:t>Обычно легко переключить внимание малыша с чего-то, что вам не нравится, на более приятное занятие. Отвлечение внимания не означает, что вы «Сдались», но оно может творить чудеса. Если ребенок играет с кнопкам на телевизоре, предложите ему старый фонарик для игры или всякий раз, когда собираетесь смотреть телевизор, просите ребенка включить его. Если дочка хочет играть с вашей косметичкой, дайте ей разные баночки и коробочки в старой сумке. </a:t>
            </a:r>
            <a:endParaRPr lang="ru-RU" sz="1600" dirty="0">
              <a:solidFill>
                <a:schemeClr val="tx1"/>
              </a:solidFill>
            </a:endParaRPr>
          </a:p>
        </p:txBody>
      </p:sp>
      <p:sp>
        <p:nvSpPr>
          <p:cNvPr id="6" name="Блок-схема: знак завершения 5"/>
          <p:cNvSpPr/>
          <p:nvPr/>
        </p:nvSpPr>
        <p:spPr>
          <a:xfrm>
            <a:off x="1021302" y="3219131"/>
            <a:ext cx="7143663" cy="480628"/>
          </a:xfrm>
          <a:prstGeom prst="flowChartTerminator">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БУДЬТЕ НАСТОЙЧИВЫ В ТОМ, ЧТО ВАЖНО</a:t>
            </a:r>
            <a:endParaRPr lang="ru-RU" dirty="0"/>
          </a:p>
        </p:txBody>
      </p:sp>
      <p:sp>
        <p:nvSpPr>
          <p:cNvPr id="7" name="Скругленная прямоугольная выноска 6"/>
          <p:cNvSpPr/>
          <p:nvPr/>
        </p:nvSpPr>
        <p:spPr>
          <a:xfrm>
            <a:off x="1331640" y="4005064"/>
            <a:ext cx="7272808" cy="1584176"/>
          </a:xfrm>
          <a:prstGeom prst="wedgeRoundRectCallou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ru-RU" sz="1600" dirty="0" smtClean="0">
                <a:solidFill>
                  <a:schemeClr val="tx1"/>
                </a:solidFill>
              </a:rPr>
              <a:t>Угрозы и придирки здесь беспомощны. Малыши быстро учатся игнорировать постоянный поток фраз типа:  «Если не перестанешь трогать телевизор, я тебя накажу», которые по сути ничего не значат.</a:t>
            </a:r>
            <a:endParaRPr lang="ru-RU" sz="1600" dirty="0">
              <a:solidFill>
                <a:schemeClr val="tx1"/>
              </a:solidFill>
            </a:endParaRPr>
          </a:p>
        </p:txBody>
      </p:sp>
    </p:spTree>
    <p:extLst>
      <p:ext uri="{BB962C8B-B14F-4D97-AF65-F5344CB8AC3E}">
        <p14:creationId xmlns:p14="http://schemas.microsoft.com/office/powerpoint/2010/main" val="6014389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знак завершения 3"/>
          <p:cNvSpPr/>
          <p:nvPr/>
        </p:nvSpPr>
        <p:spPr>
          <a:xfrm>
            <a:off x="755576" y="260648"/>
            <a:ext cx="7776864" cy="576064"/>
          </a:xfrm>
          <a:prstGeom prst="flowChartTerminator">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БУДЬТЕ ПРЕДУСМОТРИТЕЛЬНЫ, ЧТОБЫ ИЗБЕЖАТЬ ПРОБЛЕМ</a:t>
            </a:r>
            <a:endParaRPr lang="ru-RU" dirty="0">
              <a:solidFill>
                <a:schemeClr val="tx1"/>
              </a:solidFill>
            </a:endParaRPr>
          </a:p>
        </p:txBody>
      </p:sp>
      <p:sp>
        <p:nvSpPr>
          <p:cNvPr id="5" name="Скругленный прямоугольник 4"/>
          <p:cNvSpPr/>
          <p:nvPr/>
        </p:nvSpPr>
        <p:spPr>
          <a:xfrm>
            <a:off x="971600" y="1124744"/>
            <a:ext cx="7488832" cy="108012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rPr>
              <a:t>Будет намного лучше, если вы положите нужные вещи куда-нибудь подальше на какое-то время, чем постоянно ругать малыша за то, что он их трогает. Лучше не позволять ему играть с мячом в гостиной, чем потом ругать его за что-то разбитое.</a:t>
            </a:r>
            <a:endParaRPr lang="ru-RU" sz="1600" dirty="0">
              <a:solidFill>
                <a:schemeClr val="tx1"/>
              </a:solidFill>
            </a:endParaRPr>
          </a:p>
        </p:txBody>
      </p:sp>
      <p:sp>
        <p:nvSpPr>
          <p:cNvPr id="6" name="Блок-схема: знак завершения 5"/>
          <p:cNvSpPr/>
          <p:nvPr/>
        </p:nvSpPr>
        <p:spPr>
          <a:xfrm>
            <a:off x="863588" y="2348880"/>
            <a:ext cx="7668852" cy="504056"/>
          </a:xfrm>
          <a:prstGeom prst="flowChartTerminator">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rPr>
              <a:t>НЕ ВОСПРИНИМАЙТЕ СВОИ «ОШИБКИ» ТАК ОСТРО</a:t>
            </a:r>
            <a:endParaRPr lang="ru-RU" sz="1600" dirty="0">
              <a:solidFill>
                <a:schemeClr val="tx1"/>
              </a:solidFill>
            </a:endParaRPr>
          </a:p>
        </p:txBody>
      </p:sp>
      <p:sp>
        <p:nvSpPr>
          <p:cNvPr id="7" name="Скругленный прямоугольник 6"/>
          <p:cNvSpPr/>
          <p:nvPr/>
        </p:nvSpPr>
        <p:spPr>
          <a:xfrm>
            <a:off x="873699" y="3068960"/>
            <a:ext cx="7560840" cy="108012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rPr>
              <a:t>Вероятно, вы часто зря ругаете и наказываете своего малыша. Не расстраивайтесь из-за пустяков. Пока атмосфера в вашем доме будет радостной и доброжелательной, ребенок будет воспринимать положительные эмоции.</a:t>
            </a:r>
            <a:endParaRPr lang="ru-RU" sz="1600" dirty="0">
              <a:solidFill>
                <a:schemeClr val="tx1"/>
              </a:solidFill>
            </a:endParaRPr>
          </a:p>
        </p:txBody>
      </p:sp>
      <p:sp>
        <p:nvSpPr>
          <p:cNvPr id="8" name="Блок-схема: знак завершения 7"/>
          <p:cNvSpPr/>
          <p:nvPr/>
        </p:nvSpPr>
        <p:spPr>
          <a:xfrm>
            <a:off x="683568" y="4320084"/>
            <a:ext cx="7920880" cy="504056"/>
          </a:xfrm>
          <a:prstGeom prst="flowChartTerminator">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ПРЕДЛАГАЙТЕ ВЫБОР, КОТОРЫЙ УСТРАИВАТЕ ВАС</a:t>
            </a:r>
            <a:endParaRPr lang="ru-RU" dirty="0">
              <a:solidFill>
                <a:schemeClr val="tx1"/>
              </a:solidFill>
            </a:endParaRPr>
          </a:p>
        </p:txBody>
      </p:sp>
      <p:sp>
        <p:nvSpPr>
          <p:cNvPr id="9" name="Скругленный прямоугольник 8"/>
          <p:cNvSpPr/>
          <p:nvPr/>
        </p:nvSpPr>
        <p:spPr>
          <a:xfrm>
            <a:off x="981981" y="5013176"/>
            <a:ext cx="7344816" cy="1368152"/>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rPr>
              <a:t>Избегайте говорить следующие вещи: «Ты хочешь лечь спать сейчас? Ты хочешь обуть туфли?»; лучше спросить: «Ты хочешь надеть пижаму возле кроватки или в ванной?»- когда вы решили, что малышу пора спать.</a:t>
            </a:r>
            <a:endParaRPr lang="ru-RU" sz="1600" dirty="0">
              <a:solidFill>
                <a:schemeClr val="tx1"/>
              </a:solidFill>
            </a:endParaRPr>
          </a:p>
        </p:txBody>
      </p:sp>
    </p:spTree>
    <p:extLst>
      <p:ext uri="{BB962C8B-B14F-4D97-AF65-F5344CB8AC3E}">
        <p14:creationId xmlns:p14="http://schemas.microsoft.com/office/powerpoint/2010/main" val="12724324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знак завершения 3"/>
          <p:cNvSpPr/>
          <p:nvPr/>
        </p:nvSpPr>
        <p:spPr>
          <a:xfrm>
            <a:off x="683568" y="327260"/>
            <a:ext cx="8064896" cy="653468"/>
          </a:xfrm>
          <a:prstGeom prst="flowChartTerminator">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ПРОСИТЕ ПРОЩЕНИЯ, ЕСЛИ ВЫ НАКРИЧАЛИ НА РЕБЕНКА НЕСПРАВЕДЛИВО</a:t>
            </a:r>
            <a:endParaRPr lang="ru-RU" dirty="0">
              <a:solidFill>
                <a:schemeClr val="tx1"/>
              </a:solidFill>
            </a:endParaRPr>
          </a:p>
        </p:txBody>
      </p:sp>
      <p:sp>
        <p:nvSpPr>
          <p:cNvPr id="5" name="Скругленный прямоугольник 4"/>
          <p:cNvSpPr/>
          <p:nvPr/>
        </p:nvSpPr>
        <p:spPr>
          <a:xfrm>
            <a:off x="683568" y="1268760"/>
            <a:ext cx="8064896" cy="1296144"/>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rPr>
              <a:t>Не бойтесь сказать своему ребенку, что вы чувствуете, когда устали, раздражены и бурно на все реагируете. Откровенный разговор с малышом поможет вам все наладить – и научит вашего ребенка говорить «извините, прошу прощения».</a:t>
            </a:r>
            <a:endParaRPr lang="ru-RU" sz="1600" dirty="0">
              <a:solidFill>
                <a:schemeClr val="tx1"/>
              </a:solidFill>
            </a:endParaRPr>
          </a:p>
        </p:txBody>
      </p:sp>
      <p:sp>
        <p:nvSpPr>
          <p:cNvPr id="6" name="Блок-схема: знак завершения 5"/>
          <p:cNvSpPr/>
          <p:nvPr/>
        </p:nvSpPr>
        <p:spPr>
          <a:xfrm>
            <a:off x="683568" y="2708920"/>
            <a:ext cx="8043192" cy="576064"/>
          </a:xfrm>
          <a:prstGeom prst="flowChartTerminator">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ДЕЛАЙТЕ НАКАЗАНИЯ СИЮМИНУТНЫМИ</a:t>
            </a:r>
            <a:endParaRPr lang="ru-RU" dirty="0">
              <a:solidFill>
                <a:schemeClr val="tx1"/>
              </a:solidFill>
            </a:endParaRPr>
          </a:p>
        </p:txBody>
      </p:sp>
      <p:sp>
        <p:nvSpPr>
          <p:cNvPr id="7" name="Скругленный прямоугольник 6"/>
          <p:cNvSpPr/>
          <p:nvPr/>
        </p:nvSpPr>
        <p:spPr>
          <a:xfrm>
            <a:off x="683568" y="3501008"/>
            <a:ext cx="7920880" cy="1656184"/>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rPr>
              <a:t>Никогда не угрожайте сделать что-то позже, не останавливайте момент наказания для другого родителя. Все дети по-разному реагируют на методы  наказания: для одних достаточно наказание- строгое лицо мамы; для других- изоляция в кресле или лишение любимой игрушки. </a:t>
            </a:r>
            <a:endParaRPr lang="ru-RU" sz="1600" dirty="0">
              <a:solidFill>
                <a:schemeClr val="tx1"/>
              </a:solidFill>
            </a:endParaRPr>
          </a:p>
        </p:txBody>
      </p:sp>
      <p:sp>
        <p:nvSpPr>
          <p:cNvPr id="8" name="Овальная выноска 7"/>
          <p:cNvSpPr/>
          <p:nvPr/>
        </p:nvSpPr>
        <p:spPr>
          <a:xfrm>
            <a:off x="1475656" y="5445224"/>
            <a:ext cx="2808312" cy="936104"/>
          </a:xfrm>
          <a:prstGeom prst="wedgeEllipseCallou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ЖЕЛАЕМ УДАЧИ!</a:t>
            </a:r>
            <a:endParaRPr lang="ru-RU" dirty="0">
              <a:solidFill>
                <a:schemeClr val="tx1"/>
              </a:solidFill>
            </a:endParaRPr>
          </a:p>
        </p:txBody>
      </p:sp>
    </p:spTree>
    <p:extLst>
      <p:ext uri="{BB962C8B-B14F-4D97-AF65-F5344CB8AC3E}">
        <p14:creationId xmlns:p14="http://schemas.microsoft.com/office/powerpoint/2010/main" val="136359414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Углы">
  <a:themeElements>
    <a:clrScheme name="Углы">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Углы">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Углы">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65</TotalTime>
  <Words>759</Words>
  <Application>Microsoft Office PowerPoint</Application>
  <PresentationFormat>Экран (4:3)</PresentationFormat>
  <Paragraphs>28</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Углы</vt:lpstr>
      <vt:lpstr>ДИСЦИПЛИНА:  КАК ВОСПИТЫВАТЬ ДЕТЕЙ</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ДИСЦИПЛИНА: КАК ВОСПИТЫВАТЬ ДЕТЕЙ</dc:title>
  <dc:creator>Анастасия</dc:creator>
  <cp:lastModifiedBy>настя</cp:lastModifiedBy>
  <cp:revision>9</cp:revision>
  <dcterms:created xsi:type="dcterms:W3CDTF">2019-02-12T06:08:57Z</dcterms:created>
  <dcterms:modified xsi:type="dcterms:W3CDTF">2020-05-17T11:29:12Z</dcterms:modified>
</cp:coreProperties>
</file>