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E588F2-CAFA-40AC-9008-62C13CE3F989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5A8A6F-AEEE-4E6D-AED5-1EC97603D66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E1FFB42-FF06-4125-A38C-6141954857ED}" type="slidenum">
              <a:rPr lang="ru-RU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97B1D-BAFE-4FF2-9723-CF8C71BD9A11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920FA-3AF3-47C1-822B-D77C8A996E2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97B1D-BAFE-4FF2-9723-CF8C71BD9A11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920FA-3AF3-47C1-822B-D77C8A996E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97B1D-BAFE-4FF2-9723-CF8C71BD9A11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920FA-3AF3-47C1-822B-D77C8A996E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2E2ED3-F10C-4124-8AAA-EED4C919B6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12AF3B-1090-4917-BD45-86D9732392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8510B4-F3A4-4F02-A2CE-9E1A0D95B4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5DC0A6-6701-42C3-8BC5-E42F8E5DFC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97B1D-BAFE-4FF2-9723-CF8C71BD9A11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920FA-3AF3-47C1-822B-D77C8A996E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97B1D-BAFE-4FF2-9723-CF8C71BD9A11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920FA-3AF3-47C1-822B-D77C8A996E2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97B1D-BAFE-4FF2-9723-CF8C71BD9A11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920FA-3AF3-47C1-822B-D77C8A996E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97B1D-BAFE-4FF2-9723-CF8C71BD9A11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920FA-3AF3-47C1-822B-D77C8A996E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97B1D-BAFE-4FF2-9723-CF8C71BD9A11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920FA-3AF3-47C1-822B-D77C8A996E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97B1D-BAFE-4FF2-9723-CF8C71BD9A11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920FA-3AF3-47C1-822B-D77C8A996E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97B1D-BAFE-4FF2-9723-CF8C71BD9A11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920FA-3AF3-47C1-822B-D77C8A996E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97B1D-BAFE-4FF2-9723-CF8C71BD9A11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EE920FA-3AF3-47C1-822B-D77C8A996E2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9B97B1D-BAFE-4FF2-9723-CF8C71BD9A11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EE920FA-3AF3-47C1-822B-D77C8A996E26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8596" y="928670"/>
            <a:ext cx="8382000" cy="1643074"/>
          </a:xfr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8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Русская культура</a:t>
            </a:r>
            <a:r>
              <a:rPr lang="en-US" sz="48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/>
            </a:r>
            <a:br>
              <a:rPr lang="en-US" sz="48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</a:br>
            <a:r>
              <a:rPr lang="en-US" sz="48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 </a:t>
            </a:r>
            <a:r>
              <a:rPr lang="ru-RU" sz="6000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конца </a:t>
            </a:r>
            <a:r>
              <a:rPr lang="en-US" sz="6000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XIII</a:t>
            </a:r>
            <a:r>
              <a:rPr lang="ru-RU" sz="6000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 – </a:t>
            </a:r>
            <a:r>
              <a:rPr lang="en-US" sz="6000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XVI</a:t>
            </a:r>
            <a:r>
              <a:rPr lang="ru-RU" sz="6000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 веков</a:t>
            </a:r>
          </a:p>
        </p:txBody>
      </p:sp>
      <p:pic>
        <p:nvPicPr>
          <p:cNvPr id="2051" name="Picture 4" descr="MMj01725070000[1]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3048000"/>
            <a:ext cx="4267200" cy="359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solidFill>
            <a:schemeClr val="bg2"/>
          </a:solidFill>
          <a:ln w="76200" cmpd="tri">
            <a:solidFill>
              <a:srgbClr val="660033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Шатровый стиль в архитектуре</a:t>
            </a:r>
          </a:p>
        </p:txBody>
      </p:sp>
      <p:pic>
        <p:nvPicPr>
          <p:cNvPr id="13315" name="Picture 5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447800"/>
            <a:ext cx="3802063" cy="478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7" descr="1209275111_e503baa0899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752600"/>
            <a:ext cx="428625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2" name="Text Box 8"/>
          <p:cNvSpPr txBox="1">
            <a:spLocks noChangeArrowheads="1"/>
          </p:cNvSpPr>
          <p:nvPr/>
        </p:nvSpPr>
        <p:spPr bwMode="auto">
          <a:xfrm>
            <a:off x="304800" y="6172200"/>
            <a:ext cx="3943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Храм Василия Блаженного</a:t>
            </a:r>
          </a:p>
        </p:txBody>
      </p:sp>
      <p:sp>
        <p:nvSpPr>
          <p:cNvPr id="36873" name="Text Box 9"/>
          <p:cNvSpPr txBox="1">
            <a:spLocks noChangeArrowheads="1"/>
          </p:cNvSpPr>
          <p:nvPr/>
        </p:nvSpPr>
        <p:spPr bwMode="auto">
          <a:xfrm>
            <a:off x="4800600" y="6096000"/>
            <a:ext cx="3873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Церковь в с. Коломенском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90800" y="381000"/>
            <a:ext cx="4343400" cy="990600"/>
          </a:xfrm>
          <a:solidFill>
            <a:schemeClr val="bg2"/>
          </a:solidFill>
          <a:ln w="76200" cmpd="tri">
            <a:solidFill>
              <a:srgbClr val="660033"/>
            </a:solidFill>
          </a:ln>
        </p:spPr>
        <p:txBody>
          <a:bodyPr>
            <a:normAutofit fontScale="90000"/>
          </a:bodyPr>
          <a:lstStyle/>
          <a:p>
            <a:pPr marL="838200" indent="-838200" algn="l" eaLnBrk="1" hangingPunct="1">
              <a:defRPr/>
            </a:pPr>
            <a:r>
              <a:rPr lang="ru-RU" sz="40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lgerian" pitchFamily="82" charset="0"/>
              </a:rPr>
              <a:t/>
            </a:r>
            <a:br>
              <a:rPr lang="ru-RU" sz="40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lgerian" pitchFamily="82" charset="0"/>
              </a:rPr>
            </a:br>
            <a:r>
              <a:rPr lang="ru-RU" sz="36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Живопись</a:t>
            </a:r>
            <a:r>
              <a:rPr lang="ru-RU" sz="3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lgerian" pitchFamily="82" charset="0"/>
              </a:rPr>
              <a:t/>
            </a:r>
            <a:br>
              <a:rPr lang="ru-RU" sz="3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lgerian" pitchFamily="82" charset="0"/>
              </a:rPr>
            </a:br>
            <a:endParaRPr lang="ru-RU" sz="3600" dirty="0" smtClean="0">
              <a:effectLst>
                <a:outerShdw blurRad="38100" dist="38100" dir="2700000" algn="tl">
                  <a:srgbClr val="FFFFFF"/>
                </a:outerShdw>
              </a:effectLst>
              <a:latin typeface="Algerian" pitchFamily="82" charset="0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838200"/>
            <a:ext cx="8686800" cy="57912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</a:pPr>
            <a:endParaRPr lang="ru-RU" b="1" i="1" u="sng" dirty="0" smtClean="0"/>
          </a:p>
          <a:p>
            <a:pPr algn="ctr" eaLnBrk="1" hangingPunct="1">
              <a:lnSpc>
                <a:spcPct val="90000"/>
              </a:lnSpc>
              <a:buFontTx/>
              <a:buBlip>
                <a:blip r:embed="rId2"/>
              </a:buBlip>
            </a:pPr>
            <a:r>
              <a:rPr lang="ru-RU" b="1" i="1" u="sng" dirty="0" smtClean="0">
                <a:solidFill>
                  <a:schemeClr val="accent2"/>
                </a:solidFill>
                <a:latin typeface="Algerian" pitchFamily="82" charset="0"/>
              </a:rPr>
              <a:t>Феофан Грек</a:t>
            </a:r>
            <a:r>
              <a:rPr lang="ru-RU" b="1" dirty="0" smtClean="0">
                <a:latin typeface="Algerian" pitchFamily="82" charset="0"/>
              </a:rPr>
              <a:t> </a:t>
            </a:r>
            <a:br>
              <a:rPr lang="ru-RU" b="1" dirty="0" smtClean="0">
                <a:latin typeface="Algerian" pitchFamily="82" charset="0"/>
              </a:rPr>
            </a:br>
            <a:r>
              <a:rPr lang="ru-RU" b="1" dirty="0" smtClean="0">
                <a:latin typeface="Algerian" pitchFamily="82" charset="0"/>
              </a:rPr>
              <a:t>(ок.1340-после 1405) - византийский живописец</a:t>
            </a:r>
          </a:p>
          <a:p>
            <a:pPr algn="ctr" eaLnBrk="1" hangingPunct="1">
              <a:lnSpc>
                <a:spcPct val="90000"/>
              </a:lnSpc>
              <a:buFontTx/>
              <a:buBlip>
                <a:blip r:embed="rId2"/>
              </a:buBlip>
            </a:pPr>
            <a:r>
              <a:rPr lang="ru-RU" b="1" i="1" u="sng" dirty="0" smtClean="0">
                <a:solidFill>
                  <a:schemeClr val="accent2"/>
                </a:solidFill>
                <a:latin typeface="Algerian" pitchFamily="82" charset="0"/>
              </a:rPr>
              <a:t>Андрей Рублёв</a:t>
            </a:r>
            <a:r>
              <a:rPr lang="ru-RU" b="1" dirty="0" smtClean="0">
                <a:latin typeface="Algerian" pitchFamily="82" charset="0"/>
              </a:rPr>
              <a:t> 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b="1" dirty="0" smtClean="0">
                <a:latin typeface="Algerian" pitchFamily="82" charset="0"/>
              </a:rPr>
              <a:t>(ок.1360-ок.1430) - самый крупный и гениальный древнерусский живописец  </a:t>
            </a:r>
          </a:p>
          <a:p>
            <a:pPr algn="ctr" eaLnBrk="1" hangingPunct="1">
              <a:lnSpc>
                <a:spcPct val="90000"/>
              </a:lnSpc>
              <a:buFontTx/>
              <a:buBlip>
                <a:blip r:embed="rId2"/>
              </a:buBlip>
            </a:pPr>
            <a:r>
              <a:rPr lang="ru-RU" b="1" i="1" u="sng" dirty="0" smtClean="0">
                <a:solidFill>
                  <a:schemeClr val="accent2"/>
                </a:solidFill>
                <a:latin typeface="Algerian" pitchFamily="82" charset="0"/>
              </a:rPr>
              <a:t>Дионисий 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b="1" dirty="0" smtClean="0">
                <a:latin typeface="Algerian" pitchFamily="82" charset="0"/>
              </a:rPr>
              <a:t>(ок.1440-1502 или 1508) –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b="1" dirty="0" smtClean="0">
                <a:latin typeface="Algerian" pitchFamily="82" charset="0"/>
              </a:rPr>
              <a:t>с его именем связан новый (после Андрея Рублёва) взлёт московской живописи.</a:t>
            </a:r>
            <a:r>
              <a:rPr lang="ru-RU" sz="2800" dirty="0" smtClean="0">
                <a:latin typeface="Algerian" pitchFamily="82" charset="0"/>
              </a:rPr>
              <a:t> </a:t>
            </a:r>
            <a:endParaRPr lang="ru-RU" dirty="0" smtClean="0">
              <a:latin typeface="Algerian" pitchFamily="8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dirty="0" smtClean="0">
              <a:latin typeface="Algerian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304800" y="228600"/>
            <a:ext cx="3886200" cy="1128698"/>
          </a:xfrm>
          <a:solidFill>
            <a:schemeClr val="bg2"/>
          </a:solidFill>
          <a:ln w="76200" cmpd="tri">
            <a:solidFill>
              <a:srgbClr val="660033"/>
            </a:solidFill>
          </a:ln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b="1" i="1" u="sng" dirty="0" smtClean="0"/>
              <a:t/>
            </a:r>
            <a:br>
              <a:rPr lang="ru-RU" sz="3600" b="1" i="1" u="sng" dirty="0" smtClean="0"/>
            </a:br>
            <a:r>
              <a:rPr lang="ru-RU" sz="36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Феофан Грек</a:t>
            </a:r>
            <a:r>
              <a:rPr lang="ru-RU" sz="3600" b="1" dirty="0" smtClean="0"/>
              <a:t> </a:t>
            </a:r>
            <a:br>
              <a:rPr lang="ru-RU" sz="3600" b="1" dirty="0" smtClean="0"/>
            </a:br>
            <a:endParaRPr lang="ru-RU" sz="3600" b="1" dirty="0" smtClean="0"/>
          </a:p>
        </p:txBody>
      </p:sp>
      <p:sp>
        <p:nvSpPr>
          <p:cNvPr id="15363" name="Text Box 8"/>
          <p:cNvSpPr txBox="1">
            <a:spLocks noChangeArrowheads="1"/>
          </p:cNvSpPr>
          <p:nvPr/>
        </p:nvSpPr>
        <p:spPr bwMode="auto">
          <a:xfrm>
            <a:off x="0" y="5946775"/>
            <a:ext cx="38798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imes New Roman" pitchFamily="18" charset="0"/>
              </a:rPr>
              <a:t>Преображение Иисуса Христа </a:t>
            </a:r>
          </a:p>
          <a:p>
            <a:r>
              <a:rPr lang="ru-RU" sz="2000" b="1">
                <a:latin typeface="Times New Roman" pitchFamily="18" charset="0"/>
              </a:rPr>
              <a:t>пред учениками на горе Фавор. </a:t>
            </a:r>
          </a:p>
        </p:txBody>
      </p:sp>
      <p:pic>
        <p:nvPicPr>
          <p:cNvPr id="15364" name="Picture 9" descr="feofan_grek_03"/>
          <p:cNvPicPr>
            <a:picLocks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96863" y="1981200"/>
            <a:ext cx="2797175" cy="3840163"/>
          </a:xfrm>
          <a:noFill/>
        </p:spPr>
      </p:pic>
      <p:pic>
        <p:nvPicPr>
          <p:cNvPr id="15365" name="Picture 10" descr="feofan_grek_01"/>
          <p:cNvPicPr>
            <a:picLocks noChangeAspect="1" noChangeArrowheads="1"/>
          </p:cNvPicPr>
          <p:nvPr>
            <p:ph sz="quarter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096000" y="4038600"/>
            <a:ext cx="2473325" cy="2490788"/>
          </a:xfrm>
          <a:noFill/>
        </p:spPr>
      </p:pic>
      <p:pic>
        <p:nvPicPr>
          <p:cNvPr id="15366" name="Picture 11" descr="feofan_grek_02"/>
          <p:cNvPicPr>
            <a:picLocks noChangeAspect="1" noChangeArrowheads="1"/>
          </p:cNvPicPr>
          <p:nvPr>
            <p:ph sz="quarter" idx="2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6423025" y="685800"/>
            <a:ext cx="2373313" cy="3200400"/>
          </a:xfrm>
          <a:noFill/>
        </p:spPr>
      </p:pic>
      <p:pic>
        <p:nvPicPr>
          <p:cNvPr id="15367" name="Picture 12" descr="feofan_grek"/>
          <p:cNvPicPr>
            <a:picLocks noChangeAspect="1" noChangeArrowheads="1"/>
          </p:cNvPicPr>
          <p:nvPr>
            <p:ph sz="quarter" idx="4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3505200" y="1143000"/>
            <a:ext cx="2443163" cy="3581400"/>
          </a:xfrm>
          <a:noFill/>
        </p:spPr>
      </p:pic>
      <p:sp>
        <p:nvSpPr>
          <p:cNvPr id="15368" name="Rectangle 13"/>
          <p:cNvSpPr>
            <a:spLocks noChangeArrowheads="1"/>
          </p:cNvSpPr>
          <p:nvPr/>
        </p:nvSpPr>
        <p:spPr bwMode="auto">
          <a:xfrm>
            <a:off x="6019800" y="153988"/>
            <a:ext cx="25717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imes New Roman" pitchFamily="18" charset="0"/>
              </a:rPr>
              <a:t>Богоматерь Донская</a:t>
            </a:r>
            <a:endParaRPr lang="ru-RU" sz="2000"/>
          </a:p>
        </p:txBody>
      </p:sp>
      <p:sp>
        <p:nvSpPr>
          <p:cNvPr id="15369" name="Rectangle 14"/>
          <p:cNvSpPr>
            <a:spLocks noChangeArrowheads="1"/>
          </p:cNvSpPr>
          <p:nvPr/>
        </p:nvSpPr>
        <p:spPr bwMode="auto">
          <a:xfrm>
            <a:off x="5181600" y="5854700"/>
            <a:ext cx="289083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imes New Roman" pitchFamily="18" charset="0"/>
              </a:rPr>
              <a:t>Роспись купола церкви</a:t>
            </a:r>
          </a:p>
          <a:p>
            <a:r>
              <a:rPr lang="ru-RU" sz="2000" b="1">
                <a:latin typeface="Times New Roman" pitchFamily="18" charset="0"/>
              </a:rPr>
              <a:t>Спаса Преображения</a:t>
            </a:r>
          </a:p>
          <a:p>
            <a:r>
              <a:rPr lang="ru-RU" sz="2000" b="1">
                <a:latin typeface="Times New Roman" pitchFamily="18" charset="0"/>
              </a:rPr>
              <a:t> в Новгороде</a:t>
            </a:r>
          </a:p>
        </p:txBody>
      </p:sp>
      <p:pic>
        <p:nvPicPr>
          <p:cNvPr id="15370" name="Picture 9" descr="feofan_grek_0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981200"/>
            <a:ext cx="2797175" cy="384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solidFill>
            <a:schemeClr val="bg2"/>
          </a:solidFill>
          <a:ln w="76200" cmpd="tri">
            <a:solidFill>
              <a:srgbClr val="660033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Андрей Рублев</a:t>
            </a:r>
          </a:p>
        </p:txBody>
      </p:sp>
      <p:sp>
        <p:nvSpPr>
          <p:cNvPr id="16387" name="Rectangle 4"/>
          <p:cNvSpPr>
            <a:spLocks noChangeArrowheads="1"/>
          </p:cNvSpPr>
          <p:nvPr/>
        </p:nvSpPr>
        <p:spPr bwMode="auto">
          <a:xfrm>
            <a:off x="2514600" y="5410200"/>
            <a:ext cx="238442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b="1">
                <a:latin typeface="Times New Roman" pitchFamily="18" charset="0"/>
              </a:rPr>
              <a:t>Святая Троица,</a:t>
            </a:r>
          </a:p>
          <a:p>
            <a:pPr algn="ctr"/>
            <a:r>
              <a:rPr lang="ru-RU" sz="2400" b="1">
                <a:latin typeface="Times New Roman" pitchFamily="18" charset="0"/>
              </a:rPr>
              <a:t>ок. 1411</a:t>
            </a:r>
          </a:p>
          <a:p>
            <a:pPr algn="ctr"/>
            <a:r>
              <a:rPr lang="ru-RU" sz="2400" b="1">
                <a:latin typeface="Times New Roman" pitchFamily="18" charset="0"/>
              </a:rPr>
              <a:t>Сергиев Посад</a:t>
            </a:r>
          </a:p>
        </p:txBody>
      </p:sp>
      <p:pic>
        <p:nvPicPr>
          <p:cNvPr id="16388" name="Picture 5" descr="03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447800"/>
            <a:ext cx="3981450" cy="519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6" descr="рубле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600200"/>
            <a:ext cx="2408238" cy="5067300"/>
          </a:xfrm>
          <a:prstGeom prst="rect">
            <a:avLst/>
          </a:prstGeom>
          <a:noFill/>
          <a:ln w="12700">
            <a:solidFill>
              <a:srgbClr val="660033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4343400" cy="914400"/>
          </a:xfrm>
          <a:solidFill>
            <a:schemeClr val="bg2"/>
          </a:solidFill>
          <a:ln w="76200" cmpd="tri">
            <a:solidFill>
              <a:srgbClr val="660033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Дионисий</a:t>
            </a:r>
          </a:p>
        </p:txBody>
      </p:sp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5943600" y="4419600"/>
            <a:ext cx="3200400" cy="219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Times New Roman" pitchFamily="18" charset="0"/>
              </a:rPr>
              <a:t>Самая ранняя из </a:t>
            </a:r>
          </a:p>
          <a:p>
            <a:pPr algn="ctr"/>
            <a:r>
              <a:rPr lang="ru-RU" sz="2400" b="1">
                <a:latin typeface="Times New Roman" pitchFamily="18" charset="0"/>
              </a:rPr>
              <a:t>сохранившихся икон Богоматерь Одигитрия (Путеводительница)</a:t>
            </a:r>
            <a:r>
              <a:rPr lang="ru-RU"/>
              <a:t> </a:t>
            </a:r>
          </a:p>
          <a:p>
            <a:endParaRPr lang="ru-RU"/>
          </a:p>
        </p:txBody>
      </p:sp>
      <p:sp>
        <p:nvSpPr>
          <p:cNvPr id="17412" name="Rectangle 5"/>
          <p:cNvSpPr>
            <a:spLocks noChangeArrowheads="1"/>
          </p:cNvSpPr>
          <p:nvPr/>
        </p:nvSpPr>
        <p:spPr bwMode="auto">
          <a:xfrm>
            <a:off x="533400" y="5715000"/>
            <a:ext cx="45720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</a:rPr>
              <a:t>Фреска собора Ферапонтова монастыря, 1502 год</a:t>
            </a:r>
          </a:p>
          <a:p>
            <a:endParaRPr lang="ru-RU" sz="2400" b="1">
              <a:latin typeface="Times New Roman" pitchFamily="18" charset="0"/>
            </a:endParaRPr>
          </a:p>
        </p:txBody>
      </p:sp>
      <p:pic>
        <p:nvPicPr>
          <p:cNvPr id="17413" name="Picture 6" descr="dionis-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228600"/>
            <a:ext cx="2976563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7" descr="Ferapontov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752600"/>
            <a:ext cx="5715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План урока: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81200"/>
            <a:ext cx="8229600" cy="4525963"/>
          </a:xfrm>
          <a:ln w="76200" cmpd="tri">
            <a:solidFill>
              <a:srgbClr val="660033"/>
            </a:solidFill>
          </a:ln>
        </p:spPr>
        <p:txBody>
          <a:bodyPr/>
          <a:lstStyle/>
          <a:p>
            <a:pPr marL="609600" indent="-609600" eaLnBrk="1" hangingPunct="1">
              <a:buFontTx/>
              <a:buAutoNum type="arabicPeriod"/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lgerian" pitchFamily="82" charset="0"/>
              </a:rPr>
              <a:t>Краткая характеристика особенностей русской культуры.</a:t>
            </a:r>
            <a:endParaRPr lang="ru-RU" sz="3600" dirty="0" smtClean="0">
              <a:effectLst>
                <a:outerShdw blurRad="38100" dist="38100" dir="2700000" algn="tl">
                  <a:srgbClr val="FFFFFF"/>
                </a:outerShdw>
              </a:effectLst>
              <a:latin typeface="Algerian" pitchFamily="82" charset="0"/>
            </a:endParaRP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lgerian" pitchFamily="82" charset="0"/>
              </a:rPr>
              <a:t>Литература. Историческая мысль.</a:t>
            </a:r>
            <a:endParaRPr lang="ru-RU" sz="3600" dirty="0" smtClean="0">
              <a:effectLst>
                <a:outerShdw blurRad="38100" dist="38100" dir="2700000" algn="tl">
                  <a:srgbClr val="FFFFFF"/>
                </a:outerShdw>
              </a:effectLst>
              <a:latin typeface="Algerian" pitchFamily="82" charset="0"/>
            </a:endParaRP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lgerian" pitchFamily="82" charset="0"/>
              </a:rPr>
              <a:t>Книгопечатание.</a:t>
            </a:r>
            <a:endParaRPr lang="ru-RU" sz="3600" dirty="0" smtClean="0">
              <a:effectLst>
                <a:outerShdw blurRad="38100" dist="38100" dir="2700000" algn="tl">
                  <a:srgbClr val="FFFFFF"/>
                </a:outerShdw>
              </a:effectLst>
              <a:latin typeface="Algerian" pitchFamily="82" charset="0"/>
            </a:endParaRP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lgerian" pitchFamily="82" charset="0"/>
              </a:rPr>
              <a:t>Зодчество.</a:t>
            </a:r>
            <a:endParaRPr lang="ru-RU" sz="3600" dirty="0" smtClean="0">
              <a:effectLst>
                <a:outerShdw blurRad="38100" dist="38100" dir="2700000" algn="tl">
                  <a:srgbClr val="FFFFFF"/>
                </a:outerShdw>
              </a:effectLst>
              <a:latin typeface="Algerian" pitchFamily="82" charset="0"/>
            </a:endParaRP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lgerian" pitchFamily="82" charset="0"/>
              </a:rPr>
              <a:t>Живопись.</a:t>
            </a:r>
            <a:endParaRPr lang="ru-RU" sz="3600" dirty="0" smtClean="0">
              <a:effectLst>
                <a:outerShdw blurRad="38100" dist="38100" dir="2700000" algn="tl">
                  <a:srgbClr val="FFFFFF"/>
                </a:outerShdw>
              </a:effectLst>
              <a:latin typeface="Algerian" pitchFamily="82" charset="0"/>
            </a:endParaRPr>
          </a:p>
          <a:p>
            <a:pPr marL="609600" indent="-609600" eaLnBrk="1" hangingPunct="1">
              <a:defRPr/>
            </a:pPr>
            <a:endParaRPr lang="ru-RU" sz="3600" dirty="0" smtClean="0">
              <a:effectLst>
                <a:outerShdw blurRad="38100" dist="38100" dir="2700000" algn="tl">
                  <a:srgbClr val="FFFFFF"/>
                </a:outerShdw>
              </a:effectLst>
              <a:latin typeface="Algerian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74638"/>
            <a:ext cx="8686800" cy="1143000"/>
          </a:xfr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marL="838200" indent="-838200" eaLnBrk="1" hangingPunct="1">
              <a:defRPr/>
            </a:pP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ru-RU" sz="27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Краткая характеристика особенностей русской культуры</a:t>
            </a:r>
            <a:r>
              <a:rPr lang="ru-RU" sz="2700" b="1" dirty="0" smtClean="0"/>
              <a:t> </a:t>
            </a:r>
            <a:r>
              <a:rPr lang="ru-RU" sz="2700" dirty="0" smtClean="0"/>
              <a:t/>
            </a:r>
            <a:br>
              <a:rPr lang="ru-RU" sz="2700" dirty="0" smtClean="0"/>
            </a:br>
            <a:endParaRPr lang="ru-RU" sz="2700" dirty="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10" y="1857364"/>
            <a:ext cx="7500990" cy="4772036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I</a:t>
            </a:r>
            <a:r>
              <a:rPr lang="ru-RU" sz="2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этап</a:t>
            </a:r>
            <a:r>
              <a:rPr lang="ru-RU" sz="2600" b="1" dirty="0" smtClean="0">
                <a:latin typeface="Times New Roman" pitchFamily="18" charset="0"/>
              </a:rPr>
              <a:t> – от вторжения Батыя до середины </a:t>
            </a:r>
            <a:r>
              <a:rPr lang="en-US" sz="2600" b="1" dirty="0" smtClean="0">
                <a:latin typeface="Times New Roman" pitchFamily="18" charset="0"/>
              </a:rPr>
              <a:t>XIV</a:t>
            </a:r>
            <a:r>
              <a:rPr lang="ru-RU" sz="2600" b="1" dirty="0" smtClean="0">
                <a:latin typeface="Times New Roman" pitchFamily="18" charset="0"/>
              </a:rPr>
              <a:t> века: упадок культуры и начало ее возрождения. </a:t>
            </a:r>
            <a:endParaRPr lang="en-US" sz="2600" b="1" dirty="0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II</a:t>
            </a:r>
            <a:r>
              <a:rPr lang="ru-RU" sz="2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этап</a:t>
            </a:r>
            <a:r>
              <a:rPr lang="ru-RU" sz="2600" b="1" dirty="0" smtClean="0">
                <a:latin typeface="Times New Roman" pitchFamily="18" charset="0"/>
              </a:rPr>
              <a:t> –  вторая половина </a:t>
            </a:r>
            <a:r>
              <a:rPr lang="en-US" sz="2600" b="1" dirty="0" smtClean="0">
                <a:latin typeface="Times New Roman" pitchFamily="18" charset="0"/>
              </a:rPr>
              <a:t>XIV </a:t>
            </a:r>
            <a:r>
              <a:rPr lang="ru-RU" sz="2600" b="1" dirty="0" smtClean="0">
                <a:latin typeface="Times New Roman" pitchFamily="18" charset="0"/>
              </a:rPr>
              <a:t>в. – первая половина </a:t>
            </a:r>
            <a:r>
              <a:rPr lang="en-US" sz="2600" b="1" dirty="0" smtClean="0">
                <a:latin typeface="Times New Roman" pitchFamily="18" charset="0"/>
              </a:rPr>
              <a:t>XV</a:t>
            </a:r>
            <a:r>
              <a:rPr lang="ru-RU" sz="2600" b="1" dirty="0" smtClean="0">
                <a:latin typeface="Times New Roman" pitchFamily="18" charset="0"/>
              </a:rPr>
              <a:t> в.: хозяйственный и культурный подъем, рост каменного строительства, появление еретических учений.</a:t>
            </a:r>
            <a:endParaRPr lang="en-US" sz="2600" b="1" dirty="0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III</a:t>
            </a:r>
            <a:r>
              <a:rPr lang="ru-RU" sz="2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этап</a:t>
            </a:r>
            <a:r>
              <a:rPr lang="ru-RU" sz="2600" b="1" dirty="0" smtClean="0">
                <a:latin typeface="Times New Roman" pitchFamily="18" charset="0"/>
              </a:rPr>
              <a:t> – вторая половина </a:t>
            </a:r>
            <a:r>
              <a:rPr lang="en-US" sz="2600" b="1" dirty="0" smtClean="0">
                <a:latin typeface="Times New Roman" pitchFamily="18" charset="0"/>
              </a:rPr>
              <a:t>XV</a:t>
            </a:r>
            <a:r>
              <a:rPr lang="ru-RU" sz="2600" b="1" dirty="0" smtClean="0">
                <a:latin typeface="Times New Roman" pitchFamily="18" charset="0"/>
              </a:rPr>
              <a:t> в. и начало </a:t>
            </a:r>
            <a:r>
              <a:rPr lang="en-US" sz="2600" b="1" dirty="0" smtClean="0">
                <a:latin typeface="Times New Roman" pitchFamily="18" charset="0"/>
              </a:rPr>
              <a:t>XVI</a:t>
            </a:r>
            <a:r>
              <a:rPr lang="ru-RU" sz="2600" b="1" dirty="0" smtClean="0">
                <a:latin typeface="Times New Roman" pitchFamily="18" charset="0"/>
              </a:rPr>
              <a:t> в.: укрепление государственного единства, взаимообогащение местных культур, расцвет московского зодчества, расширение культурных контактов с Западом </a:t>
            </a:r>
            <a:endParaRPr lang="en-US" sz="2600" b="1" dirty="0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IV</a:t>
            </a:r>
            <a:r>
              <a:rPr lang="ru-RU" sz="2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этап</a:t>
            </a:r>
            <a:r>
              <a:rPr lang="ru-RU" sz="2600" b="1" dirty="0" smtClean="0">
                <a:latin typeface="Times New Roman" pitchFamily="18" charset="0"/>
              </a:rPr>
              <a:t> - </a:t>
            </a:r>
            <a:r>
              <a:rPr lang="en-US" sz="2600" b="1" dirty="0" smtClean="0">
                <a:latin typeface="Times New Roman" pitchFamily="18" charset="0"/>
              </a:rPr>
              <a:t>XVI</a:t>
            </a:r>
            <a:r>
              <a:rPr lang="ru-RU" sz="2600" b="1" dirty="0" smtClean="0">
                <a:latin typeface="Times New Roman" pitchFamily="18" charset="0"/>
              </a:rPr>
              <a:t> в.: развитие культуры в рамках завершения процесса централизации и окончательного утверждения деспотического самодержавия.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571480"/>
            <a:ext cx="8686800" cy="1143000"/>
          </a:xfrm>
          <a:solidFill>
            <a:schemeClr val="bg2">
              <a:lumMod val="90000"/>
            </a:schemeClr>
          </a:solidFill>
          <a:ln w="76200" cmpd="tri">
            <a:solidFill>
              <a:srgbClr val="660033"/>
            </a:solidFill>
          </a:ln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Особенности русской культуры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43116"/>
            <a:ext cx="8686800" cy="4286280"/>
          </a:xfrm>
        </p:spPr>
        <p:txBody>
          <a:bodyPr/>
          <a:lstStyle/>
          <a:p>
            <a:pPr eaLnBrk="1" hangingPunct="1">
              <a:buFontTx/>
              <a:buBlip>
                <a:blip r:embed="rId2"/>
              </a:buBlip>
            </a:pPr>
            <a:r>
              <a:rPr lang="ru-RU" b="1" dirty="0" smtClean="0">
                <a:latin typeface="Times New Roman" pitchFamily="18" charset="0"/>
              </a:rPr>
              <a:t>Развитие культуры в конце </a:t>
            </a:r>
            <a:r>
              <a:rPr lang="en-US" b="1" dirty="0" smtClean="0">
                <a:latin typeface="Times New Roman" pitchFamily="18" charset="0"/>
              </a:rPr>
              <a:t>XIII</a:t>
            </a:r>
            <a:r>
              <a:rPr lang="ru-RU" b="1" dirty="0" smtClean="0">
                <a:latin typeface="Times New Roman" pitchFamily="18" charset="0"/>
              </a:rPr>
              <a:t> – </a:t>
            </a:r>
            <a:r>
              <a:rPr lang="en-US" b="1" dirty="0" smtClean="0">
                <a:latin typeface="Times New Roman" pitchFamily="18" charset="0"/>
              </a:rPr>
              <a:t>XVI </a:t>
            </a:r>
            <a:r>
              <a:rPr lang="ru-RU" b="1" dirty="0" smtClean="0">
                <a:latin typeface="Times New Roman" pitchFamily="18" charset="0"/>
              </a:rPr>
              <a:t>вв. было обусловлено раздробленностью и ордынским игом. </a:t>
            </a:r>
            <a:endParaRPr lang="en-US" b="1" dirty="0" smtClean="0">
              <a:latin typeface="Times New Roman" pitchFamily="18" charset="0"/>
            </a:endParaRPr>
          </a:p>
          <a:p>
            <a:pPr eaLnBrk="1" hangingPunct="1">
              <a:buFontTx/>
              <a:buBlip>
                <a:blip r:embed="rId2"/>
              </a:buBlip>
            </a:pPr>
            <a:r>
              <a:rPr lang="ru-RU" b="1" dirty="0" smtClean="0">
                <a:latin typeface="Times New Roman" pitchFamily="18" charset="0"/>
              </a:rPr>
              <a:t>Образование единой России порождает необходимость отражения статуса и независимости нового и единого русского государства в памятниках культуры. </a:t>
            </a:r>
            <a:endParaRPr lang="en-US" b="1" dirty="0" smtClean="0">
              <a:latin typeface="Times New Roman" pitchFamily="18" charset="0"/>
            </a:endParaRPr>
          </a:p>
          <a:p>
            <a:pPr eaLnBrk="1" hangingPunct="1">
              <a:buFontTx/>
              <a:buBlip>
                <a:blip r:embed="rId2"/>
              </a:buBlip>
            </a:pPr>
            <a:r>
              <a:rPr lang="ru-RU" b="1" dirty="0" smtClean="0">
                <a:latin typeface="Times New Roman" pitchFamily="18" charset="0"/>
              </a:rPr>
              <a:t>Укрепление светской (придворной) культуры, отличной от «низовой», народной.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2" name="Rectangle 6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763000" cy="9144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200" b="1" smtClean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Энциклопедия семейной жизни своего времени. Автор – Сильвестр (1547 г.)</a:t>
            </a:r>
          </a:p>
        </p:txBody>
      </p:sp>
      <p:pic>
        <p:nvPicPr>
          <p:cNvPr id="7171" name="Picture 9" descr="031"/>
          <p:cNvPicPr>
            <a:picLocks noChangeAspect="1" noChangeArrowheads="1"/>
          </p:cNvPicPr>
          <p:nvPr>
            <p:ph sz="quarter" idx="2"/>
          </p:nvPr>
        </p:nvPicPr>
        <p:blipFill>
          <a:blip r:embed="rId2" cstate="print">
            <a:lum contrast="24000"/>
          </a:blip>
          <a:srcRect/>
          <a:stretch>
            <a:fillRect/>
          </a:stretch>
        </p:blipFill>
        <p:spPr>
          <a:xfrm>
            <a:off x="4572000" y="990600"/>
            <a:ext cx="4343400" cy="3033713"/>
          </a:xfrm>
          <a:noFill/>
        </p:spPr>
      </p:pic>
      <p:pic>
        <p:nvPicPr>
          <p:cNvPr id="7172" name="Picture 12" descr="grozny_04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914400" y="990600"/>
            <a:ext cx="3021013" cy="5410200"/>
          </a:xfrm>
          <a:noFill/>
        </p:spPr>
      </p:pic>
      <p:sp>
        <p:nvSpPr>
          <p:cNvPr id="7173" name="Text Box 13"/>
          <p:cNvSpPr txBox="1">
            <a:spLocks noChangeArrowheads="1"/>
          </p:cNvSpPr>
          <p:nvPr/>
        </p:nvSpPr>
        <p:spPr bwMode="auto">
          <a:xfrm>
            <a:off x="0" y="6419850"/>
            <a:ext cx="69707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Times New Roman" pitchFamily="18" charset="0"/>
              </a:rPr>
              <a:t>Васнецов В.М. Царь Иван Васильевич Грозный.</a:t>
            </a:r>
            <a:r>
              <a:rPr lang="ru-RU"/>
              <a:t> </a:t>
            </a:r>
          </a:p>
        </p:txBody>
      </p:sp>
      <p:pic>
        <p:nvPicPr>
          <p:cNvPr id="7174" name="Picture 14" descr="018"/>
          <p:cNvPicPr>
            <a:picLocks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956425" y="3786190"/>
            <a:ext cx="2187575" cy="2743200"/>
          </a:xfrm>
          <a:noFill/>
        </p:spPr>
      </p:pic>
      <p:sp>
        <p:nvSpPr>
          <p:cNvPr id="7175" name="Text Box 15"/>
          <p:cNvSpPr txBox="1">
            <a:spLocks noChangeArrowheads="1"/>
          </p:cNvSpPr>
          <p:nvPr/>
        </p:nvSpPr>
        <p:spPr bwMode="auto">
          <a:xfrm>
            <a:off x="4114800" y="4343400"/>
            <a:ext cx="2627313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b="1">
                <a:latin typeface="Times New Roman" pitchFamily="18" charset="0"/>
              </a:rPr>
              <a:t>«Домострой». </a:t>
            </a:r>
          </a:p>
          <a:p>
            <a:pPr algn="ctr"/>
            <a:r>
              <a:rPr lang="ru-RU" sz="2400" b="1">
                <a:latin typeface="Times New Roman" pitchFamily="18" charset="0"/>
              </a:rPr>
              <a:t>Лист из заставки.</a:t>
            </a:r>
          </a:p>
          <a:p>
            <a:pPr algn="ctr"/>
            <a:r>
              <a:rPr lang="ru-RU" sz="2400" b="1">
                <a:latin typeface="Times New Roman" pitchFamily="18" charset="0"/>
              </a:rPr>
              <a:t> Фрагмент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838200" indent="-838200" eaLnBrk="1" hangingPunct="1">
              <a:defRPr/>
            </a:pPr>
            <a:r>
              <a:rPr lang="ru-RU" b="1" smtClean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Книгопечатание</a:t>
            </a:r>
            <a:r>
              <a:rPr lang="ru-RU" smtClean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/>
            </a:r>
            <a:br>
              <a:rPr lang="ru-RU" smtClean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</a:br>
            <a:endParaRPr lang="ru-RU" smtClean="0">
              <a:solidFill>
                <a:srgbClr val="6600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lgerian" pitchFamily="82" charset="0"/>
            </a:endParaRPr>
          </a:p>
        </p:txBody>
      </p:sp>
      <p:sp>
        <p:nvSpPr>
          <p:cNvPr id="8195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990600"/>
            <a:ext cx="4343400" cy="5638800"/>
          </a:xfrm>
        </p:spPr>
        <p:txBody>
          <a:bodyPr/>
          <a:lstStyle/>
          <a:p>
            <a:pPr eaLnBrk="1" hangingPunct="1">
              <a:buFontTx/>
              <a:buBlip>
                <a:blip r:embed="rId2"/>
              </a:buBlip>
            </a:pPr>
            <a:r>
              <a:rPr lang="ru-RU" sz="3000" b="1" smtClean="0">
                <a:latin typeface="Times New Roman" pitchFamily="18" charset="0"/>
              </a:rPr>
              <a:t>В 1563 г. была организована новая типография, которую возглавили дьякон Иван Федоров и его помощник Петр Мстиславец.</a:t>
            </a:r>
            <a:endParaRPr lang="en-US" sz="3000" b="1" smtClean="0">
              <a:latin typeface="Times New Roman" pitchFamily="18" charset="0"/>
            </a:endParaRPr>
          </a:p>
          <a:p>
            <a:pPr eaLnBrk="1" hangingPunct="1">
              <a:buFontTx/>
              <a:buBlip>
                <a:blip r:embed="rId2"/>
              </a:buBlip>
            </a:pPr>
            <a:r>
              <a:rPr lang="ru-RU" sz="3000" b="1" smtClean="0">
                <a:latin typeface="Times New Roman" pitchFamily="18" charset="0"/>
              </a:rPr>
              <a:t>Были изданы первые (богослужебные) книги «Апостол» и «Часословец».</a:t>
            </a:r>
            <a:r>
              <a:rPr lang="ru-RU" sz="2800" smtClean="0">
                <a:latin typeface="Times New Roman" pitchFamily="18" charset="0"/>
              </a:rPr>
              <a:t> </a:t>
            </a:r>
          </a:p>
        </p:txBody>
      </p:sp>
      <p:pic>
        <p:nvPicPr>
          <p:cNvPr id="8196" name="Picture 6" descr="051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23888" y="990600"/>
            <a:ext cx="3563937" cy="5029200"/>
          </a:xfrm>
          <a:noFill/>
        </p:spPr>
      </p:pic>
      <p:sp>
        <p:nvSpPr>
          <p:cNvPr id="8197" name="Text Box 7"/>
          <p:cNvSpPr txBox="1">
            <a:spLocks noChangeArrowheads="1"/>
          </p:cNvSpPr>
          <p:nvPr/>
        </p:nvSpPr>
        <p:spPr bwMode="auto">
          <a:xfrm>
            <a:off x="152400" y="6096000"/>
            <a:ext cx="46497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Times New Roman" pitchFamily="18" charset="0"/>
              </a:rPr>
              <a:t>Книжный знак Ивана Фёдорова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219200"/>
            <a:ext cx="4038600" cy="5334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Blip>
                <a:blip r:embed="rId2"/>
              </a:buBlip>
            </a:pPr>
            <a:r>
              <a:rPr lang="ru-RU" sz="2800" b="1" smtClean="0">
                <a:latin typeface="Times New Roman" pitchFamily="18" charset="0"/>
              </a:rPr>
              <a:t>Во Львове Иван Федоров издал первый русский букварь с грамматикой </a:t>
            </a:r>
          </a:p>
          <a:p>
            <a:pPr eaLnBrk="1" hangingPunct="1">
              <a:lnSpc>
                <a:spcPct val="90000"/>
              </a:lnSpc>
              <a:buFontTx/>
              <a:buBlip>
                <a:blip r:embed="rId2"/>
              </a:buBlip>
            </a:pPr>
            <a:r>
              <a:rPr lang="ru-RU" sz="2800" b="1" smtClean="0">
                <a:latin typeface="Times New Roman" pitchFamily="18" charset="0"/>
              </a:rPr>
              <a:t>Во второй половине </a:t>
            </a:r>
            <a:r>
              <a:rPr lang="en-US" sz="2800" b="1" smtClean="0">
                <a:latin typeface="Times New Roman" pitchFamily="18" charset="0"/>
              </a:rPr>
              <a:t>XVI</a:t>
            </a:r>
            <a:r>
              <a:rPr lang="ru-RU" sz="2800" b="1" smtClean="0">
                <a:latin typeface="Times New Roman" pitchFamily="18" charset="0"/>
              </a:rPr>
              <a:t> в. было издано около 20 книг. </a:t>
            </a:r>
          </a:p>
          <a:p>
            <a:pPr eaLnBrk="1" hangingPunct="1">
              <a:lnSpc>
                <a:spcPct val="90000"/>
              </a:lnSpc>
              <a:buFontTx/>
              <a:buBlip>
                <a:blip r:embed="rId2"/>
              </a:buBlip>
            </a:pPr>
            <a:r>
              <a:rPr lang="ru-RU" sz="2800" b="1" smtClean="0">
                <a:latin typeface="Times New Roman" pitchFamily="18" charset="0"/>
              </a:rPr>
              <a:t>Печатные книги в </a:t>
            </a:r>
            <a:r>
              <a:rPr lang="en-US" sz="2800" b="1" smtClean="0">
                <a:latin typeface="Times New Roman" pitchFamily="18" charset="0"/>
              </a:rPr>
              <a:t>XVI</a:t>
            </a:r>
            <a:r>
              <a:rPr lang="ru-RU" sz="2800" b="1" smtClean="0">
                <a:latin typeface="Times New Roman" pitchFamily="18" charset="0"/>
              </a:rPr>
              <a:t> – </a:t>
            </a:r>
            <a:r>
              <a:rPr lang="en-US" sz="2800" b="1" smtClean="0">
                <a:latin typeface="Times New Roman" pitchFamily="18" charset="0"/>
              </a:rPr>
              <a:t>XVII</a:t>
            </a:r>
            <a:r>
              <a:rPr lang="ru-RU" sz="2800" b="1" smtClean="0">
                <a:latin typeface="Times New Roman" pitchFamily="18" charset="0"/>
              </a:rPr>
              <a:t> вв. не вытеснили рукописные </a:t>
            </a:r>
          </a:p>
        </p:txBody>
      </p:sp>
      <p:sp>
        <p:nvSpPr>
          <p:cNvPr id="9220" name="Text Box 7"/>
          <p:cNvSpPr txBox="1">
            <a:spLocks noChangeArrowheads="1"/>
          </p:cNvSpPr>
          <p:nvPr/>
        </p:nvSpPr>
        <p:spPr bwMode="auto">
          <a:xfrm>
            <a:off x="5254625" y="5897563"/>
            <a:ext cx="33004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b="1">
                <a:latin typeface="Times New Roman" pitchFamily="18" charset="0"/>
              </a:rPr>
              <a:t>«Острожская Библия»</a:t>
            </a:r>
          </a:p>
          <a:p>
            <a:pPr algn="ctr"/>
            <a:r>
              <a:rPr lang="ru-RU" sz="2400" b="1">
                <a:latin typeface="Times New Roman" pitchFamily="18" charset="0"/>
              </a:rPr>
              <a:t>Ивана Федорова</a:t>
            </a:r>
          </a:p>
        </p:txBody>
      </p:sp>
      <p:pic>
        <p:nvPicPr>
          <p:cNvPr id="9221" name="Picture 8" descr="image_preview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143504" y="1357298"/>
            <a:ext cx="3402013" cy="48768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4038600" cy="914400"/>
          </a:xfrm>
          <a:solidFill>
            <a:schemeClr val="bg2"/>
          </a:solidFill>
          <a:ln w="76200" cmpd="tri">
            <a:solidFill>
              <a:srgbClr val="660033"/>
            </a:solidFill>
          </a:ln>
        </p:spPr>
        <p:txBody>
          <a:bodyPr/>
          <a:lstStyle/>
          <a:p>
            <a:pPr marL="838200" indent="-838200" eaLnBrk="1" hangingPunct="1">
              <a:defRPr/>
            </a:pPr>
            <a:r>
              <a:rPr lang="ru-RU" b="1" i="1" smtClean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Зодчество</a:t>
            </a:r>
          </a:p>
        </p:txBody>
      </p:sp>
      <p:sp>
        <p:nvSpPr>
          <p:cNvPr id="10243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600200"/>
            <a:ext cx="4038600" cy="4953000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latin typeface="Times New Roman" pitchFamily="18" charset="0"/>
              </a:rPr>
              <a:t>Первые каменные постройки в Московском княжестве относятся к </a:t>
            </a:r>
            <a:r>
              <a:rPr lang="en-US" sz="2800" b="1" dirty="0" smtClean="0">
                <a:latin typeface="Times New Roman" pitchFamily="18" charset="0"/>
              </a:rPr>
              <a:t>XIV</a:t>
            </a:r>
            <a:r>
              <a:rPr lang="ru-RU" sz="2800" b="1" dirty="0" smtClean="0">
                <a:latin typeface="Times New Roman" pitchFamily="18" charset="0"/>
              </a:rPr>
              <a:t>- </a:t>
            </a:r>
            <a:r>
              <a:rPr lang="en-US" sz="2800" b="1" dirty="0" smtClean="0">
                <a:latin typeface="Times New Roman" pitchFamily="18" charset="0"/>
              </a:rPr>
              <a:t>XV </a:t>
            </a:r>
            <a:r>
              <a:rPr lang="ru-RU" sz="2800" b="1" dirty="0" smtClean="0">
                <a:latin typeface="Times New Roman" pitchFamily="18" charset="0"/>
              </a:rPr>
              <a:t>вв. Постройки продолжают традиции владимиро-суздальского зодчества.</a:t>
            </a:r>
          </a:p>
        </p:txBody>
      </p:sp>
      <p:sp>
        <p:nvSpPr>
          <p:cNvPr id="10244" name="Rectangle 6"/>
          <p:cNvSpPr>
            <a:spLocks noChangeArrowheads="1"/>
          </p:cNvSpPr>
          <p:nvPr/>
        </p:nvSpPr>
        <p:spPr bwMode="auto">
          <a:xfrm>
            <a:off x="4038600" y="4724400"/>
            <a:ext cx="51054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>
                <a:solidFill>
                  <a:srgbClr val="660033"/>
                </a:solidFill>
                <a:latin typeface="Algerian" pitchFamily="82" charset="0"/>
              </a:rPr>
              <a:t>Благовещенский собор</a:t>
            </a:r>
          </a:p>
          <a:p>
            <a:pPr algn="ctr"/>
            <a:r>
              <a:rPr lang="ru-RU" sz="2400" b="1">
                <a:latin typeface="Times New Roman" pitchFamily="18" charset="0"/>
              </a:rPr>
              <a:t> Московского кремля.</a:t>
            </a:r>
          </a:p>
          <a:p>
            <a:pPr algn="ctr"/>
            <a:r>
              <a:rPr lang="ru-RU" sz="2400" b="1">
                <a:latin typeface="Times New Roman" pitchFamily="18" charset="0"/>
              </a:rPr>
              <a:t> 1484-1489.</a:t>
            </a:r>
          </a:p>
          <a:p>
            <a:pPr algn="ctr"/>
            <a:r>
              <a:rPr lang="ru-RU" sz="2400" b="1">
                <a:latin typeface="Times New Roman" pitchFamily="18" charset="0"/>
              </a:rPr>
              <a:t>Восстановлен и перестроен после  пожара 1547 в 1560-1570-е</a:t>
            </a:r>
          </a:p>
        </p:txBody>
      </p:sp>
      <p:pic>
        <p:nvPicPr>
          <p:cNvPr id="10245" name="Picture 7" descr="017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114800" y="381000"/>
            <a:ext cx="4800600" cy="44354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86800" cy="1265238"/>
          </a:xfrm>
          <a:solidFill>
            <a:schemeClr val="bg2"/>
          </a:solidFill>
          <a:ln w="76200" cmpd="tri">
            <a:solidFill>
              <a:srgbClr val="660033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Фьораванти (</a:t>
            </a:r>
            <a:r>
              <a:rPr lang="ru-RU" sz="4000" b="1" dirty="0" err="1" smtClean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Фиораванти</a:t>
            </a:r>
            <a:r>
              <a:rPr lang="ru-RU" sz="40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) Аристотель</a:t>
            </a:r>
          </a:p>
        </p:txBody>
      </p:sp>
      <p:pic>
        <p:nvPicPr>
          <p:cNvPr id="11267" name="Picture 6" descr="fjoravanti_a_01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4800" y="1704975"/>
            <a:ext cx="4876800" cy="3848100"/>
          </a:xfrm>
          <a:noFill/>
        </p:spPr>
      </p:pic>
      <p:pic>
        <p:nvPicPr>
          <p:cNvPr id="11268" name="Picture 7" descr="fjoravanti_a_02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562600" y="1600200"/>
            <a:ext cx="3209925" cy="4068763"/>
          </a:xfrm>
          <a:noFill/>
        </p:spPr>
      </p:pic>
      <p:sp>
        <p:nvSpPr>
          <p:cNvPr id="11269" name="Text Box 8"/>
          <p:cNvSpPr txBox="1">
            <a:spLocks noChangeArrowheads="1"/>
          </p:cNvSpPr>
          <p:nvPr/>
        </p:nvSpPr>
        <p:spPr bwMode="auto">
          <a:xfrm>
            <a:off x="762000" y="5795963"/>
            <a:ext cx="3900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Times New Roman" pitchFamily="18" charset="0"/>
              </a:rPr>
              <a:t>Успенский собор в Москве</a:t>
            </a:r>
          </a:p>
        </p:txBody>
      </p:sp>
      <p:sp>
        <p:nvSpPr>
          <p:cNvPr id="11270" name="Rectangle 9"/>
          <p:cNvSpPr>
            <a:spLocks noChangeArrowheads="1"/>
          </p:cNvSpPr>
          <p:nvPr/>
        </p:nvSpPr>
        <p:spPr bwMode="auto">
          <a:xfrm>
            <a:off x="5772150" y="5795963"/>
            <a:ext cx="26082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b="1">
                <a:latin typeface="Times New Roman" pitchFamily="18" charset="0"/>
              </a:rPr>
              <a:t>Успенский собор </a:t>
            </a:r>
          </a:p>
          <a:p>
            <a:pPr algn="ctr"/>
            <a:r>
              <a:rPr lang="ru-RU" sz="2400" b="1">
                <a:latin typeface="Times New Roman" pitchFamily="18" charset="0"/>
              </a:rPr>
              <a:t>во Владимире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</TotalTime>
  <Words>387</Words>
  <Application>Microsoft Office PowerPoint</Application>
  <PresentationFormat>Экран (4:3)</PresentationFormat>
  <Paragraphs>67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Русская культура  конца XIII – XVI веков</vt:lpstr>
      <vt:lpstr>План урока:</vt:lpstr>
      <vt:lpstr> Краткая характеристика особенностей русской культуры  </vt:lpstr>
      <vt:lpstr>Особенности русской культуры</vt:lpstr>
      <vt:lpstr>Энциклопедия семейной жизни своего времени. Автор – Сильвестр (1547 г.)</vt:lpstr>
      <vt:lpstr>Книгопечатание </vt:lpstr>
      <vt:lpstr>Слайд 7</vt:lpstr>
      <vt:lpstr>Зодчество</vt:lpstr>
      <vt:lpstr>Фьораванти (Фиораванти) Аристотель</vt:lpstr>
      <vt:lpstr>Шатровый стиль в архитектуре</vt:lpstr>
      <vt:lpstr> Живопись </vt:lpstr>
      <vt:lpstr> Феофан Грек  </vt:lpstr>
      <vt:lpstr>Андрей Рублев</vt:lpstr>
      <vt:lpstr>Дионисий</vt:lpstr>
    </vt:vector>
  </TitlesOfParts>
  <Company>WIN7XP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Русская культура  конца XIII – XVI веков</dc:title>
  <dc:creator>WIN7XP</dc:creator>
  <cp:lastModifiedBy>WIN7XP</cp:lastModifiedBy>
  <cp:revision>1</cp:revision>
  <dcterms:created xsi:type="dcterms:W3CDTF">2020-05-17T19:26:43Z</dcterms:created>
  <dcterms:modified xsi:type="dcterms:W3CDTF">2020-05-17T19:36:09Z</dcterms:modified>
</cp:coreProperties>
</file>