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71" r:id="rId3"/>
    <p:sldId id="256" r:id="rId4"/>
    <p:sldId id="262" r:id="rId5"/>
    <p:sldId id="258" r:id="rId6"/>
    <p:sldId id="259" r:id="rId7"/>
    <p:sldId id="261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0D36F2-8F39-4E1F-81DB-A5517BEBA67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2"/>
                </a:solidFill>
              </a:rPr>
              <a:t>Муниципальное бюджетное дошкольное образовательное учреждение «Детский сад общеразвивающего вида № 54»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652CB2-9594-400C-9612-6E4C46FA2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35837"/>
            <a:ext cx="9354433" cy="492368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19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Тема </a:t>
            </a:r>
            <a:r>
              <a:rPr lang="ru-RU" sz="2800" dirty="0">
                <a:solidFill>
                  <a:schemeClr val="tx1"/>
                </a:solidFill>
              </a:rPr>
              <a:t>: «Особенности организации социально-коммуникативной образовательной области в условиях реализации ФГОС ДО»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                    Воспитатель: </a:t>
            </a:r>
            <a:r>
              <a:rPr lang="ru-RU" sz="2800" dirty="0" err="1">
                <a:solidFill>
                  <a:schemeClr val="tx1"/>
                </a:solidFill>
              </a:rPr>
              <a:t>Рудаева</a:t>
            </a:r>
            <a:r>
              <a:rPr lang="ru-RU" sz="2800" dirty="0">
                <a:solidFill>
                  <a:schemeClr val="tx1"/>
                </a:solidFill>
              </a:rPr>
              <a:t> Наталья Викторовна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Воронеж 2020</a:t>
            </a:r>
          </a:p>
        </p:txBody>
      </p:sp>
    </p:spTree>
    <p:extLst>
      <p:ext uri="{BB962C8B-B14F-4D97-AF65-F5344CB8AC3E}">
        <p14:creationId xmlns:p14="http://schemas.microsoft.com/office/powerpoint/2010/main" val="331291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1652CB2-9594-400C-9612-6E4C46FA2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997" y="594804"/>
            <a:ext cx="8987599" cy="5184559"/>
          </a:xfrm>
        </p:spPr>
        <p:txBody>
          <a:bodyPr>
            <a:normAutofit/>
          </a:bodyPr>
          <a:lstStyle/>
          <a:p>
            <a:pPr marL="0" lvl="0" indent="0" algn="ctr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>
                <a:solidFill>
                  <a:schemeClr val="tx1"/>
                </a:solidFill>
              </a:rPr>
              <a:t>Цель:</a:t>
            </a:r>
            <a:r>
              <a:rPr lang="ru-RU" sz="2800" dirty="0">
                <a:solidFill>
                  <a:schemeClr val="tx1"/>
                </a:solidFill>
              </a:rPr>
              <a:t> повышение профессионального уровня педагогов, формирование опыта по организации социально-коммуникативной образовательной области в условиях реализации ФГОС ДО</a:t>
            </a:r>
            <a:endParaRPr lang="ru-RU" altLang="ru-RU" sz="3600" kern="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lvl="0" indent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Задачи:</a:t>
            </a:r>
          </a:p>
          <a:p>
            <a:pPr marL="0" lvl="0" indent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2400" kern="0" dirty="0">
                <a:solidFill>
                  <a:srgbClr val="000000"/>
                </a:solidFill>
                <a:latin typeface="Times New Roman"/>
                <a:cs typeface="Times New Roman"/>
              </a:rPr>
              <a:t>  Повышение профессионального творческого потенциала педагогов </a:t>
            </a:r>
          </a:p>
          <a:p>
            <a:pPr marL="0" lvl="0" indent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2400" kern="0" dirty="0">
                <a:solidFill>
                  <a:srgbClr val="000000"/>
                </a:solidFill>
                <a:latin typeface="Times New Roman"/>
                <a:cs typeface="Times New Roman"/>
              </a:rPr>
              <a:t> Способствовать формированию мотивации к самообучению и саморазвитию</a:t>
            </a:r>
          </a:p>
          <a:p>
            <a:pPr marL="0" lvl="0" indent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2400" kern="0" dirty="0">
                <a:solidFill>
                  <a:srgbClr val="000000"/>
                </a:solidFill>
                <a:latin typeface="Times New Roman"/>
                <a:cs typeface="Times New Roman"/>
              </a:rPr>
              <a:t> Осуществить принцип интегративного подхода в образовательной деятельности с детьми</a:t>
            </a:r>
          </a:p>
          <a:p>
            <a:pPr marL="0" lvl="0" indent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2400" kern="0" dirty="0">
                <a:solidFill>
                  <a:srgbClr val="000000"/>
                </a:solidFill>
                <a:latin typeface="Times New Roman"/>
                <a:cs typeface="Times New Roman"/>
              </a:rPr>
              <a:t> Привлечь внимание к важности взаимосвязи между открытием новых знаний и практическим их использованием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4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F71D4-5EAE-42E9-85C7-F644CB3E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0054" y="381700"/>
            <a:ext cx="9256008" cy="1216281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accent2"/>
                </a:solidFill>
              </a:rPr>
              <a:t>Области образовательной деятельности в ДОУ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32229-EEDC-4250-B7D9-36A4FA94E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1722" y="1996578"/>
            <a:ext cx="6904139" cy="1961976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1. Социально-коммуникативное развитие.</a:t>
            </a:r>
          </a:p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2. Познавательное развитие.</a:t>
            </a:r>
          </a:p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3. Речевое развитие.</a:t>
            </a:r>
          </a:p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4. Художественно-эстетическое развитие.</a:t>
            </a:r>
          </a:p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5. Физическое развитие.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E1848BF0-7967-46B8-B547-08A2D353DB44}"/>
              </a:ext>
            </a:extLst>
          </p:cNvPr>
          <p:cNvSpPr txBox="1">
            <a:spLocks/>
          </p:cNvSpPr>
          <p:nvPr/>
        </p:nvSpPr>
        <p:spPr>
          <a:xfrm>
            <a:off x="684946" y="4357151"/>
            <a:ext cx="9021116" cy="22650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Социально-коммуникативное развитие</a:t>
            </a:r>
            <a:r>
              <a:rPr lang="ru-RU" sz="2400" dirty="0">
                <a:solidFill>
                  <a:schemeClr val="tx1"/>
                </a:solidFill>
              </a:rPr>
              <a:t> – это процесс усвоения и дальнейшего развития индивидом социально-культурного опыта, необходимого для его дальнейшего включения в систему общественных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407677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F71D4-5EAE-42E9-85C7-F644CB3E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894" y="684791"/>
            <a:ext cx="8287054" cy="674226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2"/>
                </a:solidFill>
              </a:rPr>
              <a:t>Социально-коммуникативное развитие в соответствии с ФГОС ДО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32229-EEDC-4250-B7D9-36A4FA94E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9642" y="1630044"/>
            <a:ext cx="8767119" cy="984659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Цель: </a:t>
            </a:r>
            <a:r>
              <a:rPr lang="ru-RU" dirty="0">
                <a:solidFill>
                  <a:schemeClr val="tx1"/>
                </a:solidFill>
              </a:rPr>
              <a:t>позитивная социализация детей дошкольного возраста и приобщение детей к социокультурным нормам, традициям семьи, общества и государства.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D3E5362F-79DE-4575-9996-89BB9E36C4C4}"/>
              </a:ext>
            </a:extLst>
          </p:cNvPr>
          <p:cNvSpPr txBox="1">
            <a:spLocks/>
          </p:cNvSpPr>
          <p:nvPr/>
        </p:nvSpPr>
        <p:spPr>
          <a:xfrm>
            <a:off x="829642" y="2614703"/>
            <a:ext cx="9388149" cy="38620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</a:rPr>
              <a:t>Задачи: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усвоение норм и ценностей, принятых в обществе, включая моральные и  нравственные ценности;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развитие общения и взаимодействия ребенка со взрослыми и сверстниками;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становление самостоятельности, целенаправленности и саморегуляции собственных действий;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детей, и взрослых в организации;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формирование позитивных установок к различным видам труда и творчества;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формирование основ безопасного поведения в быту, социуме,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4093136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F70D7DD-7BA0-4B2D-9CD9-9A6FC46A822C}"/>
              </a:ext>
            </a:extLst>
          </p:cNvPr>
          <p:cNvSpPr/>
          <p:nvPr/>
        </p:nvSpPr>
        <p:spPr>
          <a:xfrm>
            <a:off x="7562555" y="3148982"/>
            <a:ext cx="2401934" cy="498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E5BC8C0-EEA8-47F7-8822-D23302878B0C}"/>
              </a:ext>
            </a:extLst>
          </p:cNvPr>
          <p:cNvSpPr/>
          <p:nvPr/>
        </p:nvSpPr>
        <p:spPr>
          <a:xfrm>
            <a:off x="3839280" y="3660106"/>
            <a:ext cx="3206071" cy="498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D06410B-27BA-40F4-8B3C-4413E98D73C0}"/>
              </a:ext>
            </a:extLst>
          </p:cNvPr>
          <p:cNvSpPr/>
          <p:nvPr/>
        </p:nvSpPr>
        <p:spPr>
          <a:xfrm>
            <a:off x="857860" y="3148981"/>
            <a:ext cx="2401934" cy="498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F71D4-5EAE-42E9-85C7-F644CB3E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8994" y="239697"/>
            <a:ext cx="8601667" cy="1326657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2"/>
                </a:solidFill>
              </a:rPr>
              <a:t>Социально-коммуникативное развитие в ДОУ направлено на формирование у детей социально-коммуникативной компетентности 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32229-EEDC-4250-B7D9-36A4FA94E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7357" y="3177855"/>
            <a:ext cx="2220009" cy="44072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Информационная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A4143DEF-4756-4541-9E43-2F44F4655EED}"/>
              </a:ext>
            </a:extLst>
          </p:cNvPr>
          <p:cNvSpPr/>
          <p:nvPr/>
        </p:nvSpPr>
        <p:spPr>
          <a:xfrm>
            <a:off x="3091222" y="1901705"/>
            <a:ext cx="4471333" cy="4858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30B7F810-531E-4A9F-9017-8319CEFBA999}"/>
              </a:ext>
            </a:extLst>
          </p:cNvPr>
          <p:cNvSpPr txBox="1">
            <a:spLocks/>
          </p:cNvSpPr>
          <p:nvPr/>
        </p:nvSpPr>
        <p:spPr>
          <a:xfrm>
            <a:off x="3978625" y="1931067"/>
            <a:ext cx="3726026" cy="58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Виды компетенции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0EB5ACFC-AB6A-4857-8214-151CD29125AE}"/>
              </a:ext>
            </a:extLst>
          </p:cNvPr>
          <p:cNvSpPr txBox="1">
            <a:spLocks/>
          </p:cNvSpPr>
          <p:nvPr/>
        </p:nvSpPr>
        <p:spPr>
          <a:xfrm>
            <a:off x="3808138" y="3688979"/>
            <a:ext cx="3268353" cy="4407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solidFill>
                  <a:schemeClr val="tx1"/>
                </a:solidFill>
              </a:rPr>
              <a:t>Социально-коммуникативная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BFD30517-5027-488C-9A46-AE1026673530}"/>
              </a:ext>
            </a:extLst>
          </p:cNvPr>
          <p:cNvSpPr txBox="1">
            <a:spLocks/>
          </p:cNvSpPr>
          <p:nvPr/>
        </p:nvSpPr>
        <p:spPr>
          <a:xfrm>
            <a:off x="7646175" y="3173172"/>
            <a:ext cx="2318313" cy="474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solidFill>
                  <a:schemeClr val="tx1"/>
                </a:solidFill>
              </a:rPr>
              <a:t>Технологическая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43A647-2554-46D6-BE7D-2FC02164777D}"/>
              </a:ext>
            </a:extLst>
          </p:cNvPr>
          <p:cNvSpPr txBox="1"/>
          <p:nvPr/>
        </p:nvSpPr>
        <p:spPr>
          <a:xfrm>
            <a:off x="7160486" y="3859272"/>
            <a:ext cx="32060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Владение знаниями, навыками и способностями для решения набора сходных профессиональных задач с использованием конкретной технологии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519948-65B8-4A76-8A37-90D6479E6223}"/>
              </a:ext>
            </a:extLst>
          </p:cNvPr>
          <p:cNvSpPr txBox="1"/>
          <p:nvPr/>
        </p:nvSpPr>
        <p:spPr>
          <a:xfrm>
            <a:off x="3915000" y="4485571"/>
            <a:ext cx="3206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Способность устанавливать и поддерживать необходимые контакты с другими людьми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759AE6-1E07-4351-9D0F-B5C6AC164254}"/>
              </a:ext>
            </a:extLst>
          </p:cNvPr>
          <p:cNvSpPr txBox="1"/>
          <p:nvPr/>
        </p:nvSpPr>
        <p:spPr>
          <a:xfrm>
            <a:off x="444325" y="3829369"/>
            <a:ext cx="32060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Способность самостоятельно искать, анализировать, отбирать, обрабатывать и передавать необходимую информацию при помощи устных и письменных коммуникативных информационных технологий</a:t>
            </a:r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91020A35-E3C8-4F7F-B8C9-33E79084234B}"/>
              </a:ext>
            </a:extLst>
          </p:cNvPr>
          <p:cNvSpPr/>
          <p:nvPr/>
        </p:nvSpPr>
        <p:spPr>
          <a:xfrm rot="1629130">
            <a:off x="7289954" y="2588132"/>
            <a:ext cx="1501634" cy="239616"/>
          </a:xfrm>
          <a:prstGeom prst="rightArrow">
            <a:avLst>
              <a:gd name="adj1" fmla="val 50000"/>
              <a:gd name="adj2" fmla="val 1380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D7D5D897-45B4-4C48-9FF1-161198FC564D}"/>
              </a:ext>
            </a:extLst>
          </p:cNvPr>
          <p:cNvSpPr/>
          <p:nvPr/>
        </p:nvSpPr>
        <p:spPr>
          <a:xfrm rot="19970870" flipH="1">
            <a:off x="1928334" y="2606960"/>
            <a:ext cx="1501634" cy="239616"/>
          </a:xfrm>
          <a:prstGeom prst="rightArrow">
            <a:avLst>
              <a:gd name="adj1" fmla="val 50000"/>
              <a:gd name="adj2" fmla="val 1380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3DEA0EE2-E149-49E4-BDB0-BC3A2387A60F}"/>
              </a:ext>
            </a:extLst>
          </p:cNvPr>
          <p:cNvSpPr/>
          <p:nvPr/>
        </p:nvSpPr>
        <p:spPr>
          <a:xfrm rot="5400000">
            <a:off x="4907581" y="2902081"/>
            <a:ext cx="1007186" cy="239616"/>
          </a:xfrm>
          <a:prstGeom prst="rightArrow">
            <a:avLst>
              <a:gd name="adj1" fmla="val 50000"/>
              <a:gd name="adj2" fmla="val 138000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370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F71D4-5EAE-42E9-85C7-F644CB3E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08" y="381700"/>
            <a:ext cx="7993439" cy="1646302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accent2"/>
                </a:solidFill>
              </a:rPr>
              <a:t>Возможности </a:t>
            </a:r>
            <a:br>
              <a:rPr lang="ru-RU" sz="4800" b="1" dirty="0">
                <a:solidFill>
                  <a:schemeClr val="accent2"/>
                </a:solidFill>
              </a:rPr>
            </a:br>
            <a:r>
              <a:rPr lang="ru-RU" sz="4800" b="1" dirty="0">
                <a:solidFill>
                  <a:schemeClr val="accent2"/>
                </a:solidFill>
              </a:rPr>
              <a:t>«детского общества»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32229-EEDC-4250-B7D9-36A4FA94E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732" y="2711679"/>
            <a:ext cx="8960583" cy="3262993"/>
          </a:xfrm>
        </p:spPr>
        <p:txBody>
          <a:bodyPr>
            <a:noAutofit/>
          </a:bodyPr>
          <a:lstStyle/>
          <a:p>
            <a:pPr marL="457200" indent="-457200" algn="l"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функция общей социализации;</a:t>
            </a:r>
          </a:p>
          <a:p>
            <a:pPr marL="457200" indent="-457200" algn="l"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функция гендерной дифференциации;</a:t>
            </a:r>
          </a:p>
          <a:p>
            <a:pPr marL="457200" indent="-457200" algn="l"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информационная функция и функция формирования ценностных ориентаций группы ДОУ;</a:t>
            </a:r>
          </a:p>
          <a:p>
            <a:pPr marL="457200" indent="-457200" algn="l"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</a:rPr>
              <a:t>оценочная функция, влияющая на формирование самооценки и уровня притязаний ребенка, его нравственное поведение. </a:t>
            </a:r>
          </a:p>
        </p:txBody>
      </p:sp>
    </p:spTree>
    <p:extLst>
      <p:ext uri="{BB962C8B-B14F-4D97-AF65-F5344CB8AC3E}">
        <p14:creationId xmlns:p14="http://schemas.microsoft.com/office/powerpoint/2010/main" val="683135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F71D4-5EAE-42E9-85C7-F644CB3E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393" y="515924"/>
            <a:ext cx="8635223" cy="1303998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chemeClr val="accent2"/>
                </a:solidFill>
              </a:rPr>
              <a:t>Сотрудничество </a:t>
            </a:r>
            <a:br>
              <a:rPr lang="ru-RU" sz="4400" b="1" dirty="0">
                <a:solidFill>
                  <a:schemeClr val="accent2"/>
                </a:solidFill>
              </a:rPr>
            </a:br>
            <a:r>
              <a:rPr lang="ru-RU" sz="4400" b="1" dirty="0">
                <a:solidFill>
                  <a:schemeClr val="accent2"/>
                </a:solidFill>
              </a:rPr>
              <a:t>педагогов с родителями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32229-EEDC-4250-B7D9-36A4FA94E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4670" y="2567031"/>
            <a:ext cx="8912060" cy="3548542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эмоционального благополучия и удовлетворения жизненно важных потребностей ребенка в группе детского сада; 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поддержание единой линии позитивного социального развития детей в ДОУ и семье; 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личности ребенка, осознание самоценности дошкольного детства; 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ребенка положительного самоощущения, уверенности в своих возможностях;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формы работы с родителями, направленные на формирование уважительного отношения к педагогу и его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411468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F71D4-5EAE-42E9-85C7-F644CB3E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9013" y="213499"/>
            <a:ext cx="7993439" cy="505158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accent2"/>
                </a:solidFill>
              </a:rPr>
              <a:t>Формы работы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32229-EEDC-4250-B7D9-36A4FA94E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71" y="852257"/>
            <a:ext cx="8975324" cy="5539665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3300" b="1" dirty="0">
                <a:solidFill>
                  <a:schemeClr val="tx1"/>
                </a:solidFill>
              </a:rPr>
              <a:t>Младший дошкольный возраст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3300" b="1" dirty="0">
              <a:solidFill>
                <a:schemeClr val="tx1"/>
              </a:solidFill>
            </a:endParaRP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chemeClr val="tx1"/>
                </a:solidFill>
              </a:rPr>
              <a:t>Вариативная организация игр-экспериментов и игр-путешествий предметного характера с детьми как основных методов воспитания.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chemeClr val="tx1"/>
                </a:solidFill>
              </a:rPr>
              <a:t>Организация сюжетных игр.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chemeClr val="tx1"/>
                </a:solidFill>
              </a:rPr>
              <a:t>Организация моментов радости, связанных с культурно-гигиеническими навыками и навыками ЗОЖ.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chemeClr val="tx1"/>
                </a:solidFill>
              </a:rPr>
              <a:t>Простейшие поисковые и проблемные ситуации.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chemeClr val="tx1"/>
                </a:solidFill>
              </a:rPr>
              <a:t>Игры с моделированием; 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chemeClr val="tx1"/>
                </a:solidFill>
              </a:rPr>
              <a:t>Литература и игра (чтение).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28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3300" b="1" dirty="0">
                <a:solidFill>
                  <a:schemeClr val="tx1"/>
                </a:solidFill>
              </a:rPr>
              <a:t>Средний дошкольный возраст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3300" b="1" dirty="0">
              <a:solidFill>
                <a:schemeClr val="tx1"/>
              </a:solidFill>
            </a:endParaRP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Организация сюжетно-ролевых игр.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Вариативная организация игровых проблемных ситуаций, игровых поисковых ситуаций, усложняющихся игр-экспериментирований и игр путешествий, игр-этюдов. 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Введение в процесс воспитания простейших ситуационных задач. 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Беседы и совместная </a:t>
            </a:r>
            <a:r>
              <a:rPr lang="ru-RU" sz="2900" dirty="0">
                <a:solidFill>
                  <a:schemeClr val="tx1"/>
                </a:solidFill>
              </a:rPr>
              <a:t>познавательная деятельность воспитателя и детей с элементами игры.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28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3800" b="1" dirty="0">
                <a:solidFill>
                  <a:schemeClr val="tx1"/>
                </a:solidFill>
              </a:rPr>
              <a:t> </a:t>
            </a:r>
            <a:r>
              <a:rPr lang="ru-RU" sz="3400" b="1" dirty="0">
                <a:solidFill>
                  <a:schemeClr val="tx1"/>
                </a:solidFill>
              </a:rPr>
              <a:t>Старший дошкольный возраст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3400" b="1" dirty="0">
                <a:solidFill>
                  <a:schemeClr val="tx1"/>
                </a:solidFill>
              </a:rPr>
              <a:t> 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Ситуационные задачи, их широкая вариативность.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Использование метода проектов. 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Использование метода коллекционирования.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Использование театрализованной деятельности.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Использование литературно-игровых форм (сочинение с детьми загадок, стихотворные игры, сочинение с детьми лимериков (форма коротких стихов).</a:t>
            </a:r>
          </a:p>
          <a:p>
            <a:pPr marL="182563" indent="-182563" algn="l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</a:rPr>
              <a:t>Самостоятельная деятельность </a:t>
            </a:r>
            <a:r>
              <a:rPr lang="ru-RU" sz="2900" dirty="0">
                <a:solidFill>
                  <a:schemeClr val="tx1"/>
                </a:solidFill>
              </a:rPr>
              <a:t>детей.</a:t>
            </a:r>
          </a:p>
        </p:txBody>
      </p:sp>
    </p:spTree>
    <p:extLst>
      <p:ext uri="{BB962C8B-B14F-4D97-AF65-F5344CB8AC3E}">
        <p14:creationId xmlns:p14="http://schemas.microsoft.com/office/powerpoint/2010/main" val="24874751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{5FC9AFD7-2813-439B-ACF8-7CDF52219F09}tf02900688</Template>
  <TotalTime>346</TotalTime>
  <Words>589</Words>
  <Application>Microsoft Office PowerPoint</Application>
  <PresentationFormat>Широкоэкранный</PresentationFormat>
  <Paragraphs>75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Trebuchet MS</vt:lpstr>
      <vt:lpstr>Wingdings</vt:lpstr>
      <vt:lpstr>Wingdings 3</vt:lpstr>
      <vt:lpstr>Аспект</vt:lpstr>
      <vt:lpstr>Муниципальное бюджетное дошкольное образовательное учреждение «Детский сад общеразвивающего вида № 54» </vt:lpstr>
      <vt:lpstr>Презентация PowerPoint</vt:lpstr>
      <vt:lpstr>Области образовательной деятельности в ДОУ</vt:lpstr>
      <vt:lpstr>Социально-коммуникативное развитие в соответствии с ФГОС ДО</vt:lpstr>
      <vt:lpstr>Социально-коммуникативное развитие в ДОУ направлено на формирование у детей социально-коммуникативной компетентности </vt:lpstr>
      <vt:lpstr>Возможности  «детского общества»</vt:lpstr>
      <vt:lpstr>Сотрудничество  педагогов с родителями </vt:lpstr>
      <vt:lpstr>Формы работы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Области образовательной деятельности в ДОУ</dc:title>
  <dc:creator>Владимир Рудаев</dc:creator>
  <cp:lastModifiedBy>Владимир Рудаев</cp:lastModifiedBy>
  <cp:revision>49</cp:revision>
  <dcterms:created xsi:type="dcterms:W3CDTF">2020-02-02T19:25:45Z</dcterms:created>
  <dcterms:modified xsi:type="dcterms:W3CDTF">2020-05-17T20:24:11Z</dcterms:modified>
</cp:coreProperties>
</file>