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3" r:id="rId1"/>
  </p:sldMasterIdLst>
  <p:notesMasterIdLst>
    <p:notesMasterId r:id="rId10"/>
  </p:notesMasterIdLst>
  <p:sldIdLst>
    <p:sldId id="257" r:id="rId2"/>
    <p:sldId id="260" r:id="rId3"/>
    <p:sldId id="261" r:id="rId4"/>
    <p:sldId id="262" r:id="rId5"/>
    <p:sldId id="263" r:id="rId6"/>
    <p:sldId id="278" r:id="rId7"/>
    <p:sldId id="290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738" autoAdjust="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3D511E6-E5FB-45C4-8D7E-F4242B6F2085}" type="datetimeFigureOut">
              <a:rPr lang="ru-RU"/>
              <a:pPr>
                <a:defRPr/>
              </a:pPr>
              <a:t>21.03.2020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76B90DF-9AE3-4924-8803-55DFB86F4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77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964C77D-E584-4FA6-B982-4B4F2D79CA56}" type="datetimeFigureOut">
              <a:rPr lang="ru-RU" smtClean="0"/>
              <a:pPr>
                <a:defRPr/>
              </a:pPr>
              <a:t>21.03.2020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A0E16D6-A33B-4FE3-BECA-6D03D3AA5F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7C3862-D820-4AD7-818E-722C451779EB}" type="datetimeFigureOut">
              <a:rPr lang="ru-RU" smtClean="0"/>
              <a:pPr>
                <a:defRPr/>
              </a:pPr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0B0497-D3EB-4A54-8B3D-B33B17E2BB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26D500B-34E9-4545-B117-77896715292F}" type="datetimeFigureOut">
              <a:rPr lang="ru-RU" smtClean="0"/>
              <a:pPr>
                <a:defRPr/>
              </a:pPr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4FEC559-D293-4499-B38F-36E027662D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B96B740-8F44-4A9E-B1D0-42C3A9593532}" type="datetimeFigureOut">
              <a:rPr lang="ru-RU" smtClean="0"/>
              <a:pPr>
                <a:defRPr/>
              </a:pPr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C253EE-B876-40A8-82F0-0AACF34A55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15A2D7-5799-4F0B-9C22-777C452F3452}" type="datetimeFigureOut">
              <a:rPr lang="ru-RU" smtClean="0"/>
              <a:pPr>
                <a:defRPr/>
              </a:pPr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AA4F017-32AE-4CEC-9EB3-15F5222CCA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43EC27-319D-473C-8320-E73373E91502}" type="datetimeFigureOut">
              <a:rPr lang="ru-RU" smtClean="0"/>
              <a:pPr>
                <a:defRPr/>
              </a:pPr>
              <a:t>21.03.2020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1185655-1562-4A1A-AC91-B393678840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5FE2F75-8285-435B-81FB-577CAED79E87}" type="datetimeFigureOut">
              <a:rPr lang="ru-RU" smtClean="0"/>
              <a:pPr>
                <a:defRPr/>
              </a:pPr>
              <a:t>21.03.2020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CE6956B-529E-4773-AC5F-3B2CB4BD83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B8112E7-9737-43ED-B96D-8C323AC46064}" type="datetimeFigureOut">
              <a:rPr lang="ru-RU" smtClean="0"/>
              <a:pPr>
                <a:defRPr/>
              </a:pPr>
              <a:t>21.03.2020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5891F8-6A94-4292-AE9A-07E16676F3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54762A-4926-4CED-9442-CE8B0D14FA51}" type="datetimeFigureOut">
              <a:rPr lang="ru-RU" smtClean="0"/>
              <a:pPr>
                <a:defRPr/>
              </a:pPr>
              <a:t>21.03.2020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725837-5F14-4456-B396-D74DE6C562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42570B51-2143-4684-AA6D-AF4417D6813E}" type="datetimeFigureOut">
              <a:rPr lang="ru-RU" smtClean="0"/>
              <a:pPr>
                <a:defRPr/>
              </a:pPr>
              <a:t>21.03.2020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F85CE7C-17CD-4606-AEEB-F2D15F1D29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6378BF6-7064-4C64-AADB-7587AD494A31}" type="datetimeFigureOut">
              <a:rPr lang="ru-RU" smtClean="0"/>
              <a:pPr>
                <a:defRPr/>
              </a:pPr>
              <a:t>21.03.2020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8D5994-13A3-4B3F-B5E8-AAC83622C0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306838A-6513-4B31-B34B-345504B59408}" type="datetimeFigureOut">
              <a:rPr lang="ru-RU" smtClean="0"/>
              <a:pPr>
                <a:defRPr/>
              </a:pPr>
              <a:t>21.03.2020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0EEC7CB-C831-4431-9328-A6236914EE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2636912"/>
            <a:ext cx="6636457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УМК</a:t>
            </a:r>
            <a:endParaRPr lang="ru-RU" sz="5400" b="1" dirty="0">
              <a:ln w="11430">
                <a:solidFill>
                  <a:schemeClr val="tx1"/>
                </a:solidFill>
              </a:ln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>
                  <a:solidFill>
                    <a:schemeClr val="tx1"/>
                  </a:solidFill>
                </a:ln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«ПЕРСПЕКТИВА»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755576" y="2708920"/>
            <a:ext cx="80645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 b="1" dirty="0">
                <a:latin typeface="Calibri" pitchFamily="34" charset="0"/>
              </a:rPr>
              <a:t>Комплекс создавался параллельно с разработкой ФГОС начального общего образования, требования которого нашли свое теоретическое и  практическое воплощение в учебниках УМК «Перспектива».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683568" y="116632"/>
            <a:ext cx="8929687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dirty="0">
                <a:solidFill>
                  <a:schemeClr val="bg1"/>
                </a:solidFill>
                <a:latin typeface="Calibri" pitchFamily="34" charset="0"/>
                <a:cs typeface="Aparajita" pitchFamily="34" charset="0"/>
              </a:rPr>
              <a:t>Цель</a:t>
            </a:r>
            <a:r>
              <a:rPr lang="ru-RU" sz="6000" dirty="0">
                <a:solidFill>
                  <a:schemeClr val="bg1"/>
                </a:solidFill>
                <a:latin typeface="Calibri" pitchFamily="34" charset="0"/>
                <a:cs typeface="Aparajita" pitchFamily="34" charset="0"/>
              </a:rPr>
              <a:t> </a:t>
            </a:r>
          </a:p>
          <a:p>
            <a:endParaRPr lang="ru-RU" sz="3600" dirty="0" smtClean="0">
              <a:latin typeface="Calibri" pitchFamily="34" charset="0"/>
              <a:cs typeface="Aparajita" pitchFamily="34" charset="0"/>
            </a:endParaRPr>
          </a:p>
          <a:p>
            <a:pPr algn="ctr"/>
            <a:r>
              <a:rPr lang="ru-RU" sz="3600" dirty="0" smtClean="0">
                <a:latin typeface="Calibri" pitchFamily="34" charset="0"/>
                <a:cs typeface="Aparajita" pitchFamily="34" charset="0"/>
              </a:rPr>
              <a:t>УМК </a:t>
            </a:r>
            <a:r>
              <a:rPr lang="ru-RU" sz="3600" dirty="0">
                <a:latin typeface="Calibri" pitchFamily="34" charset="0"/>
                <a:cs typeface="Aparajita" pitchFamily="34" charset="0"/>
              </a:rPr>
              <a:t>«Перспектива» - </a:t>
            </a:r>
          </a:p>
          <a:p>
            <a:pPr algn="ctr"/>
            <a:r>
              <a:rPr lang="ru-RU" sz="3600" dirty="0">
                <a:latin typeface="Calibri" pitchFamily="34" charset="0"/>
                <a:cs typeface="Aparajita" pitchFamily="34" charset="0"/>
              </a:rPr>
              <a:t> </a:t>
            </a:r>
            <a:r>
              <a:rPr lang="ru-RU" sz="3600" b="1" dirty="0">
                <a:latin typeface="Calibri" pitchFamily="34" charset="0"/>
                <a:cs typeface="Aparajita" pitchFamily="34" charset="0"/>
              </a:rPr>
              <a:t>всестороннее</a:t>
            </a:r>
          </a:p>
          <a:p>
            <a:pPr algn="ctr"/>
            <a:r>
              <a:rPr lang="ru-RU" sz="3600" b="1" dirty="0">
                <a:latin typeface="Calibri" pitchFamily="34" charset="0"/>
                <a:cs typeface="Aparajita" pitchFamily="34" charset="0"/>
              </a:rPr>
              <a:t> гармоничное развитие личности</a:t>
            </a:r>
          </a:p>
          <a:p>
            <a:pPr algn="ctr"/>
            <a:r>
              <a:rPr lang="ru-RU" sz="3600" dirty="0">
                <a:latin typeface="Calibri" pitchFamily="34" charset="0"/>
                <a:cs typeface="Aparajita" pitchFamily="34" charset="0"/>
              </a:rPr>
              <a:t> (духовно-нравственное,</a:t>
            </a:r>
          </a:p>
          <a:p>
            <a:pPr algn="ctr"/>
            <a:r>
              <a:rPr lang="ru-RU" sz="3600" dirty="0">
                <a:latin typeface="Calibri" pitchFamily="34" charset="0"/>
                <a:cs typeface="Aparajita" pitchFamily="34" charset="0"/>
              </a:rPr>
              <a:t> познавательное, эстетическое), </a:t>
            </a:r>
          </a:p>
          <a:p>
            <a:pPr algn="ctr"/>
            <a:r>
              <a:rPr lang="ru-RU" sz="3600" dirty="0">
                <a:latin typeface="Calibri" pitchFamily="34" charset="0"/>
                <a:cs typeface="Aparajita" pitchFamily="34" charset="0"/>
              </a:rPr>
              <a:t>реализуемое в процессе усвоения </a:t>
            </a:r>
          </a:p>
          <a:p>
            <a:pPr algn="ctr"/>
            <a:r>
              <a:rPr lang="ru-RU" sz="3600" dirty="0">
                <a:latin typeface="Calibri" pitchFamily="34" charset="0"/>
                <a:cs typeface="Aparajita" pitchFamily="34" charset="0"/>
              </a:rPr>
              <a:t>школьных предметных дисциплин.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48679"/>
            <a:ext cx="6696075" cy="1920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Авторский коллектив </a:t>
            </a:r>
          </a:p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УМК « Перспектива»:</a:t>
            </a:r>
          </a:p>
          <a:p>
            <a:pPr algn="ctr"/>
            <a:endParaRPr lang="ru-RU" sz="4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469555"/>
            <a:ext cx="6697662" cy="3503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Климанова Л.Ф</a:t>
            </a: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.</a:t>
            </a:r>
            <a:endParaRPr lang="ru-RU" sz="2800" b="1" i="1" dirty="0">
              <a:effectLst>
                <a:outerShdw blurRad="38100" dist="38100" dir="2700000" algn="tl">
                  <a:srgbClr val="C0C0C0"/>
                </a:outerShdw>
              </a:effectLst>
              <a:cs typeface="Aparajita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Плешаков А.А. </a:t>
            </a:r>
            <a:endParaRPr lang="ru-RU" sz="2800" b="1" i="1" dirty="0">
              <a:effectLst>
                <a:outerShdw blurRad="38100" dist="38100" dir="2700000" algn="tl">
                  <a:srgbClr val="C0C0C0"/>
                </a:outerShdw>
              </a:effectLst>
              <a:cs typeface="Aparajita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Новицкая М.Ю.</a:t>
            </a:r>
          </a:p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Дорофеев Г.В.</a:t>
            </a: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  <a:latin typeface="Aparajita" pitchFamily="34" charset="0"/>
              <a:cs typeface="Aparajita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Миракова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 Т.Н.</a:t>
            </a:r>
          </a:p>
          <a:p>
            <a:pPr>
              <a:buFont typeface="Arial" charset="0"/>
              <a:buChar char="•"/>
            </a:pP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Роговцева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 Н.И. </a:t>
            </a:r>
            <a:endParaRPr lang="en-US" sz="2800" b="1" i="1" dirty="0">
              <a:effectLst>
                <a:outerShdw blurRad="38100" dist="38100" dir="2700000" algn="tl">
                  <a:srgbClr val="C0C0C0"/>
                </a:outerShdw>
              </a:effectLst>
              <a:latin typeface="Aparajita" pitchFamily="34" charset="0"/>
              <a:cs typeface="Aparajita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Богданова Н.В.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611560" y="548680"/>
            <a:ext cx="7848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Calibri" pitchFamily="34" charset="0"/>
                <a:cs typeface="Aharoni" pitchFamily="2" charset="-79"/>
              </a:rPr>
              <a:t>Идеологическая основа УМК</a:t>
            </a:r>
            <a:r>
              <a:rPr lang="ru-RU" sz="4800" b="1" dirty="0" smtClean="0">
                <a:solidFill>
                  <a:schemeClr val="bg1"/>
                </a:solidFill>
                <a:latin typeface="Calibri" pitchFamily="34" charset="0"/>
                <a:cs typeface="Aharoni" pitchFamily="2" charset="-79"/>
              </a:rPr>
              <a:t>:</a:t>
            </a:r>
          </a:p>
          <a:p>
            <a:pPr algn="ctr"/>
            <a:endParaRPr lang="ru-RU" sz="4800" b="1" dirty="0">
              <a:solidFill>
                <a:schemeClr val="bg1"/>
              </a:solidFill>
              <a:latin typeface="Calibri" pitchFamily="34" charset="0"/>
              <a:cs typeface="Aharoni" pitchFamily="2" charset="-79"/>
            </a:endParaRPr>
          </a:p>
          <a:p>
            <a:pPr algn="ctr"/>
            <a:r>
              <a:rPr lang="ru-RU" sz="4400" b="1" dirty="0">
                <a:latin typeface="Calibri" pitchFamily="34" charset="0"/>
                <a:cs typeface="Aharoni" pitchFamily="2" charset="-79"/>
              </a:rPr>
              <a:t> </a:t>
            </a:r>
            <a:r>
              <a:rPr lang="ru-RU" dirty="0">
                <a:latin typeface="Calibri" pitchFamily="34" charset="0"/>
              </a:rPr>
              <a:t> </a:t>
            </a:r>
            <a:r>
              <a:rPr lang="ru-RU" sz="4000" b="1" dirty="0">
                <a:latin typeface="Calibri" pitchFamily="34" charset="0"/>
              </a:rPr>
              <a:t>«Концепция духовно- нравственного развития и воспитания личности гражданина России»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 l="7500" t="10454" r="30798" b="6250"/>
          <a:stretch>
            <a:fillRect/>
          </a:stretch>
        </p:blipFill>
        <p:spPr bwMode="auto">
          <a:xfrm>
            <a:off x="0" y="0"/>
            <a:ext cx="9144000" cy="697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 l="7500" t="11438" r="30798" b="5266"/>
          <a:stretch>
            <a:fillRect/>
          </a:stretch>
        </p:blipFill>
        <p:spPr bwMode="auto">
          <a:xfrm>
            <a:off x="0" y="0"/>
            <a:ext cx="9144000" cy="697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/>
          <a:srcRect l="7500" t="9470" r="30798" b="6250"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378</TotalTime>
  <Words>102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Ирина</cp:lastModifiedBy>
  <cp:revision>37</cp:revision>
  <dcterms:created xsi:type="dcterms:W3CDTF">2016-11-24T13:19:31Z</dcterms:created>
  <dcterms:modified xsi:type="dcterms:W3CDTF">2020-03-21T14:45:50Z</dcterms:modified>
</cp:coreProperties>
</file>