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4" r:id="rId9"/>
    <p:sldId id="265" r:id="rId10"/>
    <p:sldId id="263" r:id="rId11"/>
    <p:sldId id="266" r:id="rId12"/>
  </p:sldIdLst>
  <p:sldSz cx="9144000" cy="6858000" type="screen4x3"/>
  <p:notesSz cx="6858000" cy="9144000"/>
  <p:custDataLst>
    <p:tags r:id="rId1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1765" autoAdjust="0"/>
    <p:restoredTop sz="94660"/>
  </p:normalViewPr>
  <p:slideViewPr>
    <p:cSldViewPr>
      <p:cViewPr varScale="1">
        <p:scale>
          <a:sx n="64" d="100"/>
          <a:sy n="64" d="100"/>
        </p:scale>
        <p:origin x="-163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F516AC-D606-4BF7-8423-DC55C9BBAA62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42A3F7-8D0A-4FED-9195-70DB0D7BFD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6658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4624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484784"/>
            <a:ext cx="6400800" cy="11521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D4C6-4361-42F2-A777-589D0F2B0A61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B16F8-A5C7-49BC-91B3-046EAE486A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7950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D4C6-4361-42F2-A777-589D0F2B0A61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B16F8-A5C7-49BC-91B3-046EAE486A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6492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D4C6-4361-42F2-A777-589D0F2B0A61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B16F8-A5C7-49BC-91B3-046EAE486A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55060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D4C6-4361-42F2-A777-589D0F2B0A61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B16F8-A5C7-49BC-91B3-046EAE486A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535526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D4C6-4361-42F2-A777-589D0F2B0A61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B16F8-A5C7-49BC-91B3-046EAE486A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6407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D4C6-4361-42F2-A777-589D0F2B0A61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B16F8-A5C7-49BC-91B3-046EAE486A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49936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D4C6-4361-42F2-A777-589D0F2B0A61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B16F8-A5C7-49BC-91B3-046EAE486A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2289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D4C6-4361-42F2-A777-589D0F2B0A61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B16F8-A5C7-49BC-91B3-046EAE486A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45645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D4C6-4361-42F2-A777-589D0F2B0A61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B16F8-A5C7-49BC-91B3-046EAE486A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666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D4C6-4361-42F2-A777-589D0F2B0A61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B16F8-A5C7-49BC-91B3-046EAE486A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01869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D4C6-4361-42F2-A777-589D0F2B0A61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B16F8-A5C7-49BC-91B3-046EAE486A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14369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274638"/>
            <a:ext cx="6120680" cy="1354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2071389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A1D4C6-4361-42F2-A777-589D0F2B0A61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B16F8-A5C7-49BC-91B3-046EAE486A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5918204" y="6488668"/>
            <a:ext cx="3206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4"/>
              </a:rPr>
              <a:t>http://presentation-creation.ru/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4505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85728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dirty="0" smtClean="0"/>
              <a:t>УМК «Перспективная начальная школа»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xmlns="" val="735744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Учебники УМК</a:t>
            </a: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00034" y="5503838"/>
            <a:ext cx="6120680" cy="1354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" name="Содержимое 4" descr="cov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2071678"/>
            <a:ext cx="3000396" cy="4023258"/>
          </a:xfrm>
          <a:prstGeom prst="rect">
            <a:avLst/>
          </a:prstGeom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571472" y="6000768"/>
            <a:ext cx="8358246" cy="7112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Математика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в 2 частях, 1 класс, Чекин А.Л.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3" name="Рисунок 12" descr="cover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2132" y="2071678"/>
            <a:ext cx="2899134" cy="407196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НШ.-Окр.-мир-Учебник2-3-кл.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00694" y="2071678"/>
            <a:ext cx="2709867" cy="3771336"/>
          </a:xfrm>
        </p:spPr>
      </p:pic>
      <p:pic>
        <p:nvPicPr>
          <p:cNvPr id="5" name="Рисунок 4" descr="cover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00" y="2071678"/>
            <a:ext cx="2857520" cy="3779720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71472" y="6000768"/>
            <a:ext cx="8358246" cy="7112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Окружающий мир в 2 частях, 3 класс, Федотова О.Н.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Заголовок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" name="Рисунок 24" descr="slide-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4194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196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Основная идея программы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Оптимальное развитие каждого ребенка на основе педагогической поддержки его индивидуальности (возраста, способностей, интересов, склонностей, развития) в условиях специально организованной учебной деятельности, где ученик выступает то в роли обучаемого, то в роли обучающего, то в роли организатора учебной ситуации.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Основные </a:t>
            </a:r>
            <a:r>
              <a:rPr lang="ru-RU" dirty="0" err="1" smtClean="0"/>
              <a:t>приципы</a:t>
            </a:r>
            <a:r>
              <a:rPr lang="ru-RU" dirty="0" smtClean="0"/>
              <a:t> УМК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30213" indent="-323850" algn="just" fontAlgn="auto">
              <a:lnSpc>
                <a:spcPct val="102000"/>
              </a:lnSpc>
              <a:spcBef>
                <a:spcPts val="276"/>
              </a:spcBef>
              <a:spcAft>
                <a:spcPts val="0"/>
              </a:spcAft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  <a:defRPr/>
            </a:pPr>
            <a:r>
              <a:rPr lang="ru-RU" dirty="0" smtClean="0"/>
              <a:t>Принцип непрерывного общего развития каждого ребенка. </a:t>
            </a:r>
          </a:p>
          <a:p>
            <a:pPr marL="430213" indent="-323850" algn="just" fontAlgn="auto">
              <a:lnSpc>
                <a:spcPct val="102000"/>
              </a:lnSpc>
              <a:spcBef>
                <a:spcPts val="276"/>
              </a:spcBef>
              <a:spcAft>
                <a:spcPts val="0"/>
              </a:spcAft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  <a:defRPr/>
            </a:pPr>
            <a:r>
              <a:rPr lang="ru-RU" dirty="0" smtClean="0"/>
              <a:t>Принцип целостности картины мира. </a:t>
            </a:r>
          </a:p>
          <a:p>
            <a:pPr marL="430213" indent="-323850" algn="just" fontAlgn="auto">
              <a:lnSpc>
                <a:spcPct val="102000"/>
              </a:lnSpc>
              <a:spcBef>
                <a:spcPts val="276"/>
              </a:spcBef>
              <a:spcAft>
                <a:spcPts val="0"/>
              </a:spcAft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  <a:defRPr/>
            </a:pPr>
            <a:r>
              <a:rPr lang="ru-RU" dirty="0" smtClean="0"/>
              <a:t>Принцип учета индивидуальных возможностей и способностей школьников.</a:t>
            </a:r>
          </a:p>
          <a:p>
            <a:pPr marL="430213" indent="-323850" algn="just" fontAlgn="auto">
              <a:lnSpc>
                <a:spcPct val="102000"/>
              </a:lnSpc>
              <a:spcBef>
                <a:spcPts val="276"/>
              </a:spcBef>
              <a:spcAft>
                <a:spcPts val="0"/>
              </a:spcAft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  <a:defRPr/>
            </a:pPr>
            <a:r>
              <a:rPr lang="ru-RU" dirty="0" smtClean="0"/>
              <a:t> Принцип прочности и наглядности. </a:t>
            </a:r>
          </a:p>
          <a:p>
            <a:pPr marL="430213" indent="-323850" algn="just" fontAlgn="auto">
              <a:lnSpc>
                <a:spcPct val="102000"/>
              </a:lnSpc>
              <a:spcBef>
                <a:spcPts val="276"/>
              </a:spcBef>
              <a:spcAft>
                <a:spcPts val="0"/>
              </a:spcAft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  <a:defRPr/>
            </a:pPr>
            <a:r>
              <a:rPr lang="ru-RU" dirty="0" smtClean="0"/>
              <a:t>Принцип охраны и укрепления психического и физического здоровья детей.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 УМК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92304" indent="-341313">
              <a:spcBef>
                <a:spcPts val="276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dirty="0" smtClean="0"/>
              <a:t>создание условий для развития и воспитания личности младшего школьника в соответствии с требованиями ФГОС начального общего образования</a:t>
            </a:r>
            <a:r>
              <a:rPr lang="ru-RU" dirty="0" smtClean="0"/>
              <a:t>;</a:t>
            </a:r>
          </a:p>
          <a:p>
            <a:pPr marL="292304" indent="-341313">
              <a:spcBef>
                <a:spcPts val="276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dirty="0" smtClean="0"/>
          </a:p>
          <a:p>
            <a:pPr marL="292304" indent="-341313">
              <a:spcBef>
                <a:spcPts val="276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dirty="0" smtClean="0"/>
              <a:t>достижение </a:t>
            </a:r>
            <a:r>
              <a:rPr lang="ru-RU" dirty="0" smtClean="0"/>
              <a:t>планируемых результатов в соответствии с ФГОС и на основе УМК «Перспективная начальная школа».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 УМК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58800" indent="-557213" fontAlgn="auto">
              <a:spcBef>
                <a:spcPts val="276"/>
              </a:spcBef>
              <a:spcAft>
                <a:spcPts val="0"/>
              </a:spcAft>
              <a:buSzPct val="45000"/>
              <a:buFont typeface="Wingdings" charset="2"/>
              <a:buChar char=""/>
              <a:tabLst>
                <a:tab pos="5588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/>
            </a:pPr>
            <a:r>
              <a:rPr lang="ru-RU" dirty="0" smtClean="0"/>
              <a:t> достижение личностных результатов учащихся, проявляющееся в готовности и способности обучающихся к саморазвитию; сформированности  мотивации к обучению и познанию; осмысление и принятие основных базовых </a:t>
            </a:r>
            <a:r>
              <a:rPr lang="ru-RU" dirty="0" smtClean="0"/>
              <a:t>ценностей;</a:t>
            </a:r>
          </a:p>
          <a:p>
            <a:pPr marL="558800" indent="-557213" fontAlgn="auto">
              <a:spcBef>
                <a:spcPts val="276"/>
              </a:spcBef>
              <a:spcAft>
                <a:spcPts val="0"/>
              </a:spcAft>
              <a:buSzPct val="45000"/>
              <a:buFont typeface="Wingdings" charset="2"/>
              <a:buChar char=""/>
              <a:tabLst>
                <a:tab pos="5588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/>
            </a:pPr>
            <a:r>
              <a:rPr lang="ru-RU" dirty="0" smtClean="0"/>
              <a:t>достижение </a:t>
            </a:r>
            <a:r>
              <a:rPr lang="ru-RU" dirty="0" err="1" smtClean="0"/>
              <a:t>метапредметных</a:t>
            </a:r>
            <a:r>
              <a:rPr lang="ru-RU" dirty="0" smtClean="0"/>
              <a:t> результатов обучающихся:  освоение универсальных учебных действий (регулятивных, познавательных, коммуникативных</a:t>
            </a:r>
            <a:r>
              <a:rPr lang="ru-RU" dirty="0" smtClean="0"/>
              <a:t>);</a:t>
            </a:r>
          </a:p>
          <a:p>
            <a:pPr marL="558800" indent="-557213" fontAlgn="auto">
              <a:spcBef>
                <a:spcPts val="276"/>
              </a:spcBef>
              <a:spcAft>
                <a:spcPts val="0"/>
              </a:spcAft>
              <a:buSzPct val="45000"/>
              <a:buFont typeface="Wingdings" charset="2"/>
              <a:buChar char=""/>
              <a:tabLst>
                <a:tab pos="5588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/>
            </a:pPr>
            <a:r>
              <a:rPr lang="ru-RU" dirty="0" smtClean="0"/>
              <a:t>достижение </a:t>
            </a:r>
            <a:r>
              <a:rPr lang="ru-RU" dirty="0" smtClean="0"/>
              <a:t>предметных результатов: освоение опыта предметной деятельности по получению нового знания, его преобразования и применения на основе элементов научного знания, современной научной картины мира.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 УМК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30213" indent="-323850" algn="just">
              <a:lnSpc>
                <a:spcPct val="102000"/>
              </a:lnSpc>
              <a:spcBef>
                <a:spcPts val="276"/>
              </a:spcBef>
              <a:buClr>
                <a:schemeClr val="bg1"/>
              </a:buClr>
              <a:buSzPct val="64000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  <a:defRPr/>
            </a:pPr>
            <a:r>
              <a:rPr lang="ru-RU" dirty="0" smtClean="0"/>
              <a:t>УМК по каждому учебному предмету, как правило, включает в себя учебник, хрестоматию, тетрадь для самостоятельной работы, методическое пособие для </a:t>
            </a:r>
            <a:r>
              <a:rPr lang="ru-RU" dirty="0" smtClean="0"/>
              <a:t>учителя. </a:t>
            </a:r>
            <a:endParaRPr lang="ru-RU" dirty="0" smtClean="0"/>
          </a:p>
          <a:p>
            <a:pPr marL="430213" indent="-323850" algn="just">
              <a:lnSpc>
                <a:spcPct val="102000"/>
              </a:lnSpc>
              <a:spcBef>
                <a:spcPts val="276"/>
              </a:spcBef>
              <a:buClr>
                <a:schemeClr val="bg1"/>
              </a:buClr>
              <a:buSzPct val="64000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  <a:defRPr/>
            </a:pPr>
            <a:r>
              <a:rPr lang="ru-RU" dirty="0" smtClean="0"/>
              <a:t> </a:t>
            </a:r>
            <a:r>
              <a:rPr lang="ru-RU" dirty="0" err="1" smtClean="0"/>
              <a:t>Межпредметные</a:t>
            </a:r>
            <a:r>
              <a:rPr lang="ru-RU" dirty="0" smtClean="0"/>
              <a:t> связи</a:t>
            </a:r>
            <a:r>
              <a:rPr lang="ru-RU" dirty="0" smtClean="0"/>
              <a:t>: 2 часть русского языка включает в себя ряд словарей для использования на всех предметах. </a:t>
            </a:r>
          </a:p>
          <a:p>
            <a:pPr marL="430213" indent="-323850" algn="just">
              <a:lnSpc>
                <a:spcPct val="102000"/>
              </a:lnSpc>
              <a:spcBef>
                <a:spcPts val="276"/>
              </a:spcBef>
              <a:buClr>
                <a:schemeClr val="bg1"/>
              </a:buClr>
              <a:buSzPct val="64000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  <a:defRPr/>
            </a:pPr>
            <a:r>
              <a:rPr lang="ru-RU" dirty="0" smtClean="0"/>
              <a:t> Занятия в форме заседания клуба. </a:t>
            </a:r>
          </a:p>
          <a:p>
            <a:pPr marL="430213" indent="-323850" algn="just">
              <a:lnSpc>
                <a:spcPct val="102000"/>
              </a:lnSpc>
              <a:spcBef>
                <a:spcPts val="276"/>
              </a:spcBef>
              <a:buClr>
                <a:schemeClr val="bg1"/>
              </a:buClr>
              <a:buSzPct val="64000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  <a:defRPr/>
            </a:pPr>
            <a:r>
              <a:rPr lang="ru-RU" dirty="0" smtClean="0"/>
              <a:t> Задания направлены на самостоятельную деятельность ученика.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428860" y="285728"/>
            <a:ext cx="6120680" cy="1354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Учебники УМК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Рисунок 6" descr="Без названи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1" y="2071678"/>
            <a:ext cx="2669613" cy="3500462"/>
          </a:xfrm>
          <a:prstGeom prst="rect">
            <a:avLst/>
          </a:prstGeom>
        </p:spPr>
      </p:pic>
      <p:pic>
        <p:nvPicPr>
          <p:cNvPr id="8" name="Рисунок 7" descr="ПНШ-РЯ-3-кл-3-ч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2198" y="2071678"/>
            <a:ext cx="2614616" cy="3556820"/>
          </a:xfrm>
          <a:prstGeom prst="rect">
            <a:avLst/>
          </a:prstGeom>
        </p:spPr>
      </p:pic>
      <p:pic>
        <p:nvPicPr>
          <p:cNvPr id="9" name="Рисунок 8" descr="ПНШ-РЯ-3-кл-2-ч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7554" y="2071678"/>
            <a:ext cx="2625702" cy="3571901"/>
          </a:xfrm>
          <a:prstGeom prst="rect">
            <a:avLst/>
          </a:prstGeom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714348" y="5789566"/>
            <a:ext cx="8001056" cy="10684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Русский язык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в 3 частях, 3 класс, </a:t>
            </a:r>
            <a:r>
              <a:rPr kumimoji="0" lang="ru-RU" sz="20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Чуракова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Н.А.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Учебники УМК</a:t>
            </a:r>
            <a:endParaRPr lang="ru-RU" dirty="0"/>
          </a:p>
        </p:txBody>
      </p:sp>
      <p:pic>
        <p:nvPicPr>
          <p:cNvPr id="4" name="Содержимое 3" descr="Churakova-Literaturnoe-chtenie.-4kl.-1-ch.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2071678"/>
            <a:ext cx="2860697" cy="3786215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71472" y="5789566"/>
            <a:ext cx="8286808" cy="10684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Литературное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чтение в 2 частях, 4 класс, </a:t>
            </a:r>
            <a:r>
              <a:rPr kumimoji="0" lang="ru-RU" sz="20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Чуракова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Н.А., </a:t>
            </a:r>
            <a:r>
              <a:rPr kumimoji="0" lang="ru-RU" sz="20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Малаховская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О.В.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Рисунок 5" descr="Churakova-Literaturnoe-chtenie.-4kl.-2-ch.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256" y="2071678"/>
            <a:ext cx="2871003" cy="3786214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d3a74e1ba2f815566b41f4c8afc8709d1c27d26a"/>
</p:tagLst>
</file>

<file path=ppt/theme/theme1.xml><?xml version="1.0" encoding="utf-8"?>
<a:theme xmlns:a="http://schemas.openxmlformats.org/drawingml/2006/main" name="Тема Office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325</Words>
  <Application>Microsoft Office PowerPoint</Application>
  <PresentationFormat>Экран (4:3)</PresentationFormat>
  <Paragraphs>29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УМК «Перспективная начальная школа»</vt:lpstr>
      <vt:lpstr>Слайд 2</vt:lpstr>
      <vt:lpstr>Основная идея программы</vt:lpstr>
      <vt:lpstr>Основные приципы УМК</vt:lpstr>
      <vt:lpstr>Цели  УМК</vt:lpstr>
      <vt:lpstr>Задачи  УМК</vt:lpstr>
      <vt:lpstr>Задачи  УМК</vt:lpstr>
      <vt:lpstr>Слайд 8</vt:lpstr>
      <vt:lpstr>Учебники УМК</vt:lpstr>
      <vt:lpstr>Учебники УМК</vt:lpstr>
      <vt:lpstr>Слайд 11</vt:lpstr>
    </vt:vector>
  </TitlesOfParts>
  <Company>http://presentation-creation.ru/</Company>
  <LinksUpToDate>false</LinksUpToDate>
  <SharedDoc>false</SharedDoc>
  <HyperlinkBase>http://presentation-creation.ru/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Пора в школу</dc:title>
  <dc:creator>obstinate</dc:creator>
  <cp:lastModifiedBy>Пользователь Windows</cp:lastModifiedBy>
  <cp:revision>11</cp:revision>
  <dcterms:created xsi:type="dcterms:W3CDTF">2017-03-20T14:55:03Z</dcterms:created>
  <dcterms:modified xsi:type="dcterms:W3CDTF">2020-03-22T14:58:49Z</dcterms:modified>
</cp:coreProperties>
</file>