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2" r:id="rId4"/>
    <p:sldId id="263" r:id="rId5"/>
    <p:sldId id="258" r:id="rId6"/>
    <p:sldId id="259" r:id="rId7"/>
    <p:sldId id="260" r:id="rId8"/>
    <p:sldId id="26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9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schoolguide.ru/index.php/english/engfavourite.html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dirty="0" err="1" smtClean="0">
                <a:solidFill>
                  <a:schemeClr val="bg1"/>
                </a:solidFill>
                <a:latin typeface="Georgia" panose="02040502050405020303" pitchFamily="18" charset="0"/>
              </a:rPr>
              <a:t>Учебно</a:t>
            </a:r>
            <a:r>
              <a:rPr lang="ru-RU" sz="4000" dirty="0" smtClean="0">
                <a:solidFill>
                  <a:schemeClr val="bg1"/>
                </a:solidFill>
                <a:latin typeface="Georgia" panose="02040502050405020303" pitchFamily="18" charset="0"/>
              </a:rPr>
              <a:t> – методический комплекс</a:t>
            </a:r>
            <a:r>
              <a:rPr lang="ru-RU" sz="2700" dirty="0" smtClean="0">
                <a:solidFill>
                  <a:schemeClr val="bg1"/>
                </a:solidFill>
                <a:latin typeface="Georgia" panose="02040502050405020303" pitchFamily="18" charset="0"/>
              </a:rPr>
              <a:t/>
            </a:r>
            <a:br>
              <a:rPr lang="ru-RU" sz="2700" dirty="0" smtClean="0">
                <a:solidFill>
                  <a:schemeClr val="bg1"/>
                </a:solidFill>
                <a:latin typeface="Georgia" panose="02040502050405020303" pitchFamily="18" charset="0"/>
              </a:rPr>
            </a:br>
            <a:r>
              <a:rPr lang="ru-RU" sz="53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«Перспективная начальная школа»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/>
            </a:r>
            <a:b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</a:b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Georgia" pitchFamily="18" charset="0"/>
              </a:rPr>
              <a:t>Основная идея УМК «Перспективная начальная школа»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532888"/>
            <a:ext cx="8229600" cy="4325112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latin typeface="Georgia" pitchFamily="18" charset="0"/>
              </a:rPr>
              <a:t>оптимальное развитие каждого ребенка на основе педагогической поддержки его индивидуальности (возраста, способностей, интересов, склонностей, развития) в условиях специально организованной учебной деятельности, где ученик выступает то в роли обучаемого, то в роли обучающего, то в роли организатора учебной ситуации.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785794"/>
            <a:ext cx="8543956" cy="142400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Georgia" pitchFamily="18" charset="0"/>
              </a:rPr>
              <a:t>Основные методические особенности УМК «Перспективная начальная школа»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714620"/>
            <a:ext cx="8572560" cy="4143380"/>
          </a:xfrm>
        </p:spPr>
        <p:txBody>
          <a:bodyPr>
            <a:normAutofit fontScale="85000" lnSpcReduction="20000"/>
          </a:bodyPr>
          <a:lstStyle/>
          <a:p>
            <a:pPr algn="just">
              <a:defRPr/>
            </a:pPr>
            <a:r>
              <a:rPr lang="ru-RU" dirty="0" smtClean="0">
                <a:latin typeface="Georgia" pitchFamily="18" charset="0"/>
              </a:rPr>
              <a:t>УМК по каждому учебному предмету, как правило, включает в себя учебник, хрестоматию, Тетрадь для самостоятельной работы, методическое пособие для учителя (методиста).</a:t>
            </a:r>
          </a:p>
          <a:p>
            <a:pPr algn="just">
              <a:defRPr/>
            </a:pPr>
            <a:r>
              <a:rPr lang="ru-RU" dirty="0" smtClean="0">
                <a:latin typeface="Georgia" pitchFamily="18" charset="0"/>
              </a:rPr>
              <a:t>Каждое методическое пособие состоит из двух частей:</a:t>
            </a:r>
          </a:p>
          <a:p>
            <a:pPr marL="457200" indent="-457200" algn="just">
              <a:buFont typeface="+mj-lt"/>
              <a:buAutoNum type="arabicPeriod"/>
              <a:defRPr/>
            </a:pPr>
            <a:r>
              <a:rPr lang="ru-RU" dirty="0" smtClean="0">
                <a:latin typeface="Georgia" pitchFamily="18" charset="0"/>
              </a:rPr>
              <a:t>Теоретическая, которая может быть использована учителем как теоретическое основание повышения его квалификации.</a:t>
            </a:r>
          </a:p>
          <a:p>
            <a:pPr marL="457200" indent="-457200" algn="just">
              <a:buFont typeface="+mj-lt"/>
              <a:buAutoNum type="arabicPeriod"/>
              <a:defRPr/>
            </a:pPr>
            <a:r>
              <a:rPr lang="ru-RU" dirty="0" smtClean="0">
                <a:latin typeface="Georgia" pitchFamily="18" charset="0"/>
              </a:rPr>
              <a:t>Непосредственно поурочно-тематическое планирование, где расписан ход каждого урока, сформулированы его цели и задачи, а также содержатся идеи ответов на ВСЕ заданные в учебнике вопросы.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28"/>
            <a:ext cx="8543956" cy="1424006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Georgia" pitchFamily="18" charset="0"/>
              </a:rPr>
              <a:t>УМК  «Перспективная начальная школа» включает в себя следующие завершенные предметные линии учебников: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714488"/>
            <a:ext cx="8715436" cy="4929222"/>
          </a:xfrm>
        </p:spPr>
        <p:txBody>
          <a:bodyPr>
            <a:normAutofit fontScale="62500" lnSpcReduction="20000"/>
          </a:bodyPr>
          <a:lstStyle/>
          <a:p>
            <a:pPr algn="just">
              <a:spcBef>
                <a:spcPct val="0"/>
              </a:spcBef>
            </a:pPr>
            <a:r>
              <a:rPr lang="ru-RU" b="1" dirty="0" smtClean="0">
                <a:latin typeface="Georgia" pitchFamily="18" charset="0"/>
              </a:rPr>
              <a:t>Русский язык. </a:t>
            </a:r>
            <a:endParaRPr lang="ru-RU" dirty="0" smtClean="0">
              <a:latin typeface="Georgia" pitchFamily="18" charset="0"/>
            </a:endParaRPr>
          </a:p>
          <a:p>
            <a:pPr algn="just">
              <a:spcBef>
                <a:spcPct val="0"/>
              </a:spcBef>
              <a:buFont typeface="Wingdings 3" pitchFamily="18" charset="2"/>
              <a:buNone/>
            </a:pPr>
            <a:r>
              <a:rPr lang="ru-RU" dirty="0" smtClean="0">
                <a:latin typeface="Georgia" pitchFamily="18" charset="0"/>
              </a:rPr>
              <a:t>Азбука.  </a:t>
            </a:r>
            <a:r>
              <a:rPr lang="ru-RU" i="1" dirty="0" smtClean="0">
                <a:latin typeface="Georgia" pitchFamily="18" charset="0"/>
              </a:rPr>
              <a:t>Авторы:</a:t>
            </a:r>
            <a:r>
              <a:rPr lang="ru-RU" dirty="0" smtClean="0">
                <a:latin typeface="Georgia" pitchFamily="18" charset="0"/>
              </a:rPr>
              <a:t> </a:t>
            </a:r>
            <a:r>
              <a:rPr lang="ru-RU" dirty="0" err="1" smtClean="0">
                <a:latin typeface="Georgia" pitchFamily="18" charset="0"/>
              </a:rPr>
              <a:t>Агаркова</a:t>
            </a:r>
            <a:r>
              <a:rPr lang="ru-RU" dirty="0" smtClean="0">
                <a:latin typeface="Georgia" pitchFamily="18" charset="0"/>
              </a:rPr>
              <a:t> Н.Г., </a:t>
            </a:r>
            <a:r>
              <a:rPr lang="ru-RU" dirty="0" err="1" smtClean="0">
                <a:latin typeface="Georgia" pitchFamily="18" charset="0"/>
              </a:rPr>
              <a:t>Агарков</a:t>
            </a:r>
            <a:r>
              <a:rPr lang="ru-RU" dirty="0" smtClean="0">
                <a:latin typeface="Georgia" pitchFamily="18" charset="0"/>
              </a:rPr>
              <a:t> Ю.А.</a:t>
            </a:r>
          </a:p>
          <a:p>
            <a:pPr algn="just">
              <a:spcBef>
                <a:spcPct val="0"/>
              </a:spcBef>
              <a:buFont typeface="Wingdings 3" pitchFamily="18" charset="2"/>
              <a:buNone/>
            </a:pPr>
            <a:r>
              <a:rPr lang="ru-RU" dirty="0" smtClean="0">
                <a:latin typeface="Georgia" pitchFamily="18" charset="0"/>
              </a:rPr>
              <a:t>Русский язык. </a:t>
            </a:r>
            <a:r>
              <a:rPr lang="ru-RU" i="1" dirty="0" smtClean="0">
                <a:latin typeface="Georgia" pitchFamily="18" charset="0"/>
              </a:rPr>
              <a:t>Авторы:</a:t>
            </a:r>
            <a:r>
              <a:rPr lang="ru-RU" dirty="0" smtClean="0">
                <a:latin typeface="Georgia" pitchFamily="18" charset="0"/>
              </a:rPr>
              <a:t> </a:t>
            </a:r>
            <a:r>
              <a:rPr lang="ru-RU" dirty="0" err="1" smtClean="0">
                <a:latin typeface="Georgia" pitchFamily="18" charset="0"/>
              </a:rPr>
              <a:t>Чуракова</a:t>
            </a:r>
            <a:r>
              <a:rPr lang="ru-RU" dirty="0" smtClean="0">
                <a:latin typeface="Georgia" pitchFamily="18" charset="0"/>
              </a:rPr>
              <a:t> Н.А., </a:t>
            </a:r>
            <a:r>
              <a:rPr lang="ru-RU" dirty="0" err="1" smtClean="0">
                <a:latin typeface="Georgia" pitchFamily="18" charset="0"/>
              </a:rPr>
              <a:t>Каленчук</a:t>
            </a:r>
            <a:r>
              <a:rPr lang="ru-RU" dirty="0" smtClean="0">
                <a:latin typeface="Georgia" pitchFamily="18" charset="0"/>
              </a:rPr>
              <a:t> М.Л., </a:t>
            </a:r>
            <a:r>
              <a:rPr lang="ru-RU" dirty="0" err="1" smtClean="0">
                <a:latin typeface="Georgia" pitchFamily="18" charset="0"/>
              </a:rPr>
              <a:t>Малаховская</a:t>
            </a:r>
            <a:r>
              <a:rPr lang="ru-RU" dirty="0" smtClean="0">
                <a:latin typeface="Georgia" pitchFamily="18" charset="0"/>
              </a:rPr>
              <a:t> О.В., </a:t>
            </a:r>
            <a:r>
              <a:rPr lang="ru-RU" dirty="0" err="1" smtClean="0">
                <a:latin typeface="Georgia" pitchFamily="18" charset="0"/>
              </a:rPr>
              <a:t>Байкова</a:t>
            </a:r>
            <a:r>
              <a:rPr lang="ru-RU" dirty="0" smtClean="0">
                <a:latin typeface="Georgia" pitchFamily="18" charset="0"/>
              </a:rPr>
              <a:t> Т.А.</a:t>
            </a:r>
          </a:p>
          <a:p>
            <a:pPr algn="just">
              <a:spcBef>
                <a:spcPct val="0"/>
              </a:spcBef>
            </a:pPr>
            <a:r>
              <a:rPr lang="ru-RU" b="1" dirty="0" smtClean="0">
                <a:latin typeface="Georgia" pitchFamily="18" charset="0"/>
              </a:rPr>
              <a:t>Литературное чтение.</a:t>
            </a:r>
            <a:r>
              <a:rPr lang="ru-RU" dirty="0" smtClean="0">
                <a:latin typeface="Georgia" pitchFamily="18" charset="0"/>
              </a:rPr>
              <a:t> </a:t>
            </a:r>
            <a:r>
              <a:rPr lang="ru-RU" i="1" dirty="0" smtClean="0">
                <a:latin typeface="Georgia" pitchFamily="18" charset="0"/>
              </a:rPr>
              <a:t> Автор</a:t>
            </a:r>
            <a:r>
              <a:rPr lang="ru-RU" dirty="0" smtClean="0">
                <a:latin typeface="Georgia" pitchFamily="18" charset="0"/>
              </a:rPr>
              <a:t>: </a:t>
            </a:r>
            <a:r>
              <a:rPr lang="ru-RU" dirty="0" err="1" smtClean="0">
                <a:latin typeface="Georgia" pitchFamily="18" charset="0"/>
              </a:rPr>
              <a:t>Чуракова</a:t>
            </a:r>
            <a:r>
              <a:rPr lang="ru-RU" dirty="0" smtClean="0">
                <a:latin typeface="Georgia" pitchFamily="18" charset="0"/>
              </a:rPr>
              <a:t> Н.А.</a:t>
            </a:r>
          </a:p>
          <a:p>
            <a:pPr algn="just">
              <a:spcBef>
                <a:spcPct val="0"/>
              </a:spcBef>
            </a:pPr>
            <a:r>
              <a:rPr lang="ru-RU" b="1" dirty="0" smtClean="0">
                <a:latin typeface="Georgia" pitchFamily="18" charset="0"/>
              </a:rPr>
              <a:t>Математика.</a:t>
            </a:r>
            <a:r>
              <a:rPr lang="ru-RU" dirty="0" smtClean="0">
                <a:latin typeface="Georgia" pitchFamily="18" charset="0"/>
              </a:rPr>
              <a:t>  </a:t>
            </a:r>
            <a:r>
              <a:rPr lang="ru-RU" i="1" dirty="0" smtClean="0">
                <a:latin typeface="Georgia" pitchFamily="18" charset="0"/>
              </a:rPr>
              <a:t>Автор: </a:t>
            </a:r>
            <a:r>
              <a:rPr lang="ru-RU" dirty="0" smtClean="0">
                <a:latin typeface="Georgia" pitchFamily="18" charset="0"/>
              </a:rPr>
              <a:t>Чекин А.Л.</a:t>
            </a:r>
          </a:p>
          <a:p>
            <a:pPr algn="just">
              <a:spcBef>
                <a:spcPct val="0"/>
              </a:spcBef>
            </a:pPr>
            <a:r>
              <a:rPr lang="ru-RU" b="1" dirty="0" smtClean="0">
                <a:latin typeface="Georgia" pitchFamily="18" charset="0"/>
              </a:rPr>
              <a:t>Информатика и ИКТ</a:t>
            </a:r>
            <a:r>
              <a:rPr lang="ru-RU" dirty="0" smtClean="0">
                <a:latin typeface="Georgia" pitchFamily="18" charset="0"/>
              </a:rPr>
              <a:t> (2-4 классы). </a:t>
            </a:r>
            <a:r>
              <a:rPr lang="ru-RU" i="1" dirty="0" smtClean="0">
                <a:latin typeface="Georgia" pitchFamily="18" charset="0"/>
              </a:rPr>
              <a:t> Авторы: </a:t>
            </a:r>
            <a:r>
              <a:rPr lang="ru-RU" dirty="0" smtClean="0">
                <a:latin typeface="Georgia" pitchFamily="18" charset="0"/>
              </a:rPr>
              <a:t> </a:t>
            </a:r>
            <a:r>
              <a:rPr lang="ru-RU" dirty="0" err="1" smtClean="0">
                <a:latin typeface="Georgia" pitchFamily="18" charset="0"/>
              </a:rPr>
              <a:t>Бененсон</a:t>
            </a:r>
            <a:r>
              <a:rPr lang="ru-RU" dirty="0" smtClean="0">
                <a:latin typeface="Georgia" pitchFamily="18" charset="0"/>
              </a:rPr>
              <a:t> Е.П., Паутова А.Г.</a:t>
            </a:r>
          </a:p>
          <a:p>
            <a:pPr algn="just">
              <a:spcBef>
                <a:spcPct val="0"/>
              </a:spcBef>
            </a:pPr>
            <a:r>
              <a:rPr lang="ru-RU" b="1" dirty="0" smtClean="0">
                <a:latin typeface="Georgia" pitchFamily="18" charset="0"/>
              </a:rPr>
              <a:t>Окружающий мир.</a:t>
            </a:r>
            <a:r>
              <a:rPr lang="ru-RU" dirty="0" smtClean="0">
                <a:latin typeface="Georgia" pitchFamily="18" charset="0"/>
              </a:rPr>
              <a:t>  </a:t>
            </a:r>
            <a:r>
              <a:rPr lang="ru-RU" i="1" dirty="0" smtClean="0">
                <a:latin typeface="Georgia" pitchFamily="18" charset="0"/>
              </a:rPr>
              <a:t>Авторы:  </a:t>
            </a:r>
            <a:r>
              <a:rPr lang="ru-RU" dirty="0" smtClean="0">
                <a:latin typeface="Georgia" pitchFamily="18" charset="0"/>
              </a:rPr>
              <a:t>Федотова О.Н., </a:t>
            </a:r>
            <a:r>
              <a:rPr lang="ru-RU" dirty="0" err="1" smtClean="0">
                <a:latin typeface="Georgia" pitchFamily="18" charset="0"/>
              </a:rPr>
              <a:t>Трафимова</a:t>
            </a:r>
            <a:r>
              <a:rPr lang="ru-RU" dirty="0" smtClean="0">
                <a:latin typeface="Georgia" pitchFamily="18" charset="0"/>
              </a:rPr>
              <a:t> Г.В., </a:t>
            </a:r>
            <a:r>
              <a:rPr lang="ru-RU" dirty="0" err="1" smtClean="0">
                <a:latin typeface="Georgia" pitchFamily="18" charset="0"/>
              </a:rPr>
              <a:t>Трафимов</a:t>
            </a:r>
            <a:r>
              <a:rPr lang="ru-RU" dirty="0" smtClean="0">
                <a:latin typeface="Georgia" pitchFamily="18" charset="0"/>
              </a:rPr>
              <a:t> С.А., Царева Л. А.</a:t>
            </a:r>
          </a:p>
          <a:p>
            <a:pPr algn="just">
              <a:spcBef>
                <a:spcPct val="0"/>
              </a:spcBef>
            </a:pPr>
            <a:r>
              <a:rPr lang="ru-RU" b="1" dirty="0" smtClean="0">
                <a:latin typeface="Georgia" pitchFamily="18" charset="0"/>
              </a:rPr>
              <a:t>Основы религиозных культур и светской этики </a:t>
            </a:r>
            <a:r>
              <a:rPr lang="ru-RU" dirty="0" smtClean="0">
                <a:latin typeface="Georgia" pitchFamily="18" charset="0"/>
              </a:rPr>
              <a:t>(4 класс).  Основы духовно-нравственной культуры народов России. Основы светской этики. </a:t>
            </a:r>
            <a:r>
              <a:rPr lang="ru-RU" i="1" dirty="0" smtClean="0">
                <a:latin typeface="Georgia" pitchFamily="18" charset="0"/>
              </a:rPr>
              <a:t>Авторы:</a:t>
            </a:r>
            <a:r>
              <a:rPr lang="ru-RU" dirty="0" smtClean="0">
                <a:latin typeface="Georgia" pitchFamily="18" charset="0"/>
              </a:rPr>
              <a:t> Васильева Т.Д., Савченко К.В., </a:t>
            </a:r>
            <a:r>
              <a:rPr lang="ru-RU" dirty="0" err="1" smtClean="0">
                <a:latin typeface="Georgia" pitchFamily="18" charset="0"/>
              </a:rPr>
              <a:t>Тюляева</a:t>
            </a:r>
            <a:r>
              <a:rPr lang="ru-RU" dirty="0" smtClean="0">
                <a:latin typeface="Georgia" pitchFamily="18" charset="0"/>
              </a:rPr>
              <a:t> Т.И.</a:t>
            </a:r>
          </a:p>
          <a:p>
            <a:pPr algn="just">
              <a:spcBef>
                <a:spcPct val="0"/>
              </a:spcBef>
            </a:pPr>
            <a:r>
              <a:rPr lang="ru-RU" b="1" dirty="0" smtClean="0">
                <a:latin typeface="Georgia" pitchFamily="18" charset="0"/>
              </a:rPr>
              <a:t>Изобразительное искусство.</a:t>
            </a:r>
            <a:r>
              <a:rPr lang="ru-RU" dirty="0" smtClean="0">
                <a:latin typeface="Georgia" pitchFamily="18" charset="0"/>
              </a:rPr>
              <a:t> </a:t>
            </a:r>
            <a:r>
              <a:rPr lang="ru-RU" i="1" dirty="0" smtClean="0">
                <a:latin typeface="Georgia" pitchFamily="18" charset="0"/>
              </a:rPr>
              <a:t>Авторы:</a:t>
            </a:r>
            <a:r>
              <a:rPr lang="ru-RU" dirty="0" smtClean="0">
                <a:latin typeface="Georgia" pitchFamily="18" charset="0"/>
              </a:rPr>
              <a:t> </a:t>
            </a:r>
            <a:r>
              <a:rPr lang="ru-RU" dirty="0" err="1" smtClean="0">
                <a:latin typeface="Georgia" pitchFamily="18" charset="0"/>
              </a:rPr>
              <a:t>Кашекова</a:t>
            </a:r>
            <a:r>
              <a:rPr lang="ru-RU" dirty="0" smtClean="0">
                <a:latin typeface="Georgia" pitchFamily="18" charset="0"/>
              </a:rPr>
              <a:t> И.Э., </a:t>
            </a:r>
            <a:r>
              <a:rPr lang="ru-RU" dirty="0" err="1" smtClean="0">
                <a:latin typeface="Georgia" pitchFamily="18" charset="0"/>
              </a:rPr>
              <a:t>Кашеков</a:t>
            </a:r>
            <a:r>
              <a:rPr lang="ru-RU" dirty="0" smtClean="0">
                <a:latin typeface="Georgia" pitchFamily="18" charset="0"/>
              </a:rPr>
              <a:t> А.Л.</a:t>
            </a:r>
          </a:p>
          <a:p>
            <a:pPr algn="just">
              <a:spcBef>
                <a:spcPct val="0"/>
              </a:spcBef>
            </a:pPr>
            <a:r>
              <a:rPr lang="ru-RU" b="1" dirty="0" smtClean="0">
                <a:latin typeface="Georgia" pitchFamily="18" charset="0"/>
              </a:rPr>
              <a:t>Музыка.</a:t>
            </a:r>
            <a:r>
              <a:rPr lang="ru-RU" dirty="0" smtClean="0">
                <a:latin typeface="Georgia" pitchFamily="18" charset="0"/>
              </a:rPr>
              <a:t> </a:t>
            </a:r>
            <a:r>
              <a:rPr lang="ru-RU" i="1" dirty="0" smtClean="0">
                <a:latin typeface="Georgia" pitchFamily="18" charset="0"/>
              </a:rPr>
              <a:t>Авторы:</a:t>
            </a:r>
            <a:r>
              <a:rPr lang="ru-RU" dirty="0" smtClean="0">
                <a:latin typeface="Georgia" pitchFamily="18" charset="0"/>
              </a:rPr>
              <a:t> </a:t>
            </a:r>
            <a:r>
              <a:rPr lang="ru-RU" dirty="0" err="1" smtClean="0">
                <a:latin typeface="Georgia" pitchFamily="18" charset="0"/>
              </a:rPr>
              <a:t>Челышева</a:t>
            </a:r>
            <a:r>
              <a:rPr lang="ru-RU" dirty="0" smtClean="0">
                <a:latin typeface="Georgia" pitchFamily="18" charset="0"/>
              </a:rPr>
              <a:t> Т.В., Кузнецова В.В.</a:t>
            </a:r>
          </a:p>
          <a:p>
            <a:pPr algn="just">
              <a:spcBef>
                <a:spcPct val="0"/>
              </a:spcBef>
            </a:pPr>
            <a:r>
              <a:rPr lang="ru-RU" b="1" dirty="0" smtClean="0">
                <a:latin typeface="Georgia" pitchFamily="18" charset="0"/>
              </a:rPr>
              <a:t>Технология.</a:t>
            </a:r>
            <a:r>
              <a:rPr lang="ru-RU" dirty="0" smtClean="0">
                <a:latin typeface="Georgia" pitchFamily="18" charset="0"/>
              </a:rPr>
              <a:t> </a:t>
            </a:r>
            <a:r>
              <a:rPr lang="ru-RU" i="1" dirty="0" smtClean="0">
                <a:latin typeface="Georgia" pitchFamily="18" charset="0"/>
              </a:rPr>
              <a:t>Авторы:</a:t>
            </a:r>
            <a:r>
              <a:rPr lang="ru-RU" dirty="0" smtClean="0">
                <a:latin typeface="Georgia" pitchFamily="18" charset="0"/>
              </a:rPr>
              <a:t> Рагозина Т.М., Гринева А.А., Голованова И.Л., </a:t>
            </a:r>
            <a:r>
              <a:rPr lang="ru-RU" dirty="0" err="1" smtClean="0">
                <a:latin typeface="Georgia" pitchFamily="18" charset="0"/>
              </a:rPr>
              <a:t>Мылова</a:t>
            </a:r>
            <a:r>
              <a:rPr lang="ru-RU" dirty="0" smtClean="0">
                <a:latin typeface="Georgia" pitchFamily="18" charset="0"/>
              </a:rPr>
              <a:t> И.Б.</a:t>
            </a:r>
          </a:p>
          <a:p>
            <a:pPr algn="just">
              <a:spcBef>
                <a:spcPct val="0"/>
              </a:spcBef>
            </a:pPr>
            <a:r>
              <a:rPr lang="ru-RU" b="1" dirty="0" smtClean="0">
                <a:latin typeface="Georgia" pitchFamily="18" charset="0"/>
              </a:rPr>
              <a:t>Физическая культура.</a:t>
            </a:r>
            <a:r>
              <a:rPr lang="ru-RU" dirty="0" smtClean="0">
                <a:latin typeface="Georgia" pitchFamily="18" charset="0"/>
              </a:rPr>
              <a:t> </a:t>
            </a:r>
            <a:r>
              <a:rPr lang="ru-RU" i="1" dirty="0" smtClean="0">
                <a:latin typeface="Georgia" pitchFamily="18" charset="0"/>
              </a:rPr>
              <a:t>Авторы:</a:t>
            </a:r>
            <a:r>
              <a:rPr lang="ru-RU" dirty="0" smtClean="0">
                <a:latin typeface="Georgia" pitchFamily="18" charset="0"/>
              </a:rPr>
              <a:t> Шишкина А.В., Алимпиева О.П., </a:t>
            </a:r>
            <a:r>
              <a:rPr lang="ru-RU" dirty="0" err="1" smtClean="0">
                <a:latin typeface="Georgia" pitchFamily="18" charset="0"/>
              </a:rPr>
              <a:t>Брехов</a:t>
            </a:r>
            <a:r>
              <a:rPr lang="ru-RU" dirty="0" smtClean="0">
                <a:latin typeface="Georgia" pitchFamily="18" charset="0"/>
              </a:rPr>
              <a:t> Л.В.</a:t>
            </a:r>
          </a:p>
          <a:p>
            <a:pPr algn="just">
              <a:spcBef>
                <a:spcPct val="0"/>
              </a:spcBef>
            </a:pPr>
            <a:r>
              <a:rPr lang="ru-RU" b="1" dirty="0" smtClean="0">
                <a:latin typeface="Georgia" pitchFamily="18" charset="0"/>
              </a:rPr>
              <a:t>Английский язык </a:t>
            </a:r>
            <a:r>
              <a:rPr lang="ru-RU" u="sng" dirty="0" smtClean="0">
                <a:latin typeface="Georgia" pitchFamily="18" charset="0"/>
                <a:hlinkClick r:id="rId2"/>
              </a:rPr>
              <a:t>«</a:t>
            </a:r>
            <a:r>
              <a:rPr lang="ru-RU" u="sng" dirty="0" err="1" smtClean="0">
                <a:latin typeface="Georgia" pitchFamily="18" charset="0"/>
                <a:hlinkClick r:id="rId2"/>
              </a:rPr>
              <a:t>Favourite</a:t>
            </a:r>
            <a:r>
              <a:rPr lang="ru-RU" u="sng" dirty="0" smtClean="0">
                <a:latin typeface="Georgia" pitchFamily="18" charset="0"/>
                <a:hlinkClick r:id="rId2"/>
              </a:rPr>
              <a:t>»</a:t>
            </a:r>
            <a:r>
              <a:rPr lang="ru-RU" b="1" dirty="0" smtClean="0">
                <a:latin typeface="Georgia" pitchFamily="18" charset="0"/>
              </a:rPr>
              <a:t> </a:t>
            </a:r>
            <a:r>
              <a:rPr lang="ru-RU" dirty="0" smtClean="0">
                <a:latin typeface="Georgia" pitchFamily="18" charset="0"/>
              </a:rPr>
              <a:t>(2-4 классы). </a:t>
            </a:r>
            <a:r>
              <a:rPr lang="ru-RU" i="1" dirty="0" smtClean="0">
                <a:latin typeface="Georgia" pitchFamily="18" charset="0"/>
              </a:rPr>
              <a:t>Авторы:</a:t>
            </a:r>
            <a:r>
              <a:rPr lang="ru-RU" dirty="0" smtClean="0">
                <a:latin typeface="Georgia" pitchFamily="18" charset="0"/>
              </a:rPr>
              <a:t> </a:t>
            </a:r>
            <a:r>
              <a:rPr lang="ru-RU" dirty="0" err="1" smtClean="0">
                <a:latin typeface="Georgia" pitchFamily="18" charset="0"/>
              </a:rPr>
              <a:t>Тер-Минасова</a:t>
            </a:r>
            <a:r>
              <a:rPr lang="ru-RU" dirty="0" smtClean="0">
                <a:latin typeface="Georgia" pitchFamily="18" charset="0"/>
              </a:rPr>
              <a:t> С.Г., </a:t>
            </a:r>
            <a:r>
              <a:rPr lang="ru-RU" dirty="0" err="1" smtClean="0">
                <a:latin typeface="Georgia" pitchFamily="18" charset="0"/>
              </a:rPr>
              <a:t>Узунова</a:t>
            </a:r>
            <a:r>
              <a:rPr lang="ru-RU" dirty="0" smtClean="0">
                <a:latin typeface="Georgia" pitchFamily="18" charset="0"/>
              </a:rPr>
              <a:t> Л.М., </a:t>
            </a:r>
            <a:r>
              <a:rPr lang="ru-RU" dirty="0" err="1" smtClean="0">
                <a:latin typeface="Georgia" pitchFamily="18" charset="0"/>
              </a:rPr>
              <a:t>Сухина</a:t>
            </a:r>
            <a:r>
              <a:rPr lang="ru-RU" smtClean="0">
                <a:latin typeface="Georgia" pitchFamily="18" charset="0"/>
              </a:rPr>
              <a:t> Е.И. </a:t>
            </a:r>
            <a:endParaRPr lang="ru-RU" dirty="0" smtClean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8786842" cy="171451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Georgia" pitchFamily="18" charset="0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Georgia" pitchFamily="18" charset="0"/>
              </a:rPr>
              <a:t/>
            </a:r>
            <a:br>
              <a:rPr lang="ru-RU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ru-RU" sz="4800" dirty="0" smtClean="0">
                <a:solidFill>
                  <a:schemeClr val="bg1"/>
                </a:solidFill>
                <a:latin typeface="Georgia" pitchFamily="18" charset="0"/>
              </a:rPr>
              <a:t> </a:t>
            </a:r>
            <a:r>
              <a:rPr lang="ru-RU" sz="3600" b="1" dirty="0" smtClean="0">
                <a:solidFill>
                  <a:schemeClr val="tx1"/>
                </a:solidFill>
                <a:latin typeface="Georgia" pitchFamily="18" charset="0"/>
              </a:rPr>
              <a:t>Основные </a:t>
            </a:r>
            <a:r>
              <a:rPr lang="ru-RU" sz="3600" b="1" dirty="0" smtClean="0">
                <a:solidFill>
                  <a:schemeClr val="tx1"/>
                </a:solidFill>
                <a:latin typeface="Georgia" pitchFamily="18" charset="0"/>
              </a:rPr>
              <a:t>принципы концепции УМК«Перспективная </a:t>
            </a:r>
            <a:r>
              <a:rPr lang="ru-RU" sz="3600" b="1" dirty="0" smtClean="0">
                <a:solidFill>
                  <a:schemeClr val="tx1"/>
                </a:solidFill>
                <a:latin typeface="Georgia" pitchFamily="18" charset="0"/>
              </a:rPr>
              <a:t>начальная школа</a:t>
            </a:r>
            <a:r>
              <a:rPr lang="ru-RU" sz="4900" b="1" dirty="0" smtClean="0">
                <a:solidFill>
                  <a:schemeClr val="tx1"/>
                </a:solidFill>
                <a:latin typeface="Georgia" pitchFamily="18" charset="0"/>
              </a:rPr>
              <a:t>»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ru-RU" b="1" i="1" dirty="0" smtClean="0">
                <a:solidFill>
                  <a:srgbClr val="C00000"/>
                </a:solidFill>
                <a:latin typeface="Georgia" pitchFamily="18" charset="0"/>
              </a:rPr>
              <a:t>Принцип непрерывного общего развития каждого ребенка</a:t>
            </a:r>
            <a:r>
              <a:rPr lang="ru-RU" dirty="0" smtClean="0">
                <a:latin typeface="Georgia" pitchFamily="18" charset="0"/>
              </a:rPr>
              <a:t> предполагает ориентацию содержания начального образования на эмоциональное, духовно-нравственное и интеллектуальное развитие и саморазвитие каждого ребенка.</a:t>
            </a:r>
          </a:p>
          <a:p>
            <a:pPr algn="just"/>
            <a:r>
              <a:rPr lang="ru-RU" b="1" i="1" dirty="0" smtClean="0">
                <a:solidFill>
                  <a:srgbClr val="C00000"/>
                </a:solidFill>
                <a:latin typeface="Georgia" pitchFamily="18" charset="0"/>
              </a:rPr>
              <a:t>Принцип целостности картины мира</a:t>
            </a:r>
            <a:r>
              <a:rPr lang="ru-RU" b="1" i="1" dirty="0" smtClean="0">
                <a:latin typeface="Georgia" pitchFamily="18" charset="0"/>
              </a:rPr>
              <a:t> </a:t>
            </a:r>
            <a:r>
              <a:rPr lang="ru-RU" dirty="0" smtClean="0">
                <a:latin typeface="Georgia" pitchFamily="18" charset="0"/>
              </a:rPr>
              <a:t>предполагает отбор такого содержания образования, которое поможет школьнику удерживать и воссоздать целостность картины мира, обеспечит осознание ребенком разнообразных связей между его объектами и явлениями.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785794"/>
            <a:ext cx="8715436" cy="5857916"/>
          </a:xfrm>
        </p:spPr>
        <p:txBody>
          <a:bodyPr>
            <a:normAutofit fontScale="47500" lnSpcReduction="20000"/>
          </a:bodyPr>
          <a:lstStyle/>
          <a:p>
            <a:pPr marL="342900" indent="-342900" algn="just"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</a:pPr>
            <a:r>
              <a:rPr lang="ru-RU" sz="4600" b="1" i="1" dirty="0" smtClean="0">
                <a:solidFill>
                  <a:srgbClr val="C00000"/>
                </a:solidFill>
                <a:latin typeface="Georgia" pitchFamily="18" charset="0"/>
              </a:rPr>
              <a:t>Принцип учета индивидуальных возможностей и способностей школьников</a:t>
            </a:r>
            <a:r>
              <a:rPr lang="ru-RU" sz="4600" dirty="0" smtClean="0">
                <a:latin typeface="Georgia" pitchFamily="18" charset="0"/>
              </a:rPr>
              <a:t> ориентирован на постоянную педагогическую поддержку всех учащихся (в том числе и тех, которые по тем или другим причинам не могут усвоить все представленное содержание образования)</a:t>
            </a:r>
          </a:p>
          <a:p>
            <a:pPr marL="342900" indent="-342900" algn="just"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</a:pPr>
            <a:r>
              <a:rPr lang="ru-RU" sz="4600" b="1" i="1" dirty="0" smtClean="0">
                <a:solidFill>
                  <a:srgbClr val="C00000"/>
                </a:solidFill>
                <a:latin typeface="Georgia" pitchFamily="18" charset="0"/>
              </a:rPr>
              <a:t>Принципы прочности и </a:t>
            </a:r>
            <a:r>
              <a:rPr lang="ru-RU" sz="4600" b="1" i="1" dirty="0" smtClean="0">
                <a:solidFill>
                  <a:srgbClr val="C00000"/>
                </a:solidFill>
                <a:latin typeface="Georgia" pitchFamily="18" charset="0"/>
              </a:rPr>
              <a:t>наглядности.</a:t>
            </a:r>
            <a:r>
              <a:rPr lang="ru-RU" sz="4600" dirty="0" smtClean="0">
                <a:latin typeface="Georgia" pitchFamily="18" charset="0"/>
              </a:rPr>
              <a:t> Эти принципы, на которых столетиями базируется традиционная школа, реализуют ведущую идею учебно-методического комплекта: ЧЕРЕЗ рассмотрение ЧАСТНОГО (конкретное наблюдение) к пониманию ОБЩЕГО (постижению закономерности), от ОБЩЕГО, т. е. от постигнутой закономерности, к ЧАСТНОМУ, т. е. к способу решения конкретной учебной задачи.</a:t>
            </a:r>
          </a:p>
          <a:p>
            <a:pPr marL="342900" indent="-342900" algn="just"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</a:pPr>
            <a:r>
              <a:rPr lang="ru-RU" sz="4600" b="1" i="1" dirty="0" smtClean="0">
                <a:solidFill>
                  <a:srgbClr val="C00000"/>
                </a:solidFill>
                <a:latin typeface="Georgia" pitchFamily="18" charset="0"/>
              </a:rPr>
              <a:t>Принцип охраны и укрепления психического и физического здоровья детей.</a:t>
            </a:r>
            <a:r>
              <a:rPr lang="ru-RU" sz="4600" b="1" dirty="0" smtClean="0">
                <a:latin typeface="Georgia" pitchFamily="18" charset="0"/>
              </a:rPr>
              <a:t> </a:t>
            </a:r>
            <a:r>
              <a:rPr lang="ru-RU" sz="4600" dirty="0" smtClean="0">
                <a:latin typeface="Georgia" pitchFamily="18" charset="0"/>
              </a:rPr>
              <a:t>Реализация этого принципа связана с формированием привычек к чистоте, порядку, аккуратности, соблюдению режима дня, к созданию условий для активного участия детей в оздоровительных мероприятиях (утренняя гимнастика, динамические паузы во время занятий в школе, экскурсии на природу и др.).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71480"/>
            <a:ext cx="8429684" cy="178595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Georgia" pitchFamily="18" charset="0"/>
              </a:rPr>
              <a:t>Отличительные особенности УМК </a:t>
            </a:r>
            <a:br>
              <a:rPr lang="ru-RU" b="1" dirty="0" smtClean="0">
                <a:solidFill>
                  <a:schemeClr val="tx1"/>
                </a:solidFill>
                <a:latin typeface="Georgia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Georgia" pitchFamily="18" charset="0"/>
              </a:rPr>
              <a:t>«Перспективная начальная школа»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714620"/>
            <a:ext cx="8329642" cy="3859916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dirty="0" smtClean="0">
                <a:latin typeface="Georgia" pitchFamily="18" charset="0"/>
              </a:rPr>
              <a:t>максимальное размещение методического аппарата, включая организационные формы работы, в корпусе самого учебника; </a:t>
            </a:r>
          </a:p>
          <a:p>
            <a:pPr algn="just"/>
            <a:r>
              <a:rPr lang="ru-RU" dirty="0" smtClean="0">
                <a:latin typeface="Georgia" pitchFamily="18" charset="0"/>
              </a:rPr>
              <a:t>использование единой системы условных обозначений во всем УМК; </a:t>
            </a:r>
          </a:p>
          <a:p>
            <a:pPr algn="just"/>
            <a:r>
              <a:rPr lang="ru-RU" dirty="0" smtClean="0">
                <a:latin typeface="Georgia" pitchFamily="18" charset="0"/>
              </a:rPr>
              <a:t>систему перекрестных взаимных ссылок между учебниками; </a:t>
            </a:r>
          </a:p>
          <a:p>
            <a:pPr algn="just"/>
            <a:r>
              <a:rPr lang="ru-RU" dirty="0" smtClean="0">
                <a:latin typeface="Georgia" pitchFamily="18" charset="0"/>
              </a:rPr>
              <a:t>использование единых сквозных героев (брата и сестры);</a:t>
            </a:r>
          </a:p>
          <a:p>
            <a:pPr algn="just"/>
            <a:r>
              <a:rPr lang="ru-RU" dirty="0" smtClean="0">
                <a:latin typeface="Georgia" pitchFamily="18" charset="0"/>
              </a:rPr>
              <a:t>пошаговое введение терминологии и мотивированное ее использование.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642918"/>
            <a:ext cx="8401080" cy="156688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Georgia" pitchFamily="18" charset="0"/>
              </a:rPr>
              <a:t>Основные особенности УМК </a:t>
            </a:r>
            <a:br>
              <a:rPr lang="ru-RU" b="1" dirty="0" smtClean="0">
                <a:solidFill>
                  <a:schemeClr val="tx1"/>
                </a:solidFill>
                <a:latin typeface="Georgia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Georgia" pitchFamily="18" charset="0"/>
              </a:rPr>
              <a:t>«Перспективная начальная школа»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ru-RU" dirty="0" smtClean="0">
                <a:latin typeface="Georgia" pitchFamily="18" charset="0"/>
              </a:rPr>
              <a:t>УМК по каждому учебному предмету, как правило, включает в себя учебник, хрестоматию, тетрадь для самостоятельной работы, методическое пособие для учителя (методиста).</a:t>
            </a:r>
          </a:p>
          <a:p>
            <a:pPr algn="just"/>
            <a:r>
              <a:rPr lang="ru-RU" dirty="0" err="1" smtClean="0">
                <a:latin typeface="Georgia" pitchFamily="18" charset="0"/>
              </a:rPr>
              <a:t>Межпредметные</a:t>
            </a:r>
            <a:r>
              <a:rPr lang="ru-RU" dirty="0" smtClean="0">
                <a:latin typeface="Georgia" pitchFamily="18" charset="0"/>
              </a:rPr>
              <a:t> связи: 2 часть русского языка включает в себя ряд словарей для использования на всех предметах.</a:t>
            </a:r>
          </a:p>
          <a:p>
            <a:pPr algn="just"/>
            <a:r>
              <a:rPr lang="ru-RU" dirty="0" smtClean="0">
                <a:latin typeface="Georgia" pitchFamily="18" charset="0"/>
              </a:rPr>
              <a:t>Занятия в форме заседания клуба.</a:t>
            </a:r>
          </a:p>
          <a:p>
            <a:pPr algn="just"/>
            <a:r>
              <a:rPr lang="ru-RU" dirty="0" smtClean="0">
                <a:latin typeface="Georgia" pitchFamily="18" charset="0"/>
              </a:rPr>
              <a:t>Задания направлены на самостоятельную деятельность ученика.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6</TotalTime>
  <Words>278</Words>
  <PresentationFormat>Экран (4:3)</PresentationFormat>
  <Paragraphs>39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Городская</vt:lpstr>
      <vt:lpstr>Учебно – методический комплекс «Перспективная начальная школа» </vt:lpstr>
      <vt:lpstr>Основная идея УМК «Перспективная начальная школа»</vt:lpstr>
      <vt:lpstr>Основные методические особенности УМК «Перспективная начальная школа»</vt:lpstr>
      <vt:lpstr>УМК  «Перспективная начальная школа» включает в себя следующие завершенные предметные линии учебников:</vt:lpstr>
      <vt:lpstr>   Основные принципы концепции УМК«Перспективная начальная школа»</vt:lpstr>
      <vt:lpstr>Слайд 6</vt:lpstr>
      <vt:lpstr>Отличительные особенности УМК  «Перспективная начальная школа»</vt:lpstr>
      <vt:lpstr>Основные особенности УМК  «Перспективная начальная школа»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Учебно – методический комплекс «Перспективная начальная школа» </dc:title>
  <dc:creator>User</dc:creator>
  <cp:lastModifiedBy>User</cp:lastModifiedBy>
  <cp:revision>3</cp:revision>
  <dcterms:created xsi:type="dcterms:W3CDTF">2019-05-19T12:24:37Z</dcterms:created>
  <dcterms:modified xsi:type="dcterms:W3CDTF">2019-05-19T12:40:53Z</dcterms:modified>
</cp:coreProperties>
</file>