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94" r:id="rId3"/>
    <p:sldId id="298" r:id="rId4"/>
    <p:sldId id="272" r:id="rId5"/>
    <p:sldId id="268" r:id="rId6"/>
    <p:sldId id="261" r:id="rId7"/>
    <p:sldId id="299" r:id="rId8"/>
    <p:sldId id="263" r:id="rId9"/>
    <p:sldId id="278" r:id="rId10"/>
    <p:sldId id="277" r:id="rId11"/>
    <p:sldId id="289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1" autoAdjust="0"/>
    <p:restoredTop sz="94660"/>
  </p:normalViewPr>
  <p:slideViewPr>
    <p:cSldViewPr>
      <p:cViewPr>
        <p:scale>
          <a:sx n="63" d="100"/>
          <a:sy n="63" d="100"/>
        </p:scale>
        <p:origin x="-150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A2B1B5-EC54-4D1C-B579-43DAA19D5A95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47C5C8B-BB3D-4F91-B3FD-691942DA3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68938" cy="40973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7C5C8B-BB3D-4F91-B3FD-691942DA3AB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0"/>
            <a:ext cx="8429625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4214813"/>
            <a:ext cx="17145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5214938"/>
            <a:ext cx="15716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13" y="5429250"/>
            <a:ext cx="287655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E09CD-247D-424A-A5D5-FE0FB9F8D363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1F939-1BD9-4774-B7FE-1EA095E77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4AADF-6F9B-4401-9A8F-1E748524257F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312D4-2952-4EA4-8444-58B3D4A8D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4402C-15C2-4A45-9075-3093E5E5FB22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A25D1-A977-41BD-A30E-4D54641A9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980B1-5639-4EAE-BEE3-B71CBDF1D16B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97E24-F674-4B76-A12E-10F1741B0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B7D80-90DC-47E4-8E78-3665DAD8A912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3E6FA-2250-4E3F-AB9B-0B5B4D411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E6726-D38D-4F24-B49D-E9AA0C646DC5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816F9-BFB7-448E-AB4D-18455C08C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62882-C588-437D-BDEA-C29B08BFC605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BE3A6-632B-44E2-A356-E476D05806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44401-7196-4C70-A3AB-183678A8B1C9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6123C-8C2E-48F8-9E66-7FC1DBF0A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8647E-ABF8-4021-A40E-85524CC8F02D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FDA97-52C7-4D1E-9DC2-A6AAE4A6D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3F276-6EBE-42D1-8B87-9A8F6CABCFC3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809F5-F5BA-4A0A-9CA3-A4A1EAE5D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54E0C-A814-4804-8C85-E82772B3BBDD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E0356-DB5A-45D6-BCE9-85BD5FECC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26ED34-4B08-4447-B69C-625C33B157DD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D742A-5AA2-4496-AD96-F6A3A2F84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81821" y="785794"/>
            <a:ext cx="625844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16 апреля</a:t>
            </a:r>
          </a:p>
          <a:p>
            <a:pPr algn="ctr">
              <a:defRPr/>
            </a:pPr>
            <a:r>
              <a:rPr lang="ru-RU" sz="5400" b="1" i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Классная работа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157192"/>
            <a:ext cx="3240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1400" b="1" dirty="0" smtClean="0"/>
              <a:t>«Звуки и буквы» </a:t>
            </a:r>
            <a:r>
              <a:rPr lang="ru-RU" sz="1400" b="1" dirty="0" err="1" smtClean="0"/>
              <a:t>стр</a:t>
            </a:r>
            <a:r>
              <a:rPr lang="ru-RU" sz="1400" b="1" dirty="0" smtClean="0"/>
              <a:t> 46-47.</a:t>
            </a:r>
          </a:p>
          <a:p>
            <a:pPr>
              <a:buFont typeface="Arial" charset="0"/>
              <a:buNone/>
            </a:pPr>
            <a:r>
              <a:rPr lang="ru-RU" sz="1400" dirty="0" smtClean="0"/>
              <a:t>УМК «</a:t>
            </a:r>
            <a:r>
              <a:rPr lang="ru-RU" sz="1400" dirty="0" err="1" smtClean="0"/>
              <a:t>ШколаРоссии</a:t>
            </a:r>
            <a:r>
              <a:rPr lang="ru-RU" sz="1400" dirty="0" smtClean="0"/>
              <a:t>»</a:t>
            </a:r>
          </a:p>
          <a:p>
            <a:pPr>
              <a:buFont typeface="Arial" charset="0"/>
              <a:buNone/>
            </a:pPr>
            <a:r>
              <a:rPr lang="ru-RU" sz="1400" dirty="0" smtClean="0"/>
              <a:t>Подготовила: учитель 1 </a:t>
            </a:r>
            <a:r>
              <a:rPr lang="ru-RU" sz="1400" dirty="0" err="1" smtClean="0"/>
              <a:t>з</a:t>
            </a:r>
            <a:r>
              <a:rPr lang="ru-RU" sz="1400" dirty="0" smtClean="0"/>
              <a:t> класса</a:t>
            </a:r>
          </a:p>
          <a:p>
            <a:pPr>
              <a:buFont typeface="Arial" charset="0"/>
              <a:buNone/>
            </a:pPr>
            <a:r>
              <a:rPr lang="ru-RU" sz="1400" dirty="0" smtClean="0"/>
              <a:t> МБОУ «</a:t>
            </a:r>
            <a:r>
              <a:rPr lang="ru-RU" sz="1400" dirty="0" err="1" smtClean="0"/>
              <a:t>Бутовской</a:t>
            </a:r>
            <a:r>
              <a:rPr lang="ru-RU" sz="1400" dirty="0" smtClean="0"/>
              <a:t> СОШ 1»</a:t>
            </a:r>
          </a:p>
          <a:p>
            <a:pPr>
              <a:buFont typeface="Arial" charset="0"/>
              <a:buNone/>
            </a:pPr>
            <a:r>
              <a:rPr lang="ru-RU" sz="1400" dirty="0" err="1" smtClean="0"/>
              <a:t>Муджикова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Киштя</a:t>
            </a:r>
            <a:r>
              <a:rPr lang="ru-RU" sz="1400" dirty="0" smtClean="0"/>
              <a:t> Алексеевна</a:t>
            </a:r>
          </a:p>
        </p:txBody>
      </p:sp>
      <p:pic>
        <p:nvPicPr>
          <p:cNvPr id="5" name="Picture 4" descr="C:\Users\Наташа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2936"/>
            <a:ext cx="604867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G:\Разработки 1 класс\Русский язык\Учебник русский язык\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71500"/>
            <a:ext cx="7691388" cy="493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03040" y="5805264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Аист-    </a:t>
            </a:r>
            <a:r>
              <a:rPr lang="en-US" sz="2800" b="1" dirty="0"/>
              <a:t>[</a:t>
            </a:r>
            <a:r>
              <a:rPr lang="ru-RU" sz="2800" b="1" dirty="0"/>
              <a:t>аист</a:t>
            </a:r>
            <a:r>
              <a:rPr lang="en-US" sz="2800" b="1" dirty="0" smtClean="0"/>
              <a:t>]</a:t>
            </a:r>
            <a:r>
              <a:rPr lang="ru-RU" sz="2800" b="1" dirty="0" smtClean="0"/>
              <a:t>,  слон</a:t>
            </a:r>
            <a:r>
              <a:rPr lang="en-US" sz="2800" b="1" dirty="0"/>
              <a:t>-</a:t>
            </a:r>
            <a:r>
              <a:rPr lang="ru-RU" sz="2800" b="1" dirty="0"/>
              <a:t>   </a:t>
            </a:r>
            <a:r>
              <a:rPr lang="en-US" sz="2800" b="1" dirty="0"/>
              <a:t>[</a:t>
            </a:r>
            <a:r>
              <a:rPr lang="ru-RU" sz="2800" b="1" dirty="0"/>
              <a:t>слон</a:t>
            </a:r>
            <a:r>
              <a:rPr lang="en-US" sz="2800" b="1" dirty="0" smtClean="0"/>
              <a:t>]</a:t>
            </a:r>
            <a:r>
              <a:rPr lang="ru-RU" sz="2800" b="1" dirty="0" smtClean="0"/>
              <a:t>, сом </a:t>
            </a:r>
            <a:r>
              <a:rPr lang="en-US" sz="2800" b="1" dirty="0"/>
              <a:t>–</a:t>
            </a:r>
            <a:r>
              <a:rPr lang="ru-RU" sz="2800" b="1" dirty="0"/>
              <a:t>  </a:t>
            </a:r>
            <a:r>
              <a:rPr lang="en-US" sz="2800" b="1" dirty="0"/>
              <a:t> [</a:t>
            </a:r>
            <a:r>
              <a:rPr lang="ru-RU" sz="2800" b="1" dirty="0"/>
              <a:t>сом</a:t>
            </a:r>
            <a:r>
              <a:rPr lang="en-US" sz="2800" b="1" dirty="0"/>
              <a:t>]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Helen\Desktop\схемы\шаблоны мои\русский язык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675" y="500063"/>
            <a:ext cx="8148638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Helen\Desktop\схемы\схемы\2012-03-17_1813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8"/>
            <a:ext cx="2592288" cy="1147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Helen\Desktop\ель\русский\звуки и буквы\2012-03-18_09000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1556793"/>
            <a:ext cx="1838648" cy="180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5445224"/>
            <a:ext cx="8181975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Пальто – род верхней одежды, надеваемый поверх 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платья, костюма. Слово заимствовано из 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французского.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1571612"/>
            <a:ext cx="2186817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пенал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1571612"/>
            <a:ext cx="4143404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Tx/>
              <a:buChar char="-"/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букв, 5 звуков</a:t>
            </a:r>
          </a:p>
          <a:p>
            <a:pPr algn="ctr">
              <a:buFontTx/>
              <a:buChar char="-"/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слога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286124"/>
            <a:ext cx="1702518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енот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3286124"/>
            <a:ext cx="4325287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Tx/>
              <a:buChar char="-"/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4 буквы, 5 звуков</a:t>
            </a:r>
          </a:p>
          <a:p>
            <a:pPr algn="ctr">
              <a:buFontTx/>
              <a:buChar char="-"/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слога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5000636"/>
            <a:ext cx="1939635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конь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5000636"/>
            <a:ext cx="428628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Tx/>
              <a:buChar char="-"/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4 буквы, 3 звука</a:t>
            </a:r>
          </a:p>
          <a:p>
            <a:pPr algn="ctr">
              <a:buFontTx/>
              <a:buChar char="-"/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слог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8" y="214313"/>
            <a:ext cx="8632825" cy="46196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Определите количество букв, звуков и слогов в слове.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2275" y="1916113"/>
            <a:ext cx="501650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Кто разобрался в теме урока?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Чем отличаются звуки от букв?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Оцените свою работу на уроке.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88640"/>
            <a:ext cx="425084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 урока</a:t>
            </a:r>
          </a:p>
        </p:txBody>
      </p:sp>
      <p:pic>
        <p:nvPicPr>
          <p:cNvPr id="29700" name="Picture 5" descr="http://school15zav.edusite.ru/images/01f31e9621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827463"/>
            <a:ext cx="2933700" cy="30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763688" y="404664"/>
            <a:ext cx="5184775" cy="50323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75000" lnSpcReduction="20000"/>
          </a:bodyPr>
          <a:lstStyle/>
          <a:p>
            <a:pPr algn="ctr" eaLnBrk="0" hangingPunct="0">
              <a:defRPr/>
            </a:pPr>
            <a:r>
              <a:rPr lang="ru-RU" sz="4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Рефлексия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1"/>
          <p:cNvSpPr txBox="1">
            <a:spLocks noChangeArrowheads="1"/>
          </p:cNvSpPr>
          <p:nvPr/>
        </p:nvSpPr>
        <p:spPr bwMode="auto">
          <a:xfrm>
            <a:off x="2928938" y="571500"/>
            <a:ext cx="3786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55650" y="549275"/>
          <a:ext cx="7400925" cy="4929188"/>
        </p:xfrm>
        <a:graphic>
          <a:graphicData uri="http://schemas.openxmlformats.org/presentationml/2006/ole">
            <p:oleObj spid="_x0000_s1026" name="Слайд" r:id="rId3" imgW="4572180" imgH="3428972" progId="PowerPoint.Slide.8">
              <p:embed/>
            </p:oleObj>
          </a:graphicData>
        </a:graphic>
      </p:graphicFrame>
      <p:sp>
        <p:nvSpPr>
          <p:cNvPr id="1028" name="Прямоугольник 3"/>
          <p:cNvSpPr>
            <a:spLocks noChangeArrowheads="1"/>
          </p:cNvSpPr>
          <p:nvPr/>
        </p:nvSpPr>
        <p:spPr bwMode="auto">
          <a:xfrm>
            <a:off x="1258888" y="642938"/>
            <a:ext cx="64087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>
              <a:buFontTx/>
              <a:buAutoNum type="arabicPlain" startAt="12"/>
            </a:pPr>
            <a:endParaRPr lang="ru-RU">
              <a:solidFill>
                <a:schemeClr val="bg1"/>
              </a:solidFill>
            </a:endParaRPr>
          </a:p>
          <a:p>
            <a:pPr marL="742950" indent="-742950" algn="ctr"/>
            <a:r>
              <a:rPr lang="ru-RU" sz="4800"/>
              <a:t> </a:t>
            </a:r>
            <a:endParaRPr lang="ru-RU" sz="3200" b="1">
              <a:solidFill>
                <a:schemeClr val="bg1"/>
              </a:solidFill>
            </a:endParaRPr>
          </a:p>
          <a:p>
            <a:pPr marL="742950" indent="-742950" algn="ctr"/>
            <a:r>
              <a:rPr lang="ru-RU" sz="4800" b="1">
                <a:solidFill>
                  <a:schemeClr val="bg1"/>
                </a:solidFill>
              </a:rPr>
              <a:t>  </a:t>
            </a:r>
          </a:p>
          <a:p>
            <a:pPr marL="742950" indent="-742950"/>
            <a:endParaRPr lang="ru-RU" sz="5400">
              <a:solidFill>
                <a:schemeClr val="bg1"/>
              </a:solidFill>
            </a:endParaRPr>
          </a:p>
          <a:p>
            <a:pPr marL="742950" indent="-742950"/>
            <a:r>
              <a:rPr lang="ru-RU" sz="5400">
                <a:solidFill>
                  <a:schemeClr val="bg1"/>
                </a:solidFill>
              </a:rPr>
              <a:t>       </a:t>
            </a:r>
            <a:endParaRPr lang="ru-RU" sz="5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913" y="2636838"/>
            <a:ext cx="6199187" cy="18780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b="1" dirty="0"/>
              <a:t>  </a:t>
            </a:r>
            <a:r>
              <a:rPr lang="ru-RU" sz="3600" b="1" dirty="0"/>
              <a:t>Арбуз, банан, дыня,  груша,</a:t>
            </a:r>
          </a:p>
          <a:p>
            <a:pPr>
              <a:defRPr/>
            </a:pPr>
            <a:r>
              <a:rPr lang="ru-RU" sz="3600" b="1" dirty="0"/>
              <a:t> абрикосы, сливы, персики,</a:t>
            </a:r>
          </a:p>
          <a:p>
            <a:pPr>
              <a:defRPr/>
            </a:pPr>
            <a:r>
              <a:rPr lang="ru-RU" sz="3600" b="1" dirty="0"/>
              <a:t> айва, апельсин, ананас.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1913" y="981075"/>
            <a:ext cx="6432550" cy="83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Распределите слова на 2 группы по </a:t>
            </a:r>
          </a:p>
          <a:p>
            <a:pPr algn="ctr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первой букве.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2928938" y="571500"/>
            <a:ext cx="3786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9213" y="549275"/>
          <a:ext cx="9094787" cy="6057900"/>
        </p:xfrm>
        <a:graphic>
          <a:graphicData uri="http://schemas.openxmlformats.org/presentationml/2006/ole">
            <p:oleObj spid="_x0000_s2050" name="Слайд" r:id="rId3" imgW="4572180" imgH="3428972" progId="PowerPoint.Slide.8">
              <p:embed/>
            </p:oleObj>
          </a:graphicData>
        </a:graphic>
      </p:graphicFrame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1258888" y="642938"/>
            <a:ext cx="64087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>
              <a:buFontTx/>
              <a:buAutoNum type="arabicPlain" startAt="12"/>
            </a:pPr>
            <a:endParaRPr lang="ru-RU">
              <a:solidFill>
                <a:schemeClr val="bg1"/>
              </a:solidFill>
            </a:endParaRPr>
          </a:p>
          <a:p>
            <a:pPr marL="742950" indent="-742950" algn="ctr"/>
            <a:r>
              <a:rPr lang="ru-RU" sz="4800"/>
              <a:t> </a:t>
            </a:r>
            <a:endParaRPr lang="ru-RU" sz="3200" b="1">
              <a:solidFill>
                <a:schemeClr val="bg1"/>
              </a:solidFill>
            </a:endParaRPr>
          </a:p>
          <a:p>
            <a:pPr marL="742950" indent="-742950" algn="ctr"/>
            <a:r>
              <a:rPr lang="ru-RU" sz="4800" b="1">
                <a:solidFill>
                  <a:schemeClr val="bg1"/>
                </a:solidFill>
              </a:rPr>
              <a:t>  </a:t>
            </a:r>
          </a:p>
          <a:p>
            <a:pPr marL="742950" indent="-742950"/>
            <a:endParaRPr lang="ru-RU" sz="5400">
              <a:solidFill>
                <a:schemeClr val="bg1"/>
              </a:solidFill>
            </a:endParaRPr>
          </a:p>
          <a:p>
            <a:pPr marL="742950" indent="-742950"/>
            <a:r>
              <a:rPr lang="ru-RU" sz="5400">
                <a:solidFill>
                  <a:schemeClr val="bg1"/>
                </a:solidFill>
              </a:rPr>
              <a:t>       </a:t>
            </a:r>
            <a:endParaRPr lang="ru-RU" sz="5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913" y="981075"/>
            <a:ext cx="6432550" cy="4619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Проверка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47813" y="2492375"/>
            <a:ext cx="2471737" cy="34782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/>
              <a:t>Арбуз </a:t>
            </a:r>
          </a:p>
          <a:p>
            <a:pPr>
              <a:defRPr/>
            </a:pPr>
            <a:r>
              <a:rPr lang="ru-RU" sz="4400" b="1" dirty="0"/>
              <a:t>абрикос</a:t>
            </a:r>
          </a:p>
          <a:p>
            <a:pPr>
              <a:defRPr/>
            </a:pPr>
            <a:r>
              <a:rPr lang="ru-RU" sz="4400" b="1" dirty="0"/>
              <a:t>айва</a:t>
            </a:r>
          </a:p>
          <a:p>
            <a:pPr>
              <a:defRPr/>
            </a:pPr>
            <a:r>
              <a:rPr lang="ru-RU" sz="4400" b="1" dirty="0"/>
              <a:t>апельсин</a:t>
            </a:r>
          </a:p>
          <a:p>
            <a:pPr>
              <a:defRPr/>
            </a:pPr>
            <a:r>
              <a:rPr lang="ru-RU" sz="4400" b="1" dirty="0"/>
              <a:t>ананас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6825" y="2420938"/>
            <a:ext cx="2343150" cy="34782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/>
              <a:t> Банан</a:t>
            </a:r>
          </a:p>
          <a:p>
            <a:pPr>
              <a:defRPr/>
            </a:pPr>
            <a:r>
              <a:rPr lang="ru-RU" sz="4400" b="1" dirty="0"/>
              <a:t> дыня </a:t>
            </a:r>
          </a:p>
          <a:p>
            <a:pPr>
              <a:defRPr/>
            </a:pPr>
            <a:r>
              <a:rPr lang="ru-RU" sz="4400" b="1" dirty="0"/>
              <a:t> груша</a:t>
            </a:r>
          </a:p>
          <a:p>
            <a:pPr>
              <a:defRPr/>
            </a:pPr>
            <a:r>
              <a:rPr lang="ru-RU" sz="4400" b="1" dirty="0"/>
              <a:t> сливы </a:t>
            </a:r>
          </a:p>
          <a:p>
            <a:pPr>
              <a:defRPr/>
            </a:pPr>
            <a:r>
              <a:rPr lang="ru-RU" sz="4400" b="1" dirty="0"/>
              <a:t> персики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0" y="214313"/>
            <a:ext cx="5572125" cy="25860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Чудесные ! Прекрасные !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Гласные! Согласные !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Звонкие ! Глухие !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Разные такие!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Без них нельзя постичь науки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Вы догадались это 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57884" y="2143116"/>
            <a:ext cx="263815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ЗВУКИ</a:t>
            </a:r>
          </a:p>
        </p:txBody>
      </p:sp>
      <p:pic>
        <p:nvPicPr>
          <p:cNvPr id="10244" name="Picture 1" descr="D:\клипарты\звуки\4be65e32e23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3571875"/>
            <a:ext cx="26225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D:\клипарты\звуки\f98167d232c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3571875"/>
            <a:ext cx="2566988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933056"/>
            <a:ext cx="2808312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   О   У    И    Э</a:t>
            </a:r>
          </a:p>
          <a:p>
            <a:pPr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Я    Ё   Ю  Ы    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212976"/>
            <a:ext cx="184037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Гласные буквы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44208" y="4005064"/>
            <a:ext cx="2109937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Согласные буквы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4725144"/>
            <a:ext cx="2808312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err="1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40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 ж </a:t>
            </a:r>
            <a:r>
              <a:rPr lang="ru-RU" sz="4000" b="1" dirty="0" err="1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ru-RU" sz="40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 </a:t>
            </a:r>
            <a:r>
              <a:rPr lang="ru-RU" sz="4000" b="1" dirty="0" err="1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40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err="1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  <a:r>
              <a:rPr lang="ru-RU" sz="40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г к </a:t>
            </a:r>
            <a:r>
              <a:rPr lang="ru-RU" sz="4000" b="1" dirty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 </a:t>
            </a:r>
            <a:r>
              <a:rPr lang="ru-RU" sz="4000" b="1" dirty="0" err="1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щ</a:t>
            </a:r>
            <a:r>
              <a:rPr lang="ru-RU" sz="4000" b="1" dirty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err="1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r>
              <a:rPr lang="ru-RU" sz="4000" b="1" dirty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err="1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r>
              <a:rPr lang="ru-RU" sz="40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err="1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0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err="1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40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 ….</a:t>
            </a:r>
          </a:p>
        </p:txBody>
      </p:sp>
      <p:pic>
        <p:nvPicPr>
          <p:cNvPr id="7" name="Picture 2" descr="C:\Users\Helen\Desktop\схемы\шаблоны мои\русский язык\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4816515"/>
            <a:ext cx="2566613" cy="204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95536" y="500042"/>
            <a:ext cx="3888432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Звуки – произносим   </a:t>
            </a:r>
          </a:p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слышим.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548680"/>
            <a:ext cx="3896388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Буквы - записываем </a:t>
            </a:r>
          </a:p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видим.</a:t>
            </a:r>
          </a:p>
        </p:txBody>
      </p:sp>
      <p:pic>
        <p:nvPicPr>
          <p:cNvPr id="12" name="Picture 2" descr="D:\клипарты\школа\school2112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980728"/>
            <a:ext cx="2307108" cy="2224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D:\клипарты\школа\db508d9fc8e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484784"/>
            <a:ext cx="1480220" cy="1542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D:\клипарты\школа\63aa8c09a1f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2060848"/>
            <a:ext cx="83841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500042"/>
            <a:ext cx="8099310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на улице стоит,</a:t>
            </a:r>
          </a:p>
          <a:p>
            <a:pPr>
              <a:defRPr/>
            </a:pPr>
            <a:r>
              <a:rPr lang="ru-RU" sz="5400" b="1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из труб его валит.</a:t>
            </a:r>
          </a:p>
          <a:p>
            <a:pPr>
              <a:defRPr/>
            </a:pPr>
            <a:r>
              <a:rPr lang="ru-RU" sz="5400" b="1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день весенний у ворот</a:t>
            </a:r>
          </a:p>
          <a:p>
            <a:pPr>
              <a:defRPr/>
            </a:pPr>
            <a:r>
              <a:rPr lang="ru-RU" sz="5400" b="1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Наконец растаял               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00042"/>
            <a:ext cx="17828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Дым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285860"/>
            <a:ext cx="18703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 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2928934"/>
            <a:ext cx="15215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мёд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285750" y="5286375"/>
            <a:ext cx="8607425" cy="83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Прочитайте. Исправьте ошибки. Что мы произносим и 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слышим? Что записываем и видим?</a:t>
            </a:r>
          </a:p>
        </p:txBody>
      </p:sp>
      <p:pic>
        <p:nvPicPr>
          <p:cNvPr id="12298" name="Picture 13" descr="http://zhkhacker.ru/wp-content/uploads/2012/10/Corbis-50320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3825"/>
            <a:ext cx="1639888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779838" y="2133600"/>
            <a:ext cx="1366837" cy="1727200"/>
            <a:chOff x="2426" y="1479"/>
            <a:chExt cx="861" cy="1088"/>
          </a:xfrm>
        </p:grpSpPr>
        <p:sp>
          <p:nvSpPr>
            <p:cNvPr id="16390" name="AutoShape 2"/>
            <p:cNvSpPr>
              <a:spLocks noChangeArrowheads="1"/>
            </p:cNvSpPr>
            <p:nvPr/>
          </p:nvSpPr>
          <p:spPr bwMode="auto">
            <a:xfrm>
              <a:off x="2517" y="1752"/>
              <a:ext cx="726" cy="68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3168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1" name="Oval 3"/>
            <p:cNvSpPr>
              <a:spLocks noChangeArrowheads="1"/>
            </p:cNvSpPr>
            <p:nvPr/>
          </p:nvSpPr>
          <p:spPr bwMode="auto">
            <a:xfrm>
              <a:off x="2925" y="2387"/>
              <a:ext cx="363" cy="181"/>
            </a:xfrm>
            <a:prstGeom prst="ellipse">
              <a:avLst/>
            </a:prstGeom>
            <a:solidFill>
              <a:srgbClr val="FFFF00"/>
            </a:solidFill>
            <a:ln w="3168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2" name="Oval 4"/>
            <p:cNvSpPr>
              <a:spLocks noChangeArrowheads="1"/>
            </p:cNvSpPr>
            <p:nvPr/>
          </p:nvSpPr>
          <p:spPr bwMode="auto">
            <a:xfrm>
              <a:off x="2426" y="2387"/>
              <a:ext cx="363" cy="181"/>
            </a:xfrm>
            <a:prstGeom prst="ellipse">
              <a:avLst/>
            </a:prstGeom>
            <a:solidFill>
              <a:srgbClr val="FFFF00"/>
            </a:solidFill>
            <a:ln w="3168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3" name="Oval 5"/>
            <p:cNvSpPr>
              <a:spLocks noChangeArrowheads="1"/>
            </p:cNvSpPr>
            <p:nvPr/>
          </p:nvSpPr>
          <p:spPr bwMode="auto">
            <a:xfrm>
              <a:off x="2472" y="1570"/>
              <a:ext cx="771" cy="227"/>
            </a:xfrm>
            <a:prstGeom prst="ellipse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6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4" name="Oval 6"/>
            <p:cNvSpPr>
              <a:spLocks noChangeArrowheads="1"/>
            </p:cNvSpPr>
            <p:nvPr/>
          </p:nvSpPr>
          <p:spPr bwMode="auto">
            <a:xfrm>
              <a:off x="2789" y="1479"/>
              <a:ext cx="91" cy="91"/>
            </a:xfrm>
            <a:prstGeom prst="ellipse">
              <a:avLst/>
            </a:prstGeom>
            <a:solidFill>
              <a:srgbClr val="FF0000"/>
            </a:solidFill>
            <a:ln w="1908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486150" y="4292600"/>
            <a:ext cx="2206625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2" charset="0"/>
                <a:cs typeface="Arial" pitchFamily="34" charset="0"/>
              </a:rPr>
              <a:t>А вот и я!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627313" y="5300663"/>
            <a:ext cx="4968875" cy="763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400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pitchFamily="34" charset="0"/>
              </a:rPr>
              <a:t>Берегите зрение!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88640"/>
            <a:ext cx="5760641" cy="769441"/>
          </a:xfrm>
          <a:prstGeom prst="rect">
            <a:avLst/>
          </a:prstGeom>
          <a:solidFill>
            <a:srgbClr val="FFFF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i="1" spc="50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Гимнастика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84 0.14705 C 0.1151 0.14936 0.29705 0.1519 0.37135 0.15329">
                                      <p:cBhvr additive="repl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135 0.15329 L -0.38473 0.15329">
                                      <p:cBhvr additive="repl"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473 0.15329 L 0.36354 0.15329">
                                      <p:cBhvr additive="repl"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962 0.06705 C 0.31701 -0.06521 0.26441 -0.19746 0.16649 -0.25411 C 0.06857 -0.31076 -0.12518 -0.32486 -0.21771 -0.2733 C -0.31025 -0.22174 -0.38837 -0.03954 -0.38907 0.05456 C -0.38976 0.14867 -0.30764 0.24763 -0.2224 0.29133 C -0.13716 0.33502 0.02361 0.35028 0.12205 0.31653 C 0.22048 0.28277 0.32708 0.12624 0.36805 0.08832">
                                      <p:cBhvr additive="repl">
                                        <p:cTn id="22" dur="3000" fill="hold"/>
                                        <p:tgtEl>
                                          <p:spTgt spid="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806 0.08833 C 0.36806 0.17989 0.36806 0.27145 0.36806 0.36301">
                                      <p:cBhvr additive="repl"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806 0.363 L -0.3566 0.363">
                                      <p:cBhvr additive="repl"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66 0.363 L -0.3566 -0.22451">
                                      <p:cBhvr additive="repl"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66 -0.22451 L 0.32066 -0.23491">
                                      <p:cBhvr additive="repl"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0"/>
                            </p:stCondLst>
                            <p:childTnLst>
                              <p:par>
                                <p:cTn id="36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066 -0.23491 L 0.32847 0.35237">
                                      <p:cBhvr additive="repl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0"/>
                            </p:stCondLst>
                            <p:childTnLst>
                              <p:par>
                                <p:cTn id="39" presetID="9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00"/>
                            </p:stCondLst>
                            <p:childTnLst>
                              <p:par>
                                <p:cTn id="4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500"/>
                            </p:stCondLst>
                            <p:childTnLst>
                              <p:par>
                                <p:cTn id="5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4" dur="5000" fill="hold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5" dur="5000" fill="hold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188640"/>
            <a:ext cx="3382532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Звуки и буквы</a:t>
            </a:r>
          </a:p>
        </p:txBody>
      </p:sp>
      <p:pic>
        <p:nvPicPr>
          <p:cNvPr id="4" name="Picture 1" descr="C:\Users\Helen\Desktop\схемы\шаблоны мои\русский язык\8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3760" y="0"/>
            <a:ext cx="2160240" cy="2629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51920" y="1196752"/>
            <a:ext cx="2319867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 46- 47</a:t>
            </a:r>
          </a:p>
        </p:txBody>
      </p:sp>
      <p:pic>
        <p:nvPicPr>
          <p:cNvPr id="6" name="Picture 1" descr="G:\Разработки 1 класс\Русский язык\Учебник русский язык\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7221602" cy="3139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Helen\Desktop\схемы\шаблоны мои\русский язык\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5139744"/>
            <a:ext cx="2160240" cy="1718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 descr="G:\Разработки 1 класс\Русский язык\Учебник русский язык\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500063"/>
            <a:ext cx="78803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1857364"/>
            <a:ext cx="7790595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утро    трактор   врач    птица</a:t>
            </a:r>
          </a:p>
        </p:txBody>
      </p:sp>
      <p:pic>
        <p:nvPicPr>
          <p:cNvPr id="21508" name="Picture 1" descr="G:\Разработки 1 класс\Русский язык\Учебник русский язык\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3286125"/>
            <a:ext cx="7880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292</Words>
  <Application>Microsoft Office PowerPoint</Application>
  <PresentationFormat>Экран (4:3)</PresentationFormat>
  <Paragraphs>79</Paragraphs>
  <Slides>13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Admin</cp:lastModifiedBy>
  <cp:revision>47</cp:revision>
  <dcterms:created xsi:type="dcterms:W3CDTF">2012-02-16T10:35:28Z</dcterms:created>
  <dcterms:modified xsi:type="dcterms:W3CDTF">2020-05-17T18:41:26Z</dcterms:modified>
</cp:coreProperties>
</file>