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625" autoAdjust="0"/>
  </p:normalViewPr>
  <p:slideViewPr>
    <p:cSldViewPr>
      <p:cViewPr varScale="1">
        <p:scale>
          <a:sx n="67" d="100"/>
          <a:sy n="67" d="100"/>
        </p:scale>
        <p:origin x="147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7DD0-41F3-48F5-9D43-609692911353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BECA87EB-A252-4B29-98A9-C64CDBFDB8B1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7DD0-41F3-48F5-9D43-609692911353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A87EB-A252-4B29-98A9-C64CDBFDB8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7DD0-41F3-48F5-9D43-609692911353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A87EB-A252-4B29-98A9-C64CDBFDB8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7DD0-41F3-48F5-9D43-609692911353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CA87EB-A252-4B29-98A9-C64CDBFDB8B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7DD0-41F3-48F5-9D43-609692911353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CA87EB-A252-4B29-98A9-C64CDBFDB8B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7DD0-41F3-48F5-9D43-609692911353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A87EB-A252-4B29-98A9-C64CDBFDB8B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7DD0-41F3-48F5-9D43-609692911353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A87EB-A252-4B29-98A9-C64CDBFDB8B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7DD0-41F3-48F5-9D43-609692911353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A87EB-A252-4B29-98A9-C64CDBFDB8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7DD0-41F3-48F5-9D43-609692911353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CA87EB-A252-4B29-98A9-C64CDBFDB8B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107DD0-41F3-48F5-9D43-609692911353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ECA87EB-A252-4B29-98A9-C64CDBFDB8B1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7DD0-41F3-48F5-9D43-609692911353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A87EB-A252-4B29-98A9-C64CDBFDB8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ECA87EB-A252-4B29-98A9-C64CDBFDB8B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9107DD0-41F3-48F5-9D43-609692911353}" type="datetimeFigureOut">
              <a:rPr lang="ru-RU" smtClean="0"/>
              <a:t>18.05.2020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3631" y="625166"/>
            <a:ext cx="7460305" cy="1499106"/>
          </a:xfrm>
        </p:spPr>
        <p:txBody>
          <a:bodyPr>
            <a:noAutofit/>
          </a:bodyPr>
          <a:lstStyle/>
          <a:p>
            <a:r>
              <a:rPr lang="ru-RU" altLang="ru-RU" sz="60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УМК «Перспектива»</a:t>
            </a:r>
            <a:endParaRPr lang="ru-RU" sz="6000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артинки по запросу &quot;умк перспектив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32856"/>
            <a:ext cx="824440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48264" y="58052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9921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676456" cy="626469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altLang="ru-RU" sz="33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300" b="1" u="sng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altLang="ru-RU" sz="3300" b="1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учебников «Перспектива»</a:t>
            </a:r>
            <a:r>
              <a:rPr lang="ru-RU" altLang="ru-RU" sz="33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sz="3300" b="1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(серия «Академический школьный учебник») </a:t>
            </a:r>
            <a:r>
              <a:rPr lang="ru-RU" altLang="ru-RU" sz="3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создана на концептуальной основе, отражающей современные достижения в области психологии и педагогики, с сохранением при этом тесной связи с лучшими традициями классического школьного образования России. Первые учебники и учебные пособия системы «Перспектива» начали выпускаться с 2006 года. «Перспектива» создавалась коллективом ученых и педагогов Российской академии образования в тесном сотрудничестве с издательством «Просвещение».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4511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964488" cy="6408712"/>
          </a:xfrm>
        </p:spPr>
        <p:txBody>
          <a:bodyPr>
            <a:normAutofit fontScale="92500" lnSpcReduction="10000"/>
          </a:bodyPr>
          <a:lstStyle/>
          <a:p>
            <a:pPr marL="0" indent="0" algn="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200" b="1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реализации образовательной программы «Перспектива» является:</a:t>
            </a:r>
            <a:endParaRPr lang="en-US" sz="3200" b="1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становления и развития личности в её индивидуальности, самобытности, уникальности, неповторимости;</a:t>
            </a:r>
            <a:endParaRPr lang="en-US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всестороннее гармоничное развитие личности (духовно-нравственное, познавательное, эстетическое), реализуемое в процессе усвоения школьных предметных дисциплин.</a:t>
            </a:r>
            <a:endParaRPr lang="en-US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достижения обучающимися целевых установок, знаний, умений, компетенций, определяемых личностными, общественными, государственными потребностями и возможностями обучающихся младшего школьного возраста, индивидуальными особенностями их развития и состояния здоровья.</a:t>
            </a:r>
          </a:p>
        </p:txBody>
      </p:sp>
    </p:spTree>
    <p:extLst>
      <p:ext uri="{BB962C8B-B14F-4D97-AF65-F5344CB8AC3E}">
        <p14:creationId xmlns:p14="http://schemas.microsoft.com/office/powerpoint/2010/main" val="1289897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9888"/>
            <a:ext cx="8892480" cy="6624736"/>
          </a:xfrm>
        </p:spPr>
        <p:txBody>
          <a:bodyPr>
            <a:normAutofit fontScale="92500" lnSpcReduction="10000"/>
          </a:bodyPr>
          <a:lstStyle/>
          <a:p>
            <a:pPr marL="0" indent="0" algn="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200" b="1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реализации образовательной программы «Перспектива»:</a:t>
            </a:r>
            <a:endParaRPr lang="ru-RU" sz="3200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общей культуры, духовно-нравственное, гражданское, социальное, личностное и интеллектуальное развитие, самосовершенствование обучающихся, обеспечивающие их социальную успешность, развитие творческих способностей, сохранение и укрепление здоровья;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и развитие способностей обучающихся, в том числе одарённых детей, через систему клубов, секций, студий и кружков, организацию общественно полезной деятельности;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обучающихся, их родителей (законных представителей), педагогических работников и общественности в проектировании и развитии </a:t>
            </a:r>
            <a:r>
              <a:rPr lang="ru-RU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внутришкольной</a:t>
            </a: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социальной среды;</a:t>
            </a:r>
          </a:p>
        </p:txBody>
      </p:sp>
    </p:spTree>
    <p:extLst>
      <p:ext uri="{BB962C8B-B14F-4D97-AF65-F5344CB8AC3E}">
        <p14:creationId xmlns:p14="http://schemas.microsoft.com/office/powerpoint/2010/main" val="2682972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24118"/>
            <a:ext cx="8604448" cy="1143000"/>
          </a:xfrm>
        </p:spPr>
        <p:txBody>
          <a:bodyPr/>
          <a:lstStyle/>
          <a:p>
            <a:r>
              <a:rPr lang="ru-RU" alt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УМК «ПЕРСПЕКТИВА»:</a:t>
            </a:r>
            <a:br>
              <a:rPr lang="ru-RU" alt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новая идеология построения учебников</a:t>
            </a:r>
            <a:endParaRPr lang="ru-RU" sz="2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820472" cy="566124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sz="3200" b="1" i="1" kern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kern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-«Я в мире и мир во мне»</a:t>
            </a:r>
            <a:r>
              <a:rPr lang="ru-RU" kern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важно, чтобы обучение способствовало построению образа «Я», которое включает в себя самопознание, саморазвитие и самооценку, формирование гражданской идентичности личности, принятие и осмысление нравственных и культурных ценностей.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kern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b="1" i="1" kern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«Хочу учиться!»</a:t>
            </a:r>
            <a:r>
              <a:rPr lang="ru-RU" kern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ребенок часто задает вопрос «почему?», ему интересно знать все и обо всем. Наша задача сохранить этот интерес и при этом научить ребенка самостоятельно находить ответы, планировать свою деятельность и доводить ее до конца, оценивать результат, исправлять ошибки и ставить новые цели. </a:t>
            </a:r>
            <a:br>
              <a:rPr lang="ru-RU" kern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kern="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kern="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i="1" kern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общаюсь, значит, я учусь»</a:t>
            </a:r>
            <a:r>
              <a:rPr lang="ru-RU" kern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процесс обучения невозможен без общения. То есть, во-первых, учить ребенка свободно вести конструктивный диалог, слушать и слышать собеседника, а во-вторых, формировать информационную культуру — находить необходимые источники знаний учить получать информацию из различных источников, анализировать ее, и, конечно, работать с книгой. </a:t>
            </a:r>
            <a:br>
              <a:rPr lang="ru-RU" kern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kern="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kern="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i="1" kern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здоровом теле здоровый дух!»</a:t>
            </a:r>
            <a:r>
              <a:rPr lang="ru-RU" kern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здесь </a:t>
            </a:r>
            <a:r>
              <a:rPr lang="ru-RU" kern="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</a:t>
            </a:r>
            <a:r>
              <a:rPr lang="en-US" kern="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kern="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</a:t>
            </a:r>
            <a:r>
              <a:rPr lang="ru-RU" kern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самим заботиться о здоровье, понимая, что здоровье – это не только физическая, но и духовная ценность. Умение сопереживать, сочувствовать, заботиться о себе, о природе, об окружающих людях, беречь и чтить то, что ими создано.</a:t>
            </a:r>
            <a:endParaRPr lang="ru-RU" sz="2400" kern="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7991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1"/>
          <p:cNvSpPr>
            <a:spLocks/>
          </p:cNvSpPr>
          <p:nvPr/>
        </p:nvSpPr>
        <p:spPr bwMode="auto">
          <a:xfrm>
            <a:off x="538163" y="476250"/>
            <a:ext cx="8210550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47688" indent="-411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altLang="ru-RU" sz="4400" b="1" u="sng" dirty="0">
                <a:solidFill>
                  <a:schemeClr val="accent1"/>
                </a:solidFill>
                <a:cs typeface="Times New Roman" panose="02020603050405020304" pitchFamily="18" charset="0"/>
              </a:rPr>
              <a:t>Учимся учиться </a:t>
            </a:r>
          </a:p>
          <a:p>
            <a:pPr algn="r">
              <a:lnSpc>
                <a:spcPct val="165000"/>
              </a:lnSpc>
              <a:spcBef>
                <a:spcPct val="15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altLang="ru-RU" sz="20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        Единая система навигации для учителей, учеников и родителей </a:t>
            </a:r>
            <a:br>
              <a:rPr lang="ru-RU" altLang="ru-RU" sz="2000" b="1" dirty="0">
                <a:solidFill>
                  <a:schemeClr val="accent1"/>
                </a:solidFill>
                <a:cs typeface="Times New Roman" panose="02020603050405020304" pitchFamily="18" charset="0"/>
              </a:rPr>
            </a:br>
            <a:endParaRPr lang="ru-RU" altLang="ru-RU" sz="2000" b="1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1825625" y="1792288"/>
            <a:ext cx="3394075" cy="433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lg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30000"/>
              </a:lnSpc>
            </a:pPr>
            <a:r>
              <a:rPr lang="ru-RU" altLang="ru-RU" sz="1600" b="1" dirty="0">
                <a:solidFill>
                  <a:schemeClr val="accent1"/>
                </a:solidFill>
                <a:latin typeface="Helvetica" pitchFamily="34" charset="0"/>
              </a:rPr>
              <a:t>– работай самостоятельно</a:t>
            </a:r>
          </a:p>
          <a:p>
            <a:pPr>
              <a:lnSpc>
                <a:spcPct val="130000"/>
              </a:lnSpc>
            </a:pPr>
            <a:endParaRPr lang="ru-RU" altLang="ru-RU" sz="1600" b="1" dirty="0">
              <a:solidFill>
                <a:schemeClr val="accent1"/>
              </a:solidFill>
              <a:latin typeface="Helvetica" pitchFamily="34" charset="0"/>
            </a:endParaRPr>
          </a:p>
          <a:p>
            <a:pPr>
              <a:lnSpc>
                <a:spcPct val="130000"/>
              </a:lnSpc>
            </a:pPr>
            <a:r>
              <a:rPr lang="ru-RU" altLang="ru-RU" sz="1600" b="1" dirty="0">
                <a:solidFill>
                  <a:schemeClr val="accent1"/>
                </a:solidFill>
                <a:latin typeface="Helvetica" pitchFamily="34" charset="0"/>
              </a:rPr>
              <a:t>– сравни</a:t>
            </a:r>
          </a:p>
          <a:p>
            <a:pPr>
              <a:lnSpc>
                <a:spcPct val="130000"/>
              </a:lnSpc>
            </a:pPr>
            <a:endParaRPr lang="ru-RU" altLang="ru-RU" sz="1600" b="1" dirty="0">
              <a:solidFill>
                <a:schemeClr val="accent1"/>
              </a:solidFill>
              <a:latin typeface="Helvetica" pitchFamily="34" charset="0"/>
            </a:endParaRPr>
          </a:p>
          <a:p>
            <a:pPr>
              <a:lnSpc>
                <a:spcPct val="130000"/>
              </a:lnSpc>
            </a:pPr>
            <a:r>
              <a:rPr lang="ru-RU" altLang="ru-RU" sz="1600" b="1" dirty="0">
                <a:solidFill>
                  <a:schemeClr val="accent1"/>
                </a:solidFill>
                <a:latin typeface="Helvetica" pitchFamily="34" charset="0"/>
              </a:rPr>
              <a:t>– читай со взрослыми</a:t>
            </a:r>
          </a:p>
          <a:p>
            <a:pPr>
              <a:lnSpc>
                <a:spcPct val="130000"/>
              </a:lnSpc>
            </a:pPr>
            <a:endParaRPr lang="ru-RU" altLang="ru-RU" sz="1600" b="1" dirty="0">
              <a:solidFill>
                <a:schemeClr val="accent1"/>
              </a:solidFill>
              <a:latin typeface="Helvetica" pitchFamily="34" charset="0"/>
            </a:endParaRPr>
          </a:p>
          <a:p>
            <a:pPr>
              <a:lnSpc>
                <a:spcPct val="130000"/>
              </a:lnSpc>
            </a:pPr>
            <a:r>
              <a:rPr lang="ru-RU" altLang="ru-RU" sz="1600" b="1" dirty="0">
                <a:solidFill>
                  <a:schemeClr val="accent1"/>
                </a:solidFill>
                <a:latin typeface="Helvetica" pitchFamily="34" charset="0"/>
              </a:rPr>
              <a:t>– работа в паре</a:t>
            </a:r>
          </a:p>
          <a:p>
            <a:pPr>
              <a:lnSpc>
                <a:spcPct val="130000"/>
              </a:lnSpc>
            </a:pPr>
            <a:endParaRPr lang="ru-RU" altLang="ru-RU" sz="1600" b="1" dirty="0">
              <a:solidFill>
                <a:schemeClr val="accent1"/>
              </a:solidFill>
              <a:latin typeface="Helvetica" pitchFamily="34" charset="0"/>
            </a:endParaRPr>
          </a:p>
          <a:p>
            <a:pPr>
              <a:lnSpc>
                <a:spcPct val="130000"/>
              </a:lnSpc>
            </a:pPr>
            <a:r>
              <a:rPr lang="ru-RU" altLang="ru-RU" sz="1600" b="1" dirty="0">
                <a:solidFill>
                  <a:schemeClr val="accent1"/>
                </a:solidFill>
                <a:latin typeface="Helvetica" pitchFamily="34" charset="0"/>
              </a:rPr>
              <a:t>– читай в паре</a:t>
            </a:r>
          </a:p>
          <a:p>
            <a:pPr>
              <a:lnSpc>
                <a:spcPct val="130000"/>
              </a:lnSpc>
            </a:pPr>
            <a:endParaRPr lang="ru-RU" altLang="ru-RU" sz="1600" b="1" dirty="0">
              <a:solidFill>
                <a:schemeClr val="accent1"/>
              </a:solidFill>
              <a:latin typeface="Helvetica" pitchFamily="34" charset="0"/>
            </a:endParaRPr>
          </a:p>
          <a:p>
            <a:pPr>
              <a:lnSpc>
                <a:spcPct val="130000"/>
              </a:lnSpc>
            </a:pPr>
            <a:r>
              <a:rPr lang="ru-RU" altLang="ru-RU" sz="1600" b="1" dirty="0">
                <a:solidFill>
                  <a:schemeClr val="accent1"/>
                </a:solidFill>
                <a:latin typeface="Helvetica" pitchFamily="34" charset="0"/>
              </a:rPr>
              <a:t>– проверь себя</a:t>
            </a:r>
          </a:p>
          <a:p>
            <a:pPr>
              <a:lnSpc>
                <a:spcPct val="130000"/>
              </a:lnSpc>
            </a:pPr>
            <a:endParaRPr lang="ru-RU" altLang="ru-RU" sz="1600" b="1" dirty="0">
              <a:solidFill>
                <a:schemeClr val="accent1"/>
              </a:solidFill>
              <a:latin typeface="Helvetica" pitchFamily="34" charset="0"/>
            </a:endParaRPr>
          </a:p>
          <a:p>
            <a:pPr>
              <a:lnSpc>
                <a:spcPct val="130000"/>
              </a:lnSpc>
            </a:pPr>
            <a:r>
              <a:rPr lang="ru-RU" altLang="ru-RU" sz="1600" b="1" dirty="0">
                <a:solidFill>
                  <a:schemeClr val="accent1"/>
                </a:solidFill>
                <a:latin typeface="Helvetica" pitchFamily="34" charset="0"/>
              </a:rPr>
              <a:t>– текст читает взрослый</a:t>
            </a:r>
          </a:p>
        </p:txBody>
      </p:sp>
      <p:pic>
        <p:nvPicPr>
          <p:cNvPr id="10" name="Рисунок 9" descr="1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888" y="1773238"/>
            <a:ext cx="428625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2063" y="2420938"/>
            <a:ext cx="428625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2063" y="3071813"/>
            <a:ext cx="428625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7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2063" y="3716338"/>
            <a:ext cx="428625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18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62063" y="4365625"/>
            <a:ext cx="428625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14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62063" y="5013325"/>
            <a:ext cx="428625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 descr="9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62063" y="5661025"/>
            <a:ext cx="428625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71850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2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500"/>
                            </p:stCondLst>
                            <p:childTnLst>
                              <p:par>
                                <p:cTn id="5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500"/>
                            </p:stCondLst>
                            <p:childTnLst>
                              <p:par>
                                <p:cTn id="6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500"/>
                            </p:stCondLst>
                            <p:childTnLst>
                              <p:par>
                                <p:cTn id="6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3500"/>
                            </p:stCondLst>
                            <p:childTnLst>
                              <p:par>
                                <p:cTn id="7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4500"/>
                            </p:stCondLst>
                            <p:childTnLst>
                              <p:par>
                                <p:cTn id="7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500"/>
                            </p:stCondLst>
                            <p:childTnLst>
                              <p:par>
                                <p:cTn id="8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3635374" y="620688"/>
            <a:ext cx="5185097" cy="609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93725" indent="-4572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spcBef>
                <a:spcPct val="15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ru-RU" altLang="ru-RU" sz="2000" dirty="0">
                <a:solidFill>
                  <a:schemeClr val="accent1"/>
                </a:solidFill>
                <a:cs typeface="Times New Roman" panose="02020603050405020304" pitchFamily="18" charset="0"/>
              </a:rPr>
              <a:t>Любознательный,  интересующийся, </a:t>
            </a:r>
          </a:p>
          <a:p>
            <a:pPr marL="136525" indent="0">
              <a:lnSpc>
                <a:spcPct val="80000"/>
              </a:lnSpc>
              <a:spcBef>
                <a:spcPct val="15000"/>
              </a:spcBef>
              <a:buClr>
                <a:schemeClr val="accent1"/>
              </a:buClr>
            </a:pPr>
            <a:r>
              <a:rPr lang="ru-RU" altLang="ru-RU" sz="2000" dirty="0">
                <a:solidFill>
                  <a:schemeClr val="accent1"/>
                </a:solidFill>
                <a:cs typeface="Times New Roman" panose="02020603050405020304" pitchFamily="18" charset="0"/>
              </a:rPr>
              <a:t>активно познающий мир</a:t>
            </a:r>
          </a:p>
          <a:p>
            <a:pPr>
              <a:lnSpc>
                <a:spcPct val="80000"/>
              </a:lnSpc>
              <a:spcBef>
                <a:spcPct val="15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ru-RU" altLang="ru-RU" sz="20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15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ru-RU" altLang="ru-RU" sz="2000" dirty="0">
                <a:solidFill>
                  <a:schemeClr val="accent1"/>
                </a:solidFill>
                <a:cs typeface="Times New Roman" panose="02020603050405020304" pitchFamily="18" charset="0"/>
              </a:rPr>
              <a:t>Умеющий учиться, способный к организации  </a:t>
            </a:r>
            <a:r>
              <a:rPr lang="ru-RU" altLang="ru-RU" sz="2000" dirty="0" smtClean="0">
                <a:solidFill>
                  <a:schemeClr val="accent1"/>
                </a:solidFill>
                <a:cs typeface="Times New Roman" panose="02020603050405020304" pitchFamily="18" charset="0"/>
              </a:rPr>
              <a:t>своей </a:t>
            </a:r>
            <a:r>
              <a:rPr lang="ru-RU" altLang="ru-RU" sz="20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деятельности</a:t>
            </a:r>
          </a:p>
          <a:p>
            <a:pPr>
              <a:lnSpc>
                <a:spcPct val="80000"/>
              </a:lnSpc>
              <a:spcBef>
                <a:spcPct val="15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ru-RU" altLang="ru-RU" sz="20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15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ru-RU" altLang="ru-RU" sz="2000" dirty="0">
                <a:solidFill>
                  <a:schemeClr val="accent1"/>
                </a:solidFill>
                <a:cs typeface="Times New Roman" panose="02020603050405020304" pitchFamily="18" charset="0"/>
              </a:rPr>
              <a:t>Уважающий и принимающий </a:t>
            </a:r>
            <a:r>
              <a:rPr lang="ru-RU" altLang="ru-RU" sz="2000" dirty="0" smtClean="0">
                <a:solidFill>
                  <a:schemeClr val="accent1"/>
                </a:solidFill>
                <a:cs typeface="Times New Roman" panose="02020603050405020304" pitchFamily="18" charset="0"/>
              </a:rPr>
              <a:t>ценности</a:t>
            </a:r>
            <a:r>
              <a:rPr lang="en-US" altLang="ru-RU" sz="2000" dirty="0" smtClean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2000" dirty="0" smtClean="0">
                <a:solidFill>
                  <a:schemeClr val="accent1"/>
                </a:solidFill>
                <a:cs typeface="Times New Roman" panose="02020603050405020304" pitchFamily="18" charset="0"/>
              </a:rPr>
              <a:t>семьи </a:t>
            </a:r>
            <a:r>
              <a:rPr lang="ru-RU" altLang="ru-RU" sz="2000" dirty="0">
                <a:solidFill>
                  <a:schemeClr val="accent1"/>
                </a:solidFill>
                <a:cs typeface="Times New Roman" panose="02020603050405020304" pitchFamily="18" charset="0"/>
              </a:rPr>
              <a:t>и общества, историю и культуру </a:t>
            </a:r>
            <a:r>
              <a:rPr lang="ru-RU" altLang="ru-RU" sz="2000" dirty="0" smtClean="0">
                <a:solidFill>
                  <a:schemeClr val="accent1"/>
                </a:solidFill>
                <a:cs typeface="Times New Roman" panose="02020603050405020304" pitchFamily="18" charset="0"/>
              </a:rPr>
              <a:t>каждого </a:t>
            </a:r>
            <a:r>
              <a:rPr lang="ru-RU" altLang="ru-RU" sz="2000" dirty="0">
                <a:solidFill>
                  <a:schemeClr val="accent1"/>
                </a:solidFill>
                <a:cs typeface="Times New Roman" panose="02020603050405020304" pitchFamily="18" charset="0"/>
              </a:rPr>
              <a:t>народа  </a:t>
            </a:r>
          </a:p>
          <a:p>
            <a:pPr>
              <a:lnSpc>
                <a:spcPct val="80000"/>
              </a:lnSpc>
              <a:spcBef>
                <a:spcPct val="15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ru-RU" altLang="ru-RU" sz="20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15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ru-RU" altLang="ru-RU" sz="2000" dirty="0">
                <a:solidFill>
                  <a:schemeClr val="accent1"/>
                </a:solidFill>
                <a:cs typeface="Times New Roman" panose="02020603050405020304" pitchFamily="18" charset="0"/>
              </a:rPr>
              <a:t>Любящий свою Родину</a:t>
            </a:r>
          </a:p>
          <a:p>
            <a:pPr>
              <a:lnSpc>
                <a:spcPct val="80000"/>
              </a:lnSpc>
              <a:spcBef>
                <a:spcPct val="15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ru-RU" altLang="ru-RU" sz="20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15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ru-RU" altLang="ru-RU" sz="2000" dirty="0">
                <a:solidFill>
                  <a:schemeClr val="accent1"/>
                </a:solidFill>
                <a:cs typeface="Times New Roman" panose="02020603050405020304" pitchFamily="18" charset="0"/>
              </a:rPr>
              <a:t>Доброжелательный, умеющий </a:t>
            </a:r>
            <a:r>
              <a:rPr lang="ru-RU" altLang="ru-RU" sz="2000" dirty="0" smtClean="0">
                <a:solidFill>
                  <a:schemeClr val="accent1"/>
                </a:solidFill>
                <a:cs typeface="Times New Roman" panose="02020603050405020304" pitchFamily="18" charset="0"/>
              </a:rPr>
              <a:t>слушать</a:t>
            </a:r>
            <a:r>
              <a:rPr lang="en-US" altLang="ru-RU" sz="2000" dirty="0" smtClean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2000" dirty="0" smtClean="0">
                <a:solidFill>
                  <a:schemeClr val="accent1"/>
                </a:solidFill>
                <a:cs typeface="Times New Roman" panose="02020603050405020304" pitchFamily="18" charset="0"/>
              </a:rPr>
              <a:t>и </a:t>
            </a:r>
            <a:r>
              <a:rPr lang="ru-RU" altLang="ru-RU" sz="2000" dirty="0">
                <a:solidFill>
                  <a:schemeClr val="accent1"/>
                </a:solidFill>
                <a:cs typeface="Times New Roman" panose="02020603050405020304" pitchFamily="18" charset="0"/>
              </a:rPr>
              <a:t>слышать партнера, </a:t>
            </a:r>
          </a:p>
          <a:p>
            <a:pPr>
              <a:lnSpc>
                <a:spcPct val="80000"/>
              </a:lnSpc>
              <a:spcBef>
                <a:spcPct val="15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ru-RU" altLang="ru-RU" sz="2000" dirty="0">
                <a:solidFill>
                  <a:schemeClr val="accent1"/>
                </a:solidFill>
                <a:cs typeface="Times New Roman" panose="02020603050405020304" pitchFamily="18" charset="0"/>
              </a:rPr>
              <a:t>У</a:t>
            </a:r>
            <a:r>
              <a:rPr lang="ru-RU" altLang="ru-RU" sz="2000" dirty="0" smtClean="0">
                <a:solidFill>
                  <a:schemeClr val="accent1"/>
                </a:solidFill>
                <a:cs typeface="Times New Roman" panose="02020603050405020304" pitchFamily="18" charset="0"/>
              </a:rPr>
              <a:t>важающий </a:t>
            </a:r>
            <a:r>
              <a:rPr lang="ru-RU" altLang="ru-RU" sz="2000" dirty="0">
                <a:solidFill>
                  <a:schemeClr val="accent1"/>
                </a:solidFill>
                <a:cs typeface="Times New Roman" panose="02020603050405020304" pitchFamily="18" charset="0"/>
              </a:rPr>
              <a:t>свое и чужое мнение </a:t>
            </a:r>
          </a:p>
          <a:p>
            <a:pPr>
              <a:lnSpc>
                <a:spcPct val="80000"/>
              </a:lnSpc>
              <a:spcBef>
                <a:spcPct val="15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ru-RU" altLang="ru-RU" sz="20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15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ru-RU" altLang="ru-RU" sz="2000" dirty="0">
                <a:solidFill>
                  <a:schemeClr val="accent1"/>
                </a:solidFill>
                <a:cs typeface="Times New Roman" panose="02020603050405020304" pitchFamily="18" charset="0"/>
              </a:rPr>
              <a:t>Готовый самостоятельно действовать </a:t>
            </a:r>
            <a:r>
              <a:rPr lang="ru-RU" altLang="ru-RU" sz="2000" dirty="0" smtClean="0">
                <a:solidFill>
                  <a:schemeClr val="accent1"/>
                </a:solidFill>
                <a:cs typeface="Times New Roman" panose="02020603050405020304" pitchFamily="18" charset="0"/>
              </a:rPr>
              <a:t>и </a:t>
            </a:r>
            <a:r>
              <a:rPr lang="ru-RU" altLang="ru-RU" sz="2000" dirty="0">
                <a:solidFill>
                  <a:schemeClr val="accent1"/>
                </a:solidFill>
                <a:cs typeface="Times New Roman" panose="02020603050405020304" pitchFamily="18" charset="0"/>
              </a:rPr>
              <a:t>отвечать за свои поступки</a:t>
            </a:r>
          </a:p>
          <a:p>
            <a:pPr>
              <a:lnSpc>
                <a:spcPct val="80000"/>
              </a:lnSpc>
              <a:spcBef>
                <a:spcPct val="15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ru-RU" altLang="ru-RU" sz="20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15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ru-RU" altLang="ru-RU" sz="2000" dirty="0">
                <a:solidFill>
                  <a:schemeClr val="accent1"/>
                </a:solidFill>
                <a:cs typeface="Times New Roman" panose="02020603050405020304" pitchFamily="18" charset="0"/>
              </a:rPr>
              <a:t>Имеющий представление об основах </a:t>
            </a:r>
            <a:r>
              <a:rPr lang="en-US" altLang="ru-RU" sz="2000" dirty="0" smtClean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2000" dirty="0" smtClean="0">
                <a:solidFill>
                  <a:schemeClr val="accent1"/>
                </a:solidFill>
                <a:cs typeface="Times New Roman" panose="02020603050405020304" pitchFamily="18" charset="0"/>
              </a:rPr>
              <a:t>здорового </a:t>
            </a:r>
            <a:r>
              <a:rPr lang="ru-RU" altLang="ru-RU" sz="2000" dirty="0">
                <a:solidFill>
                  <a:schemeClr val="accent1"/>
                </a:solidFill>
                <a:cs typeface="Times New Roman" panose="02020603050405020304" pitchFamily="18" charset="0"/>
              </a:rPr>
              <a:t>и безопасного образа жизни</a:t>
            </a:r>
          </a:p>
        </p:txBody>
      </p:sp>
      <p:sp>
        <p:nvSpPr>
          <p:cNvPr id="5" name="Rectangle 4"/>
          <p:cNvSpPr txBox="1">
            <a:spLocks/>
          </p:cNvSpPr>
          <p:nvPr/>
        </p:nvSpPr>
        <p:spPr bwMode="auto">
          <a:xfrm>
            <a:off x="481522" y="323119"/>
            <a:ext cx="302341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92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ru-RU" sz="2800" u="sng" dirty="0" smtClean="0">
                <a:ln>
                  <a:noFill/>
                </a:ln>
                <a:solidFill>
                  <a:schemeClr val="accent1"/>
                </a:solidFill>
                <a:effectLst/>
              </a:rPr>
              <a:t>Образ выпускника начальной школы</a:t>
            </a:r>
            <a:endParaRPr lang="ru-RU" u="sng" dirty="0" smtClean="0">
              <a:ln>
                <a:noFill/>
              </a:ln>
              <a:solidFill>
                <a:schemeClr val="accent1"/>
              </a:solidFill>
              <a:effectLst/>
            </a:endParaRPr>
          </a:p>
        </p:txBody>
      </p:sp>
      <p:sp>
        <p:nvSpPr>
          <p:cNvPr id="6" name="AutoShape 2" descr="Картинки по запросу &quot;выпускник начальной школы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Картинки по запросу &quot;выпускник начальной школы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Картинки по запросу &quot;выпускник начальной школы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Картинки по запросу &quot;выпускник начальной школы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81" y="2343700"/>
            <a:ext cx="2857500" cy="3461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938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&quot;умк перспектив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8"/>
            <a:ext cx="9144000" cy="684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969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TM01859868[[fn=Термический]]</Template>
  <TotalTime>16</TotalTime>
  <Words>379</Words>
  <Application>Microsoft Office PowerPoint</Application>
  <PresentationFormat>Экран (4:3)</PresentationFormat>
  <Paragraphs>51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Helvetica</vt:lpstr>
      <vt:lpstr>Times New Roman</vt:lpstr>
      <vt:lpstr>Wingdings</vt:lpstr>
      <vt:lpstr>Wingdings 2</vt:lpstr>
      <vt:lpstr>Thermal</vt:lpstr>
      <vt:lpstr>Презентация PowerPoint</vt:lpstr>
      <vt:lpstr>Презентация PowerPoint</vt:lpstr>
      <vt:lpstr>Презентация PowerPoint</vt:lpstr>
      <vt:lpstr>Презентация PowerPoint</vt:lpstr>
      <vt:lpstr>УМК «ПЕРСПЕКТИВА»: новая идеология построения учебников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Валерия</cp:lastModifiedBy>
  <cp:revision>3</cp:revision>
  <dcterms:created xsi:type="dcterms:W3CDTF">2020-03-13T04:59:38Z</dcterms:created>
  <dcterms:modified xsi:type="dcterms:W3CDTF">2020-05-18T17:29:08Z</dcterms:modified>
</cp:coreProperties>
</file>