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3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11.05.2020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11.05.2020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11.05.2020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11.05.2020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11.05.2020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6000" dirty="0" smtClean="0"/>
              <a:t>Деление на 3 </a:t>
            </a:r>
            <a:endParaRPr lang="ru-RU" sz="60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800" dirty="0" smtClean="0">
                <a:solidFill>
                  <a:schemeClr val="tx1"/>
                </a:solidFill>
              </a:rPr>
              <a:t>Для чего необходимо знать деление на 3? Знание помогает при решении задач. </a:t>
            </a:r>
            <a:r>
              <a:rPr lang="ru-RU" sz="2800" dirty="0" smtClean="0">
                <a:solidFill>
                  <a:schemeClr val="tx1"/>
                </a:solidFill>
              </a:rPr>
              <a:t/>
            </a:r>
            <a:br>
              <a:rPr lang="ru-RU" sz="2800" dirty="0" smtClean="0">
                <a:solidFill>
                  <a:schemeClr val="tx1"/>
                </a:solidFill>
              </a:rPr>
            </a:br>
            <a:r>
              <a:rPr lang="ru-RU" sz="2800" dirty="0" smtClean="0">
                <a:solidFill>
                  <a:schemeClr val="tx1"/>
                </a:solidFill>
              </a:rPr>
              <a:t>Например</a:t>
            </a:r>
            <a:r>
              <a:rPr lang="ru-RU" sz="2800" dirty="0" smtClean="0">
                <a:solidFill>
                  <a:schemeClr val="tx1"/>
                </a:solidFill>
              </a:rPr>
              <a:t>, такой.</a:t>
            </a:r>
            <a:endParaRPr lang="ru-RU" sz="2800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У Димы в пакете 12 конфет. Пакет порвался, и мальчик решил их разложить в 3 кармана поровну. Сколько конфет в одном кармане</a:t>
            </a:r>
            <a:r>
              <a:rPr lang="ru-RU" dirty="0" smtClean="0"/>
              <a:t>?</a:t>
            </a:r>
          </a:p>
          <a:p>
            <a:r>
              <a:rPr lang="ru-RU" dirty="0" smtClean="0"/>
              <a:t>Попробуй решить самостоятельно! </a:t>
            </a:r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12 : 3 = 4 (</a:t>
            </a:r>
            <a:r>
              <a:rPr lang="ru-RU" dirty="0" err="1" smtClean="0"/>
              <a:t>конф</a:t>
            </a:r>
            <a:r>
              <a:rPr lang="ru-RU" dirty="0" smtClean="0"/>
              <a:t>.)</a:t>
            </a:r>
          </a:p>
          <a:p>
            <a:pPr>
              <a:buNone/>
            </a:pPr>
            <a:r>
              <a:rPr lang="ru-RU" dirty="0" smtClean="0"/>
              <a:t>Ответ: в </a:t>
            </a:r>
            <a:r>
              <a:rPr lang="ru-RU" dirty="0" smtClean="0"/>
              <a:t>каждом кармане по 4 конфеты.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1357298"/>
            <a:ext cx="7772400" cy="1143000"/>
          </a:xfrm>
        </p:spPr>
        <p:txBody>
          <a:bodyPr>
            <a:normAutofit fontScale="90000"/>
          </a:bodyPr>
          <a:lstStyle/>
          <a:p>
            <a:r>
              <a:rPr lang="ru-RU" sz="3100" dirty="0" smtClean="0">
                <a:solidFill>
                  <a:schemeClr val="tx1"/>
                </a:solidFill>
              </a:rPr>
              <a:t>Выполним несколько тренировочных заданий.</a:t>
            </a:r>
            <a:br>
              <a:rPr lang="ru-RU" sz="3100" dirty="0" smtClean="0">
                <a:solidFill>
                  <a:schemeClr val="tx1"/>
                </a:solidFill>
              </a:rPr>
            </a:br>
            <a:r>
              <a:rPr lang="ru-RU" sz="3100" dirty="0" smtClean="0">
                <a:solidFill>
                  <a:schemeClr val="tx1"/>
                </a:solidFill>
              </a:rPr>
              <a:t>Рассмотрите рисунок. Составьте записи по рисунку.</a:t>
            </a:r>
            <a:br>
              <a:rPr lang="ru-RU" sz="3100" dirty="0" smtClean="0">
                <a:solidFill>
                  <a:schemeClr val="tx1"/>
                </a:solidFill>
              </a:rPr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https://resh.edu.ru/uploads/lesson_extract/6214/20190822094911/OEBPS/objects/c_math_2_67_1/cab6e4bd-5844-46a2-bbdb-244523cf4399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1538" y="1714488"/>
            <a:ext cx="7295788" cy="214314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Проверь себя! Так ли у тебя получилось? 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sz="4000" dirty="0" smtClean="0"/>
              <a:t>5 • 3 = 15</a:t>
            </a:r>
          </a:p>
          <a:p>
            <a:pPr algn="ctr">
              <a:buNone/>
            </a:pPr>
            <a:r>
              <a:rPr lang="ru-RU" sz="4000" dirty="0" smtClean="0"/>
              <a:t>15 : 5 = 3</a:t>
            </a:r>
          </a:p>
          <a:p>
            <a:pPr algn="ctr">
              <a:buNone/>
            </a:pPr>
            <a:r>
              <a:rPr lang="ru-RU" sz="4000" dirty="0" smtClean="0"/>
              <a:t>15 : 3 = 5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Решим </a:t>
            </a:r>
            <a:r>
              <a:rPr lang="ru-RU" dirty="0" smtClean="0">
                <a:solidFill>
                  <a:schemeClr val="tx1"/>
                </a:solidFill>
              </a:rPr>
              <a:t>задачу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Игрокам </a:t>
            </a:r>
            <a:r>
              <a:rPr lang="ru-RU" dirty="0" smtClean="0"/>
              <a:t>раздали 12 теннисных мячей, по 3 </a:t>
            </a:r>
            <a:r>
              <a:rPr lang="ru-RU" dirty="0" smtClean="0"/>
              <a:t>мяча </a:t>
            </a:r>
            <a:r>
              <a:rPr lang="ru-RU" dirty="0" smtClean="0"/>
              <a:t>каждому. Сколько игроков получили мячи?</a:t>
            </a:r>
            <a:endParaRPr lang="ru-RU" dirty="0"/>
          </a:p>
        </p:txBody>
      </p:sp>
      <p:pic>
        <p:nvPicPr>
          <p:cNvPr id="26626" name="Picture 2" descr="https://resh.edu.ru/uploads/lesson_extract/6214/20190822094911/OEBPS/objects/c_math_2_67_1/a36d0fa9-032e-4bd1-b8de-9c71ca20194e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3429000"/>
            <a:ext cx="8534400" cy="11239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Проверь себя! 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ru-RU" sz="3200" dirty="0" smtClean="0"/>
              <a:t>Решение задачи:</a:t>
            </a:r>
          </a:p>
          <a:p>
            <a:pPr>
              <a:buNone/>
            </a:pPr>
            <a:r>
              <a:rPr lang="ru-RU" sz="3200" dirty="0" smtClean="0"/>
              <a:t>12 : 3 = 4 (игрока).</a:t>
            </a:r>
          </a:p>
          <a:p>
            <a:pPr>
              <a:buNone/>
            </a:pPr>
            <a:r>
              <a:rPr lang="ru-RU" sz="3200" dirty="0" smtClean="0"/>
              <a:t>Ответ: 4 игрока.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2571744"/>
            <a:ext cx="7772400" cy="1143000"/>
          </a:xfrm>
        </p:spPr>
        <p:txBody>
          <a:bodyPr>
            <a:noAutofit/>
          </a:bodyPr>
          <a:lstStyle/>
          <a:p>
            <a:pPr algn="ctr"/>
            <a:r>
              <a:rPr lang="ru-RU" sz="4400" dirty="0" smtClean="0">
                <a:solidFill>
                  <a:schemeClr val="tx1"/>
                </a:solidFill>
              </a:rPr>
              <a:t>Отлично! </a:t>
            </a:r>
            <a:br>
              <a:rPr lang="ru-RU" sz="4400" dirty="0" smtClean="0">
                <a:solidFill>
                  <a:schemeClr val="tx1"/>
                </a:solidFill>
              </a:rPr>
            </a:br>
            <a:r>
              <a:rPr lang="ru-RU" sz="4400" dirty="0" smtClean="0">
                <a:solidFill>
                  <a:schemeClr val="tx1"/>
                </a:solidFill>
              </a:rPr>
              <a:t>Мы познакомились с темой. А теперь выполни задания по учебнику.</a:t>
            </a:r>
            <a:endParaRPr lang="ru-RU" sz="4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Вспомни! 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Что такое умножение?</a:t>
            </a:r>
          </a:p>
          <a:p>
            <a:r>
              <a:rPr lang="ru-RU" dirty="0" smtClean="0"/>
              <a:t>Что такое деление? </a:t>
            </a:r>
          </a:p>
          <a:p>
            <a:r>
              <a:rPr lang="ru-RU" dirty="0" smtClean="0"/>
              <a:t>Компоненты умножения.</a:t>
            </a:r>
          </a:p>
          <a:p>
            <a:r>
              <a:rPr lang="ru-RU" dirty="0" smtClean="0"/>
              <a:t>Компоненты деления. 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Умножение – это сложение одинаковых слагаемых. Знак умножения - ‧, х.</a:t>
            </a:r>
          </a:p>
          <a:p>
            <a:r>
              <a:rPr lang="ru-RU" dirty="0" smtClean="0"/>
              <a:t>Компоненты умножения: первый множитель, второй множитель.</a:t>
            </a:r>
          </a:p>
          <a:p>
            <a:r>
              <a:rPr lang="ru-RU" dirty="0" smtClean="0"/>
              <a:t>Результат умножения – произведение.</a:t>
            </a:r>
          </a:p>
          <a:p>
            <a:r>
              <a:rPr lang="ru-RU" dirty="0" smtClean="0"/>
              <a:t>Деление – действие обратное умножению.</a:t>
            </a:r>
          </a:p>
          <a:p>
            <a:r>
              <a:rPr lang="ru-RU" dirty="0" smtClean="0"/>
              <a:t>Компоненты деления: делимое, делитель, частное.</a:t>
            </a:r>
          </a:p>
          <a:p>
            <a:r>
              <a:rPr lang="ru-RU" dirty="0" smtClean="0"/>
              <a:t>Делимое – число, которое делят.</a:t>
            </a:r>
          </a:p>
          <a:p>
            <a:r>
              <a:rPr lang="ru-RU" dirty="0" smtClean="0"/>
              <a:t>Делитель – число, на которое делят.</a:t>
            </a:r>
          </a:p>
          <a:p>
            <a:r>
              <a:rPr lang="ru-RU" dirty="0" smtClean="0"/>
              <a:t>Частное – результат деления.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Рассмотрите </a:t>
            </a:r>
            <a:r>
              <a:rPr lang="ru-RU" dirty="0" smtClean="0"/>
              <a:t>равенство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sz="3600" dirty="0" smtClean="0"/>
              <a:t>3 </a:t>
            </a:r>
            <a:r>
              <a:rPr lang="ru-RU" sz="3600" dirty="0" smtClean="0"/>
              <a:t>• 5 = </a:t>
            </a:r>
            <a:r>
              <a:rPr lang="ru-RU" sz="3600" dirty="0" smtClean="0"/>
              <a:t>15</a:t>
            </a:r>
          </a:p>
          <a:p>
            <a:pPr>
              <a:buNone/>
            </a:pPr>
            <a:r>
              <a:rPr lang="ru-RU" dirty="0" smtClean="0"/>
              <a:t> </a:t>
            </a:r>
            <a:r>
              <a:rPr lang="ru-RU" dirty="0" smtClean="0"/>
              <a:t>где 3 – первый множитель, 5 – второй множитель, 15 – произведение.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Действие деление обратное действию умножения. Если произведение разделить на один из множителей, то получится второй множитель. Поэтому составим записи на деление</a:t>
            </a:r>
            <a:r>
              <a:rPr lang="ru-RU" dirty="0" smtClean="0"/>
              <a:t>.</a:t>
            </a:r>
            <a:r>
              <a:rPr lang="ru-RU" dirty="0" smtClean="0">
                <a:solidFill>
                  <a:srgbClr val="1D1D1B"/>
                </a:solidFill>
                <a:latin typeface="robotoregular"/>
              </a:rPr>
              <a:t> </a:t>
            </a:r>
            <a:endParaRPr lang="ru-RU" dirty="0" smtClean="0">
              <a:solidFill>
                <a:srgbClr val="1D1D1B"/>
              </a:solidFill>
              <a:latin typeface="robotoregular"/>
            </a:endParaRPr>
          </a:p>
          <a:p>
            <a:pPr algn="ctr">
              <a:buNone/>
            </a:pPr>
            <a:r>
              <a:rPr lang="ru-RU" dirty="0" smtClean="0">
                <a:solidFill>
                  <a:srgbClr val="1D1D1B"/>
                </a:solidFill>
                <a:latin typeface="robotoregular"/>
              </a:rPr>
              <a:t>15 </a:t>
            </a:r>
            <a:r>
              <a:rPr lang="ru-RU" dirty="0" smtClean="0">
                <a:solidFill>
                  <a:srgbClr val="1D1D1B"/>
                </a:solidFill>
                <a:latin typeface="robotoregular"/>
              </a:rPr>
              <a:t>: 3 = 5</a:t>
            </a:r>
          </a:p>
          <a:p>
            <a:pPr algn="ctr">
              <a:buNone/>
            </a:pPr>
            <a:r>
              <a:rPr lang="ru-RU" dirty="0" smtClean="0">
                <a:solidFill>
                  <a:srgbClr val="1D1D1B"/>
                </a:solidFill>
                <a:latin typeface="robotoregular"/>
              </a:rPr>
              <a:t>15 : 5 = 3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85728"/>
            <a:ext cx="8929718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solidFill>
                  <a:schemeClr val="tx1"/>
                </a:solidFill>
              </a:rPr>
              <a:t>Перед вами таблица умножения числа </a:t>
            </a:r>
            <a:r>
              <a:rPr lang="ru-RU" dirty="0" smtClean="0">
                <a:solidFill>
                  <a:schemeClr val="tx1"/>
                </a:solidFill>
              </a:rPr>
              <a:t>3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r>
              <a:rPr lang="ru-RU" dirty="0" smtClean="0"/>
              <a:t>3 </a:t>
            </a:r>
            <a:r>
              <a:rPr lang="ru-RU" dirty="0" smtClean="0"/>
              <a:t>• 2 = 6</a:t>
            </a:r>
          </a:p>
          <a:p>
            <a:pPr algn="ctr">
              <a:buNone/>
            </a:pPr>
            <a:r>
              <a:rPr lang="ru-RU" dirty="0" smtClean="0"/>
              <a:t>3 • 3 = 9</a:t>
            </a:r>
          </a:p>
          <a:p>
            <a:pPr algn="ctr">
              <a:buNone/>
            </a:pPr>
            <a:r>
              <a:rPr lang="ru-RU" dirty="0" smtClean="0"/>
              <a:t>3 • 4 = 12</a:t>
            </a:r>
          </a:p>
          <a:p>
            <a:pPr algn="ctr">
              <a:buNone/>
            </a:pPr>
            <a:r>
              <a:rPr lang="ru-RU" dirty="0" smtClean="0"/>
              <a:t>3 • 5 = 15</a:t>
            </a:r>
          </a:p>
          <a:p>
            <a:pPr algn="ctr">
              <a:buNone/>
            </a:pPr>
            <a:r>
              <a:rPr lang="ru-RU" dirty="0" smtClean="0"/>
              <a:t>3 • 6 = 18</a:t>
            </a:r>
          </a:p>
          <a:p>
            <a:pPr algn="ctr">
              <a:buNone/>
            </a:pPr>
            <a:r>
              <a:rPr lang="ru-RU" dirty="0" smtClean="0"/>
              <a:t>3 • 7 = 21</a:t>
            </a:r>
          </a:p>
          <a:p>
            <a:pPr algn="ctr">
              <a:buNone/>
            </a:pPr>
            <a:r>
              <a:rPr lang="ru-RU" dirty="0" smtClean="0"/>
              <a:t>3 • 8 = 24</a:t>
            </a:r>
          </a:p>
          <a:p>
            <a:pPr algn="ctr">
              <a:buNone/>
            </a:pPr>
            <a:r>
              <a:rPr lang="ru-RU" dirty="0" smtClean="0"/>
              <a:t>3 • 9 = 27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tx1"/>
                </a:solidFill>
              </a:rPr>
              <a:t>Пользуясь данной таблицей, можно легко составить таблицу, где делитель равен </a:t>
            </a:r>
            <a:r>
              <a:rPr lang="ru-RU" sz="2800" dirty="0" smtClean="0">
                <a:solidFill>
                  <a:schemeClr val="tx1"/>
                </a:solidFill>
              </a:rPr>
              <a:t>3</a:t>
            </a:r>
            <a:endParaRPr lang="ru-RU" sz="2800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dirty="0" smtClean="0">
                <a:solidFill>
                  <a:srgbClr val="1D1D1B"/>
                </a:solidFill>
              </a:rPr>
              <a:t>6 : 3 = 2</a:t>
            </a:r>
          </a:p>
          <a:p>
            <a:pPr algn="ctr">
              <a:buNone/>
            </a:pPr>
            <a:r>
              <a:rPr lang="ru-RU" dirty="0" smtClean="0">
                <a:solidFill>
                  <a:srgbClr val="1D1D1B"/>
                </a:solidFill>
              </a:rPr>
              <a:t>9 : 3 = 3</a:t>
            </a:r>
          </a:p>
          <a:p>
            <a:pPr algn="ctr">
              <a:buNone/>
            </a:pPr>
            <a:r>
              <a:rPr lang="ru-RU" dirty="0" smtClean="0">
                <a:solidFill>
                  <a:srgbClr val="1D1D1B"/>
                </a:solidFill>
              </a:rPr>
              <a:t>12 : 3 = 4</a:t>
            </a:r>
          </a:p>
          <a:p>
            <a:pPr algn="ctr">
              <a:buNone/>
            </a:pPr>
            <a:r>
              <a:rPr lang="ru-RU" dirty="0" smtClean="0">
                <a:solidFill>
                  <a:srgbClr val="1D1D1B"/>
                </a:solidFill>
              </a:rPr>
              <a:t>15 : 3 = 5</a:t>
            </a:r>
          </a:p>
          <a:p>
            <a:pPr algn="ctr">
              <a:buNone/>
            </a:pPr>
            <a:r>
              <a:rPr lang="ru-RU" dirty="0" smtClean="0">
                <a:solidFill>
                  <a:srgbClr val="1D1D1B"/>
                </a:solidFill>
              </a:rPr>
              <a:t>18 : 3 = 6</a:t>
            </a:r>
          </a:p>
          <a:p>
            <a:pPr algn="ctr">
              <a:buNone/>
            </a:pPr>
            <a:r>
              <a:rPr lang="ru-RU" dirty="0" smtClean="0">
                <a:solidFill>
                  <a:srgbClr val="1D1D1B"/>
                </a:solidFill>
              </a:rPr>
              <a:t>21 : 3 = 7</a:t>
            </a:r>
          </a:p>
          <a:p>
            <a:pPr algn="ctr">
              <a:buNone/>
            </a:pPr>
            <a:r>
              <a:rPr lang="ru-RU" dirty="0" smtClean="0">
                <a:solidFill>
                  <a:srgbClr val="1D1D1B"/>
                </a:solidFill>
              </a:rPr>
              <a:t>24 : 3 = 8</a:t>
            </a:r>
          </a:p>
          <a:p>
            <a:pPr algn="ctr">
              <a:buNone/>
            </a:pPr>
            <a:r>
              <a:rPr lang="ru-RU" dirty="0" smtClean="0">
                <a:solidFill>
                  <a:srgbClr val="1D1D1B"/>
                </a:solidFill>
              </a:rPr>
              <a:t>27 : 3 = 9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И таблицу, где частное равно 3.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r>
              <a:rPr lang="ru-RU" dirty="0" smtClean="0"/>
              <a:t>6 </a:t>
            </a:r>
            <a:r>
              <a:rPr lang="ru-RU" dirty="0" smtClean="0"/>
              <a:t>: 2 = 3</a:t>
            </a:r>
          </a:p>
          <a:p>
            <a:pPr algn="ctr">
              <a:buNone/>
            </a:pPr>
            <a:r>
              <a:rPr lang="ru-RU" dirty="0" smtClean="0"/>
              <a:t>9 : 3 = 3</a:t>
            </a:r>
          </a:p>
          <a:p>
            <a:pPr algn="ctr">
              <a:buNone/>
            </a:pPr>
            <a:r>
              <a:rPr lang="ru-RU" dirty="0" smtClean="0"/>
              <a:t>12 : 4 = 3</a:t>
            </a:r>
          </a:p>
          <a:p>
            <a:pPr algn="ctr">
              <a:buNone/>
            </a:pPr>
            <a:r>
              <a:rPr lang="ru-RU" dirty="0" smtClean="0"/>
              <a:t>15 : 5 = 3</a:t>
            </a:r>
          </a:p>
          <a:p>
            <a:pPr algn="ctr">
              <a:buNone/>
            </a:pPr>
            <a:r>
              <a:rPr lang="ru-RU" dirty="0" smtClean="0"/>
              <a:t>18 : 6 = 3</a:t>
            </a:r>
          </a:p>
          <a:p>
            <a:pPr algn="ctr">
              <a:buNone/>
            </a:pPr>
            <a:r>
              <a:rPr lang="ru-RU" dirty="0" smtClean="0"/>
              <a:t>21 : 7 = 3</a:t>
            </a:r>
          </a:p>
          <a:p>
            <a:pPr algn="ctr">
              <a:buNone/>
            </a:pPr>
            <a:r>
              <a:rPr lang="ru-RU" dirty="0" smtClean="0"/>
              <a:t>24 : 8 = 3</a:t>
            </a:r>
          </a:p>
          <a:p>
            <a:pPr algn="ctr">
              <a:buNone/>
            </a:pPr>
            <a:r>
              <a:rPr lang="ru-RU" dirty="0" smtClean="0"/>
              <a:t>27 : 9 = 3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Мы составили таблицу деления на число 3 и таблицу, когда в частном получается 3. Достаточно знать хотя бы один из предложенных столбиков таблицы, можно быстро найти значение выражений.</a:t>
            </a:r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раведливость">
  <a:themeElements>
    <a:clrScheme name="Справедливость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8</TotalTime>
  <Words>441</Words>
  <PresentationFormat>Экран (4:3)</PresentationFormat>
  <Paragraphs>67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Справедливость</vt:lpstr>
      <vt:lpstr>Деление на 3 </vt:lpstr>
      <vt:lpstr>Вспомни! </vt:lpstr>
      <vt:lpstr>Слайд 3</vt:lpstr>
      <vt:lpstr>Рассмотрите равенство</vt:lpstr>
      <vt:lpstr>Слайд 5</vt:lpstr>
      <vt:lpstr> Перед вами таблица умножения числа 3</vt:lpstr>
      <vt:lpstr>Пользуясь данной таблицей, можно легко составить таблицу, где делитель равен 3</vt:lpstr>
      <vt:lpstr>И таблицу, где частное равно 3.</vt:lpstr>
      <vt:lpstr>Слайд 9</vt:lpstr>
      <vt:lpstr>Для чего необходимо знать деление на 3? Знание помогает при решении задач.  Например, такой.</vt:lpstr>
      <vt:lpstr>Слайд 11</vt:lpstr>
      <vt:lpstr>Выполним несколько тренировочных заданий. Рассмотрите рисунок. Составьте записи по рисунку.  </vt:lpstr>
      <vt:lpstr>Проверь себя! Так ли у тебя получилось? </vt:lpstr>
      <vt:lpstr>Слайд 14</vt:lpstr>
      <vt:lpstr>Решим задачу</vt:lpstr>
      <vt:lpstr>Проверь себя! </vt:lpstr>
      <vt:lpstr>Отлично!  Мы познакомились с темой. А теперь выполни задания по учебнику.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Деление на 3 </dc:title>
  <dc:creator>123</dc:creator>
  <cp:lastModifiedBy>123</cp:lastModifiedBy>
  <cp:revision>3</cp:revision>
  <dcterms:created xsi:type="dcterms:W3CDTF">2020-05-11T16:30:06Z</dcterms:created>
  <dcterms:modified xsi:type="dcterms:W3CDTF">2020-05-11T16:43:31Z</dcterms:modified>
</cp:coreProperties>
</file>