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43ED48-36D3-4D97-A68F-AC20B44278ED}" type="datetimeFigureOut">
              <a:rPr lang="ru-RU" smtClean="0"/>
              <a:pPr/>
              <a:t>20.05.2011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4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4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49.jpeg" Type="http://schemas.openxmlformats.org/officeDocument/2006/relationships/image"/><Relationship Id="rId2" Target="../media/image48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0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3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54.jpe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5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pn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59.jpeg" Type="http://schemas.openxmlformats.org/officeDocument/2006/relationships/image"/><Relationship Id="rId4" Target="../media/image58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2" Target="../media/image6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62.jpeg" Type="http://schemas.openxmlformats.org/officeDocument/2006/relationships/image"/><Relationship Id="rId2" Target="../media/image6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63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2" Target="../media/image64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67.jpeg" Type="http://schemas.openxmlformats.org/officeDocument/2006/relationships/image"/><Relationship Id="rId5" Target="../media/image53.jpeg" Type="http://schemas.openxmlformats.org/officeDocument/2006/relationships/image"/><Relationship Id="rId4" Target="../media/image66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69.jpeg" Type="http://schemas.openxmlformats.org/officeDocument/2006/relationships/image"/><Relationship Id="rId2" Target="../media/image6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3" Target="../media/image71.jpeg" Type="http://schemas.openxmlformats.org/officeDocument/2006/relationships/image"/><Relationship Id="rId7" Target="../media/image52.jpeg" Type="http://schemas.openxmlformats.org/officeDocument/2006/relationships/image"/><Relationship Id="rId2" Target="../media/image70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74.jpeg" Type="http://schemas.openxmlformats.org/officeDocument/2006/relationships/image"/><Relationship Id="rId5" Target="../media/image73.png" Type="http://schemas.openxmlformats.org/officeDocument/2006/relationships/image"/><Relationship Id="rId4" Target="../media/image72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76.jpeg" Type="http://schemas.openxmlformats.org/officeDocument/2006/relationships/image"/><Relationship Id="rId7" Target="../media/image80.png" Type="http://schemas.openxmlformats.org/officeDocument/2006/relationships/image"/><Relationship Id="rId2" Target="../media/image75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79.jpeg" Type="http://schemas.openxmlformats.org/officeDocument/2006/relationships/image"/><Relationship Id="rId5" Target="../media/image78.jpeg" Type="http://schemas.openxmlformats.org/officeDocument/2006/relationships/image"/><Relationship Id="rId4" Target="../media/image77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82.jpeg" Type="http://schemas.openxmlformats.org/officeDocument/2006/relationships/image"/><Relationship Id="rId2" Target="../media/image81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85.jpeg" Type="http://schemas.openxmlformats.org/officeDocument/2006/relationships/image"/><Relationship Id="rId5" Target="../media/image84.jpeg" Type="http://schemas.openxmlformats.org/officeDocument/2006/relationships/image"/><Relationship Id="rId4" Target="../media/image83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86.jpe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88.jpeg" Type="http://schemas.openxmlformats.org/officeDocument/2006/relationships/image"/><Relationship Id="rId4" Target="../media/image87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90.jpeg" Type="http://schemas.openxmlformats.org/officeDocument/2006/relationships/image"/><Relationship Id="rId2" Target="../media/image89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2.jpeg" Type="http://schemas.openxmlformats.org/officeDocument/2006/relationships/image"/><Relationship Id="rId5" Target="../media/image91.jpe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8" Target="../media/image98.jpeg" Type="http://schemas.openxmlformats.org/officeDocument/2006/relationships/image"/><Relationship Id="rId3" Target="../media/image94.jpeg" Type="http://schemas.openxmlformats.org/officeDocument/2006/relationships/image"/><Relationship Id="rId7" Target="../media/image97.jpeg" Type="http://schemas.openxmlformats.org/officeDocument/2006/relationships/image"/><Relationship Id="rId2" Target="../media/image93.jpeg" Type="http://schemas.openxmlformats.org/officeDocument/2006/relationships/image"/><Relationship Id="rId1" Target="../slideLayouts/slideLayout5.xml" Type="http://schemas.openxmlformats.org/officeDocument/2006/relationships/slideLayout"/><Relationship Id="rId6" Target="../media/image42.jpeg" Type="http://schemas.openxmlformats.org/officeDocument/2006/relationships/image"/><Relationship Id="rId5" Target="../media/image96.jpeg" Type="http://schemas.openxmlformats.org/officeDocument/2006/relationships/image"/><Relationship Id="rId4" Target="../media/image95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9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10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67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44.jpeg" Type="http://schemas.openxmlformats.org/officeDocument/2006/relationships/image"/><Relationship Id="rId4" Target="../media/image68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14.jpeg" Type="http://schemas.openxmlformats.org/officeDocument/2006/relationships/image"/><Relationship Id="rId7" Target="../media/image9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9.jpe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3.jpeg" Type="http://schemas.openxmlformats.org/officeDocument/2006/relationships/image"/><Relationship Id="rId5" Target="../media/image10.jpeg" Type="http://schemas.openxmlformats.org/officeDocument/2006/relationships/image"/><Relationship Id="rId4" Target="../media/image4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643042" y="5500702"/>
            <a:ext cx="6143668" cy="785818"/>
          </a:xfrm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Устный журнал</a:t>
            </a:r>
            <a:endParaRPr lang="ru-RU" sz="4800" b="1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7048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857224" y="428604"/>
            <a:ext cx="7715304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28" y="1428736"/>
            <a:ext cx="3686172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происхождению братья были грека-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ми,  родились в 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г.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Солунь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Солоники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на Границе Болгарии и Греции. Мальчики с детства знали два языка: греческий и славянский. Оба получили блестящее образование, жили духовной жизнью, не придавали значения богатству и славе.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358246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Солунские</a:t>
            </a:r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братья </a:t>
            </a:r>
            <a:b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Кирилл и </a:t>
            </a:r>
            <a:r>
              <a:rPr lang="ru-RU" sz="40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Мефодий</a:t>
            </a: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sz="4000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4500594" cy="5143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2400"/>
            <a:ext cx="8643998" cy="1133460"/>
          </a:xfrm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Глаголица. Первая славянская азбука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3000396" cy="500066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просьбе князя Ростислава Кирилл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приехали к славянам, чтобы создать азбуку. </a:t>
            </a: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 мая 863 года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г.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Плиске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братья Кирилл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огласили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изобретение славянского алфавита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86116" y="6215082"/>
            <a:ext cx="5857884" cy="4286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/>
              <a:t>Глаголица. </a:t>
            </a:r>
            <a:r>
              <a:rPr lang="ru-RU" sz="2000" dirty="0" err="1" smtClean="0"/>
              <a:t>Башчанская</a:t>
            </a:r>
            <a:r>
              <a:rPr lang="ru-RU" sz="2000" dirty="0" smtClean="0"/>
              <a:t> плита – памятник глаголицы </a:t>
            </a:r>
            <a:r>
              <a:rPr lang="en-US" sz="2000" dirty="0" smtClean="0"/>
              <a:t>XI</a:t>
            </a:r>
            <a:r>
              <a:rPr lang="ru-RU" sz="2000" dirty="0" smtClean="0"/>
              <a:t>в.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071546"/>
            <a:ext cx="2286016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00174"/>
            <a:ext cx="3071834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500438"/>
            <a:ext cx="292892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Святые равноапостольные</a:t>
            </a:r>
            <a:b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братья Кирилл и </a:t>
            </a:r>
            <a:r>
              <a:rPr lang="ru-RU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Мефодий</a:t>
            </a: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715016"/>
            <a:ext cx="3945664" cy="380984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428736"/>
            <a:ext cx="2707376" cy="542926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Братья Кирилл и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принесли на земли славян свет письмен-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ности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знаний. После смерти они были при -числены к лику святых и на иконах их всегда 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жают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вместе.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42873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714752"/>
            <a:ext cx="2071702" cy="3143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736"/>
            <a:ext cx="3571900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5357826"/>
            <a:ext cx="4088540" cy="7381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5429264"/>
            <a:ext cx="3993260" cy="6667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786214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HeroicExtreme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14488"/>
            <a:ext cx="4000528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928802"/>
            <a:ext cx="3071834" cy="4286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52400"/>
            <a:ext cx="7643866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Страница третья:</a:t>
            </a:r>
            <a:br>
              <a:rPr lang="ru-RU" b="1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«Из жизни русского алфавита»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43956" cy="13716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Кириллица. 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Вторая славянская азбука.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2928958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конце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IX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начале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вв.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последователя-ми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Кирилла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был создан новый славянский алфавит, состоящий из 43 букв. Создатели алфавита назвали его </a:t>
            </a: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кириллицей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честь своего учителя Кирилла.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14422"/>
            <a:ext cx="37147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softEdge rad="31750"/>
          </a:effectLst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571612"/>
            <a:ext cx="264317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8001024" y="1643050"/>
            <a:ext cx="707112" cy="492922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500570"/>
            <a:ext cx="242889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3716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«Тайный смысл</a:t>
            </a:r>
            <a:b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славянской азбуки»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3929066"/>
            <a:ext cx="5357850" cy="271464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– Буквы, Ведающие и Говорящие Добро, Есть Жизнь Земли, и Как Люди Мыслю.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143272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357298"/>
            <a:ext cx="292895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4643446"/>
            <a:ext cx="31386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357298"/>
            <a:ext cx="25145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2400"/>
            <a:ext cx="8572560" cy="77627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«Азбуку учат – во всю губу кричат!»</a:t>
            </a:r>
            <a:endParaRPr lang="ru-RU" sz="40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6286520"/>
            <a:ext cx="8358246" cy="57148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Первые школы на Руси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5429264"/>
            <a:ext cx="3850384" cy="6667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2400"/>
            <a:ext cx="8429684" cy="77627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Гражданская азбука Петра </a:t>
            </a:r>
            <a:r>
              <a:rPr sz="4800" b="1" spc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</a:t>
            </a:r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22" y="1071546"/>
            <a:ext cx="2928958" cy="557216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Кириллица просуществовала довольно долго, до эпохи Петра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В 1710 г. царь-реформатор утвердил новый алфавит. Петр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лично  разработал эскизы новых  букв. Новый шрифт получился более простым и округлым и получил название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«гражданского шрифта».</a:t>
            </a:r>
            <a:endParaRPr lang="ru-RU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3429024" cy="52149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00108"/>
            <a:ext cx="2143140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357430"/>
            <a:ext cx="1928826" cy="257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57554" y="5072074"/>
            <a:ext cx="2643206" cy="16430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 Первая книга</a:t>
            </a:r>
            <a:r>
              <a:rPr lang="en-US" b="1" i="1" dirty="0" smtClean="0"/>
              <a:t> </a:t>
            </a:r>
            <a:r>
              <a:rPr lang="ru-RU" b="1" i="1" dirty="0" err="1" smtClean="0"/>
              <a:t>Петра,напеча-танная</a:t>
            </a:r>
            <a:r>
              <a:rPr lang="ru-RU" b="1" i="1" dirty="0" smtClean="0"/>
              <a:t>«</a:t>
            </a:r>
            <a:r>
              <a:rPr lang="ru-RU" b="1" i="1" dirty="0" err="1" smtClean="0"/>
              <a:t>граж-данским</a:t>
            </a:r>
            <a:r>
              <a:rPr lang="ru-RU" b="1" i="1" dirty="0" smtClean="0"/>
              <a:t> шрифтом»</a:t>
            </a:r>
            <a:endParaRPr lang="ru-RU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5" y="1428736"/>
            <a:ext cx="1928795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История одной буквы: 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                         буква 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3000364" cy="521497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азбуке Петра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 было буквы Ё. До недавнего времени автором буквы Ё считался писатель Н.М. Карамзин. Однако  стал известен факт, что именно княгиня Е.Р. Дашкова  предложила использовать новую букву Ё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   18 ноября 1784 г. Буква Ё получила официальное признание.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6357958"/>
            <a:ext cx="3929090" cy="5000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      Княгиня Е.Р. Дашкова</a:t>
            </a:r>
            <a:endParaRPr lang="ru-RU" b="1" i="1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42"/>
            <a:ext cx="1739504" cy="1876425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428736"/>
            <a:ext cx="20717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3643314"/>
            <a:ext cx="200026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" name="Рисунок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2500306"/>
            <a:ext cx="2928958" cy="38576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convex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914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Современный алфавит.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5072074"/>
            <a:ext cx="5214974" cy="15716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200" b="1" i="1" dirty="0" smtClean="0"/>
              <a:t>         </a:t>
            </a:r>
            <a:r>
              <a:rPr lang="ru-RU" sz="4400" b="1" i="1" dirty="0" smtClean="0"/>
              <a:t>В.И. Ленин</a:t>
            </a:r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/>
              <a:t>                                                              </a:t>
            </a:r>
            <a:r>
              <a:rPr lang="ru-RU" sz="4400" b="1" i="1" dirty="0" smtClean="0"/>
              <a:t>А.А. Шахматов          </a:t>
            </a:r>
            <a:endParaRPr lang="ru-RU" sz="44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142984"/>
            <a:ext cx="3357586" cy="550072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Через 200 лет после  правления Петра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русскую азбуку ждала новая реформа. Связана она была с революцией 1917 года во главе с В.И. Лениным.  По его инициативе  госкомиссия по просвещению во главе с В.А. Луначарским, опираясь на работу академика</a:t>
            </a:r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А.А. Шахматова, подготовила введение нового алфавита.</a:t>
            </a:r>
          </a:p>
          <a:p>
            <a:pPr>
              <a:buNone/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2643206" cy="385765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Содержимое 5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357430"/>
            <a:ext cx="2571768" cy="385765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164307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24 мая празднуют</a:t>
            </a:r>
          </a:p>
          <a:p>
            <a:pPr algn="ctr">
              <a:buNone/>
            </a:pPr>
            <a:r>
              <a:rPr lang="ru-RU" sz="32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ДЕНЬ СЛАВЯНСКОЙ ПИСЬМЕННОСТИ</a:t>
            </a:r>
            <a:r>
              <a:rPr lang="ru-RU" sz="3600" b="1" dirty="0" smtClean="0">
                <a:ln/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929198"/>
            <a:ext cx="8429684" cy="1500198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  <a:softEdge rad="635000"/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               </a:t>
            </a:r>
            <a:r>
              <a:rPr lang="ru-RU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знаете ли вы, как    возникла русская  письменность?</a:t>
            </a:r>
            <a:endParaRPr lang="ru-RU" b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428868"/>
            <a:ext cx="2286016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071678"/>
            <a:ext cx="2476509" cy="310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428868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770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«Ушедшие» буквы</a:t>
            </a:r>
            <a:r>
              <a:rPr lang="ru-RU" sz="5400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sz="5400" b="1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43240" y="4071942"/>
            <a:ext cx="2714644" cy="250033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   В.Володарский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86446" y="1000108"/>
            <a:ext cx="3143272" cy="585789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 революции обучение чтению и письму стало обязательным и массовым, что требовало упрощения алфавита. Из него был исключен ряд букв, считавшихся «историческим пережитком». Нововведение оказалось не по душе многим. Печать текстов старым алфавитом стала преследоваться ЧК и В. Володарским, который вошел в историю рьяным борцом с «ерами» и «ятями».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8"/>
            <a:ext cx="221454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429132"/>
            <a:ext cx="124778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5286388"/>
            <a:ext cx="122872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857760"/>
            <a:ext cx="1295403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2" name="Прямая со стрелкой 11"/>
          <p:cNvCxnSpPr/>
          <p:nvPr/>
        </p:nvCxnSpPr>
        <p:spPr>
          <a:xfrm>
            <a:off x="2428860" y="3929066"/>
            <a:ext cx="200026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00232" y="3929066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1321571" y="4250537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28596" y="4572008"/>
            <a:ext cx="150019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572116"/>
            <a:ext cx="1285884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71546"/>
            <a:ext cx="342237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История одной буквы: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                    Буква 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736"/>
            <a:ext cx="20955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4214818"/>
            <a:ext cx="30004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2786082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Реформа правописания  1918 г. отменила и букву Ъ(ер) в конце слов на согласный. </a:t>
            </a:r>
          </a:p>
          <a:p>
            <a:pPr>
              <a:buNone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О.И.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Сенковский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писал так: «Пагубнее всех этот тунеядец Ъ, он пожирает более 8% времени и бумаги».</a:t>
            </a:r>
          </a:p>
          <a:p>
            <a:pPr>
              <a:buNone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Ъ (ер) называли «самой  дорогой» буквой алфавита. С целью экономии буква была упразднена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9" y="1428736"/>
            <a:ext cx="41433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5" name="Стрелка вправо 14"/>
          <p:cNvSpPr/>
          <p:nvPr/>
        </p:nvSpPr>
        <p:spPr>
          <a:xfrm rot="20243559">
            <a:off x="4948675" y="5350751"/>
            <a:ext cx="37767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9080599">
            <a:off x="4542235" y="4270552"/>
            <a:ext cx="398322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857628"/>
            <a:ext cx="3333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Стрелка вправо 16"/>
          <p:cNvSpPr/>
          <p:nvPr/>
        </p:nvSpPr>
        <p:spPr>
          <a:xfrm rot="16200000">
            <a:off x="3992779" y="4508287"/>
            <a:ext cx="857256" cy="556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500042"/>
            <a:ext cx="1643074" cy="152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/>
          <p:cNvPicPr>
            <a:picLocks noGr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286116" y="5214950"/>
            <a:ext cx="1914528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56208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четвертая:</a:t>
            </a:r>
            <a:b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«День славянской письменности и культуры»</a:t>
            </a:r>
            <a:endParaRPr lang="ru-RU" sz="36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928802"/>
            <a:ext cx="385762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357670"/>
            <a:ext cx="385762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928802"/>
            <a:ext cx="357190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3786214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571736" y="2357430"/>
            <a:ext cx="3854677" cy="3643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Празднование Дня славянской письменности в Болгарии.</a:t>
            </a:r>
            <a:endParaRPr lang="ru-RU" sz="40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429132"/>
            <a:ext cx="6286512" cy="64294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 smtClean="0"/>
              <a:t>Памятник Кириллу и </a:t>
            </a:r>
            <a:r>
              <a:rPr lang="ru-RU" b="1" i="1" dirty="0" err="1" smtClean="0"/>
              <a:t>Мефодию</a:t>
            </a:r>
            <a:r>
              <a:rPr lang="ru-RU" b="1" i="1" dirty="0" smtClean="0"/>
              <a:t> в Софии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0826" y="1428736"/>
            <a:ext cx="2500330" cy="528641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самых истоков славянской письменности стояли братья Кирилл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ВБолгарии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уже с середины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XIX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 24 мая празднуется День славянской письменности. Там совершаются праздничные шествия со славянской азбукой и иконами святых.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2428892" cy="3071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357298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643446"/>
            <a:ext cx="250033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4643446"/>
            <a:ext cx="385453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2984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Празднование Дня славянской письменности в России.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2357454" cy="535785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России День славянской письменности отмечается с </a:t>
            </a:r>
            <a:r>
              <a:rPr lang="ru-RU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 мая 1986 г.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 каждым годом приобретает все большую популярность. Все больше людей стремятся отдать дань великой истории славянской письменности, насчитывающей около </a:t>
            </a:r>
            <a:r>
              <a:rPr lang="ru-RU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1150 лет!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4429132"/>
            <a:ext cx="5929322" cy="7858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Памятник Кириллу и </a:t>
            </a:r>
            <a:r>
              <a:rPr lang="ru-RU" b="1" i="1" dirty="0" err="1" smtClean="0"/>
              <a:t>Мефодию</a:t>
            </a:r>
            <a:r>
              <a:rPr lang="ru-RU" b="1" i="1" dirty="0" smtClean="0"/>
              <a:t> В Москве.</a:t>
            </a:r>
            <a:endParaRPr lang="ru-RU" b="1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14422"/>
            <a:ext cx="2786082" cy="3214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342902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Содержимое 4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714884"/>
            <a:ext cx="2000233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4714884"/>
            <a:ext cx="21431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714884"/>
            <a:ext cx="207170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71472" y="6357958"/>
            <a:ext cx="3924328" cy="50004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                В Коломне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714876" y="6357958"/>
            <a:ext cx="3973512" cy="5000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/>
              <a:t>В Самаре</a:t>
            </a:r>
            <a:endParaRPr lang="ru-RU" b="1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77322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Памятники Кириллу и </a:t>
            </a:r>
            <a:r>
              <a:rPr lang="ru-RU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Мефодию</a:t>
            </a: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786082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357430"/>
            <a:ext cx="2786082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000108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00438"/>
            <a:ext cx="3214678" cy="428628"/>
          </a:xfrm>
        </p:spPr>
        <p:txBody>
          <a:bodyPr/>
          <a:lstStyle/>
          <a:p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Севастополе  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6429388" y="3500439"/>
            <a:ext cx="2714612" cy="428628"/>
          </a:xfrm>
        </p:spPr>
        <p:txBody>
          <a:bodyPr/>
          <a:lstStyle/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24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Охриде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714356"/>
            <a:ext cx="2786082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3714752"/>
            <a:ext cx="1928794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000108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8" name="Рисунок 17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643314"/>
            <a:ext cx="2071670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28" y="1285860"/>
            <a:ext cx="3686172" cy="528641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секрет, что язык – живое явление. Произношение постоянно меняется, и внешнему облику древних букв никогда не поспеть за новым выговором устного языка. Кто знает, какие изменения ждут наш алфавит в будущем?! Об этом узнают только наши далекие потомки…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258204" cy="84770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Эпилог: «А что же дальше?..»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442915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4357718" cy="193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770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А. Ахматова о русской речи.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43240" y="1785926"/>
            <a:ext cx="5786478" cy="357190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страшно под пулями 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мертвыми лечь,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горько остаться без крова.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мы сохраним тебя русская речь,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Великое русское слово.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Свободным и чистым тебя пронесем.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внукам дадим, и от плена спасем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навеки.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5500702"/>
            <a:ext cx="5564896" cy="5952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i="1" dirty="0" smtClean="0"/>
              <a:t>А.А. Ахматова</a:t>
            </a:r>
            <a:endParaRPr lang="ru-RU" sz="2400" b="1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928926" cy="4643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7627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Викторина:</a:t>
            </a:r>
            <a:endParaRPr lang="ru-RU" sz="60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6215106" cy="5572164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 какими именами связано возникновение славянского азбуки?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Когда и где </a:t>
            </a:r>
            <a:r>
              <a:rPr lang="ru-RU" b="1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солунские</a:t>
            </a:r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братья огласили изобретение славянского алфавита?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Какая азбука древнее – кириллица или глаголица?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До какого века употреблялся славянский язык?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Кто придумал букву Ё?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Когда и кем был утвержден современный нам алфавит?</a:t>
            </a:r>
            <a:endParaRPr lang="ru-RU" b="1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43702" y="928670"/>
            <a:ext cx="2357454" cy="592933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714752"/>
            <a:ext cx="1357322" cy="152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214554"/>
            <a:ext cx="13573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5214950"/>
            <a:ext cx="135732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928670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143240" y="1071546"/>
            <a:ext cx="5757874" cy="5572164"/>
          </a:xfrm>
          <a:solidFill>
            <a:srgbClr val="FFFF00"/>
          </a:solidFill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  <p:txBody>
          <a:bodyPr>
            <a:normAutofit fontScale="925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sz="22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</a:t>
            </a:r>
            <a:r>
              <a:rPr lang="ru-RU" b="1" i="1" u="sng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первая</a:t>
            </a:r>
            <a:r>
              <a:rPr lang="ru-RU" b="1" dirty="0" smtClean="0">
                <a:ln w="1905">
                  <a:solidFill>
                    <a:schemeClr val="bg2">
                      <a:lumMod val="1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b="1" dirty="0" smtClean="0">
              <a:ln w="1905">
                <a:solidFill>
                  <a:schemeClr val="bg2">
                    <a:lumMod val="10000"/>
                  </a:schemeClr>
                </a:solidFill>
              </a:ln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« </a:t>
            </a: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Дорога к письменности».</a:t>
            </a:r>
          </a:p>
          <a:p>
            <a:pPr>
              <a:buNone/>
            </a:pPr>
            <a:endParaRPr lang="ru-RU" sz="2400" b="1" i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</a:t>
            </a:r>
            <a:r>
              <a:rPr lang="ru-RU" b="1" i="1" u="sng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вторая</a:t>
            </a:r>
            <a:r>
              <a:rPr lang="ru-RU" sz="30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: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«Бессмертный след Кирилла и 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                                       </a:t>
            </a:r>
            <a:r>
              <a:rPr lang="ru-RU" sz="2400" b="1" i="1" dirty="0" err="1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Мефодия</a:t>
            </a: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».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</a:t>
            </a:r>
            <a:r>
              <a:rPr lang="ru-RU" b="1" i="1" u="sng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третья</a:t>
            </a:r>
            <a:r>
              <a:rPr lang="ru-RU" sz="3000" b="1" i="1" u="sng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: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«Из жизни русского алфавита».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      </a:t>
            </a:r>
            <a:r>
              <a:rPr lang="ru-RU" b="1" i="1" u="sng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четвертая:</a:t>
            </a: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  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      «День славянской 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письменности и культуры».</a:t>
            </a: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        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429684" cy="847708"/>
          </a:xfrm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Содержание журнала:</a:t>
            </a:r>
            <a:endParaRPr lang="ru-RU" sz="5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2714644" cy="128588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3000396" cy="1571636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00438"/>
            <a:ext cx="3071834" cy="164307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857760"/>
            <a:ext cx="3143272" cy="178117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sp>
        <p:nvSpPr>
          <p:cNvPr id="8" name="Солнце 7"/>
          <p:cNvSpPr/>
          <p:nvPr/>
        </p:nvSpPr>
        <p:spPr>
          <a:xfrm>
            <a:off x="3428992" y="1071546"/>
            <a:ext cx="571504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3786182" y="2285992"/>
            <a:ext cx="571504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4071934" y="3500438"/>
            <a:ext cx="571504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4500562" y="4786322"/>
            <a:ext cx="571504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857892"/>
            <a:ext cx="8329642" cy="642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первая: 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«Дорога к письменности»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21484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643050"/>
            <a:ext cx="27860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143380"/>
            <a:ext cx="20717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143380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14338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143380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1643050"/>
            <a:ext cx="17859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57818" y="1071546"/>
            <a:ext cx="3429024" cy="5357850"/>
          </a:xfrm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древние люди стали селиться в пещерах, они увидели на стенах царапины от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тей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медведей. Тогда люди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поня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ли, что на ровной поверхности можно нацарапать изображение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358246" cy="77627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ДРЕВНИЕ ЛЮДИ. НАСКАЛЬНЫЕ РИСУНКИ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357562"/>
            <a:ext cx="264320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142984"/>
            <a:ext cx="19288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929066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3143272" cy="5000660"/>
          </a:xfrm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Около 5 тыс.лет назад в Египте были созданы первые письменные знаки –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иероглифы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«священные знаки». Иероглиф мог означать как целое слово, так и его часть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78581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ЕГИПЕТСКОЕ ИЕРОГЛИФИЧЕСКОЕ ПИСЬМО.</a:t>
            </a:r>
            <a:endParaRPr lang="ru-RU" sz="2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357298"/>
            <a:ext cx="171451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214818"/>
            <a:ext cx="171451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571876"/>
            <a:ext cx="35719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14422"/>
            <a:ext cx="357190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2857488" cy="5572140"/>
          </a:xfrm>
          <a:scene3d>
            <a:camera prst="orthographicFront"/>
            <a:lightRig rig="threePt" dir="t"/>
          </a:scene3d>
          <a:sp3d prstMaterial="flat"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мужчина</a:t>
            </a:r>
          </a:p>
          <a:p>
            <a:endParaRPr lang="ru-RU" dirty="0" smtClean="0"/>
          </a:p>
          <a:p>
            <a:r>
              <a:rPr lang="ru-RU" dirty="0" smtClean="0"/>
              <a:t>              женщина</a:t>
            </a:r>
          </a:p>
          <a:p>
            <a:endParaRPr lang="ru-RU" dirty="0" smtClean="0"/>
          </a:p>
          <a:p>
            <a:r>
              <a:rPr lang="ru-RU" dirty="0" smtClean="0"/>
              <a:t>              старик</a:t>
            </a:r>
          </a:p>
          <a:p>
            <a:endParaRPr lang="ru-RU" dirty="0" smtClean="0"/>
          </a:p>
          <a:p>
            <a:r>
              <a:rPr lang="ru-RU" dirty="0" smtClean="0"/>
              <a:t>              ходить</a:t>
            </a:r>
          </a:p>
          <a:p>
            <a:endParaRPr lang="ru-RU" dirty="0" smtClean="0"/>
          </a:p>
          <a:p>
            <a:r>
              <a:rPr lang="ru-RU" dirty="0" smtClean="0"/>
              <a:t>              смотреть</a:t>
            </a:r>
          </a:p>
          <a:p>
            <a:endParaRPr lang="ru-RU" dirty="0" smtClean="0"/>
          </a:p>
          <a:p>
            <a:r>
              <a:rPr lang="ru-RU" dirty="0" smtClean="0"/>
              <a:t>              скот</a:t>
            </a:r>
          </a:p>
          <a:p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34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ПРОЧТИ ЕГИПЕТСКИЕ ИЕРОГЛИФЫ!</a:t>
            </a:r>
            <a:endParaRPr lang="ru-RU" sz="36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3000364" y="1285860"/>
            <a:ext cx="2643206" cy="557214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хлеб</a:t>
            </a:r>
          </a:p>
          <a:p>
            <a:endParaRPr lang="ru-RU" dirty="0" smtClean="0"/>
          </a:p>
          <a:p>
            <a:r>
              <a:rPr lang="ru-RU" dirty="0" smtClean="0"/>
              <a:t>              солнце</a:t>
            </a:r>
          </a:p>
          <a:p>
            <a:endParaRPr lang="ru-RU" dirty="0" smtClean="0"/>
          </a:p>
          <a:p>
            <a:r>
              <a:rPr lang="ru-RU" dirty="0" smtClean="0"/>
              <a:t>               рот</a:t>
            </a:r>
          </a:p>
          <a:p>
            <a:endParaRPr lang="ru-RU" dirty="0" smtClean="0"/>
          </a:p>
          <a:p>
            <a:r>
              <a:rPr lang="ru-RU" dirty="0" smtClean="0"/>
              <a:t>              дом</a:t>
            </a:r>
          </a:p>
          <a:p>
            <a:endParaRPr lang="ru-RU" dirty="0" smtClean="0"/>
          </a:p>
          <a:p>
            <a:r>
              <a:rPr lang="ru-RU" dirty="0" smtClean="0"/>
              <a:t>              пахать</a:t>
            </a:r>
          </a:p>
          <a:p>
            <a:r>
              <a:rPr lang="ru-RU" dirty="0" smtClean="0"/>
              <a:t>              землю</a:t>
            </a:r>
          </a:p>
          <a:p>
            <a:endParaRPr lang="ru-RU" dirty="0" smtClean="0"/>
          </a:p>
          <a:p>
            <a:r>
              <a:rPr lang="ru-RU" dirty="0" smtClean="0"/>
              <a:t>              дорога</a:t>
            </a:r>
          </a:p>
          <a:p>
            <a:endParaRPr lang="ru-RU" dirty="0" smtClean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429000"/>
            <a:ext cx="785818" cy="823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14950"/>
            <a:ext cx="823917" cy="428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786454"/>
            <a:ext cx="823917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Содержимое 13"/>
          <p:cNvPicPr>
            <a:picLocks noGrp="1"/>
          </p:cNvPicPr>
          <p:nvPr>
            <p:ph sz="quarter" idx="4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357430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4071942"/>
            <a:ext cx="785818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4929198"/>
            <a:ext cx="785818" cy="728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5786454"/>
            <a:ext cx="785818" cy="733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43240" y="1500174"/>
            <a:ext cx="785818" cy="642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43240" y="3357562"/>
            <a:ext cx="1038231" cy="48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8" y="1571612"/>
            <a:ext cx="1038231" cy="48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9454" y="1428736"/>
            <a:ext cx="785818" cy="642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Содержимое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214422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Рисунок 2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500306"/>
            <a:ext cx="785818" cy="823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Рисунок 2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857496"/>
            <a:ext cx="823917" cy="428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Рисунок 2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2571744"/>
            <a:ext cx="823917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Содержимое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786190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Рисунок 28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48" y="3857628"/>
            <a:ext cx="785818" cy="728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Содержимое 13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857628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Рисунок 30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4429132"/>
            <a:ext cx="819155" cy="6572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Рисунок 31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57884" y="5143512"/>
            <a:ext cx="819155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Рисунок 3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5214950"/>
            <a:ext cx="785818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" name="Рисунок 33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929586" y="5214950"/>
            <a:ext cx="785818" cy="733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43570" y="1071546"/>
            <a:ext cx="3043230" cy="521497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Греки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заимство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вали у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фини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кийцев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слоговое письмо, но преобразовали его, создав первый в мире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алфавит.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Буквы передают уже не слово, а звуки речи. Греческий алфавит – «прадедушка» славянской азбуки!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01080" cy="64294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ДРЕВНЯЯ ГРЕЦИЯ. ПЕРВЫЙ АЛФАВИТ.</a:t>
            </a:r>
            <a:endParaRPr lang="ru-RU" sz="32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876"/>
            <a:ext cx="3171832" cy="272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285752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00108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214818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Страница вторая:</a:t>
            </a:r>
            <a:b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«Бессмертный след Кирилла и </a:t>
            </a:r>
            <a:r>
              <a:rPr lang="ru-RU" sz="31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Мефодия</a:t>
            </a:r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».</a:t>
            </a:r>
            <a:endParaRPr lang="ru-RU" sz="31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071942"/>
            <a:ext cx="31194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357298"/>
            <a:ext cx="31432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4"/>
            <a:ext cx="3143272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57158" y="3857628"/>
            <a:ext cx="3357586" cy="278608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2357430"/>
            <a:ext cx="4572032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3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1163</TotalTime>
  <Words>1024</Words>
  <Application>Microsoft Office PowerPoint</Application>
  <PresentationFormat>Экран (4:3)</PresentationFormat>
  <Paragraphs>129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Бумажная</vt:lpstr>
      <vt:lpstr>Слайд 1</vt:lpstr>
      <vt:lpstr>               А знаете ли вы, как    возникла русская  письменность?</vt:lpstr>
      <vt:lpstr>Содержание журнала:</vt:lpstr>
      <vt:lpstr>Страница первая:  «Дорога к письменности»</vt:lpstr>
      <vt:lpstr>ДРЕВНИЕ ЛЮДИ. НАСКАЛЬНЫЕ РИСУНКИ.</vt:lpstr>
      <vt:lpstr>ЕГИПЕТСКОЕ ИЕРОГЛИФИЧЕСКОЕ ПИСЬМО.</vt:lpstr>
      <vt:lpstr>ПРОЧТИ ЕГИПЕТСКИЕ ИЕРОГЛИФЫ!</vt:lpstr>
      <vt:lpstr>ДРЕВНЯЯ ГРЕЦИЯ. ПЕРВЫЙ АЛФАВИТ.</vt:lpstr>
      <vt:lpstr>Страница вторая: «Бессмертный след Кирилла и Мефодия».</vt:lpstr>
      <vt:lpstr>Солунские братья  Кирилл и Мефодий.</vt:lpstr>
      <vt:lpstr>Глаголица. Первая славянская азбука.</vt:lpstr>
      <vt:lpstr>Святые равноапостольные братья Кирилл и Мефодий.</vt:lpstr>
      <vt:lpstr>Страница третья: «Из жизни русского алфавита»</vt:lpstr>
      <vt:lpstr>Кириллица.  Вторая славянская азбука.</vt:lpstr>
      <vt:lpstr>«Тайный смысл  славянской азбуки»</vt:lpstr>
      <vt:lpstr>«Азбуку учат – во всю губу кричат!»</vt:lpstr>
      <vt:lpstr>Гражданская азбука Петра I. </vt:lpstr>
      <vt:lpstr>История одной буквы:                                буква </vt:lpstr>
      <vt:lpstr>Современный алфавит.</vt:lpstr>
      <vt:lpstr>«Ушедшие» буквы.</vt:lpstr>
      <vt:lpstr>История одной буквы:                          Буква </vt:lpstr>
      <vt:lpstr>Страница четвертая: «День славянской письменности и культуры»</vt:lpstr>
      <vt:lpstr>Празднование Дня славянской письменности в Болгарии.</vt:lpstr>
      <vt:lpstr>Празднование Дня славянской письменности в России.</vt:lpstr>
      <vt:lpstr>Памятники Кириллу и Мефодию.</vt:lpstr>
      <vt:lpstr>Эпилог: «А что же дальше?..»</vt:lpstr>
      <vt:lpstr>А. Ахматова о русской речи.</vt:lpstr>
      <vt:lpstr>Викторина: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Customer</cp:lastModifiedBy>
  <cp:revision>120</cp:revision>
  <dcterms:created xsi:type="dcterms:W3CDTF">2011-05-13T09:21:52Z</dcterms:created>
  <dcterms:modified xsi:type="dcterms:W3CDTF">2011-05-20T14:12:20Z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1795921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