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59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6284" y="332656"/>
            <a:ext cx="8229600" cy="18288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Портрет 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 smtClean="0">
                <a:solidFill>
                  <a:schemeClr val="tx1"/>
                </a:solidFill>
              </a:rPr>
              <a:t>скульптуре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Фоменко Светлана Владимировна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школа №49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 descr="C:\Users\1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\Downloads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584985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1\Downloads\220px-Rodina_mat_zov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120" y="1844824"/>
            <a:ext cx="2232248" cy="487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00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Памятник «Труженице реке Томь»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649537"/>
            <a:ext cx="4572000" cy="2609850"/>
          </a:xfrm>
        </p:spPr>
      </p:pic>
    </p:spTree>
    <p:extLst>
      <p:ext uri="{BB962C8B-B14F-4D97-AF65-F5344CB8AC3E}">
        <p14:creationId xmlns:p14="http://schemas.microsoft.com/office/powerpoint/2010/main" val="316426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Площадь Пушкина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64" y="1600200"/>
            <a:ext cx="7080072" cy="4708525"/>
          </a:xfrm>
        </p:spPr>
      </p:pic>
    </p:spTree>
    <p:extLst>
      <p:ext uri="{BB962C8B-B14F-4D97-AF65-F5344CB8AC3E}">
        <p14:creationId xmlns:p14="http://schemas.microsoft.com/office/powerpoint/2010/main" val="275625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После беседы учащиеся приступают к выполнению рельефной скульптуры работа выполняется </a:t>
            </a:r>
            <a:r>
              <a:rPr lang="ru-RU" dirty="0" smtClean="0"/>
              <a:t>пластилином.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38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Скульптура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Скульпту́ра</a:t>
            </a:r>
            <a:r>
              <a:rPr lang="ru-RU" dirty="0"/>
              <a:t> (лат. </a:t>
            </a:r>
            <a:r>
              <a:rPr lang="ru-RU" dirty="0" err="1"/>
              <a:t>sculptura</a:t>
            </a:r>
            <a:r>
              <a:rPr lang="ru-RU" dirty="0"/>
              <a:t>, от </a:t>
            </a:r>
            <a:r>
              <a:rPr lang="ru-RU" dirty="0" err="1"/>
              <a:t>sculpo</a:t>
            </a:r>
            <a:r>
              <a:rPr lang="ru-RU" dirty="0"/>
              <a:t> — вырезаю, высекаю) — вид изобразительного искусства, </a:t>
            </a:r>
            <a:r>
              <a:rPr lang="ru-RU" dirty="0" smtClean="0"/>
              <a:t>которые </a:t>
            </a:r>
            <a:r>
              <a:rPr lang="ru-RU" dirty="0"/>
              <a:t>имеют объёмную форму и выполняются из твёрдых или пластических материалов. В широком значении слова — искусство создавать из глины, воска, камня, металла, дерева, кости и других материалов изображение человека, животных и других предметов природы в осязательных, телесных их формах.</a:t>
            </a:r>
          </a:p>
        </p:txBody>
      </p:sp>
    </p:spTree>
    <p:extLst>
      <p:ext uri="{BB962C8B-B14F-4D97-AF65-F5344CB8AC3E}">
        <p14:creationId xmlns:p14="http://schemas.microsoft.com/office/powerpoint/2010/main" val="271945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Скульптура вид ИЗО - средства изображения.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1800" b="1" u="sng" dirty="0" smtClean="0"/>
              <a:t>1 Архитектура </a:t>
            </a:r>
            <a:r>
              <a:rPr lang="ru-RU" sz="1800" dirty="0" smtClean="0"/>
              <a:t>или </a:t>
            </a:r>
            <a:r>
              <a:rPr lang="ru-RU" sz="1800" dirty="0" err="1"/>
              <a:t>зо́дчество</a:t>
            </a:r>
            <a:r>
              <a:rPr lang="ru-RU" sz="1800" dirty="0"/>
              <a:t> — </a:t>
            </a:r>
            <a:r>
              <a:rPr lang="ru-RU" sz="1800" dirty="0" smtClean="0"/>
              <a:t>искусство </a:t>
            </a:r>
            <a:r>
              <a:rPr lang="ru-RU" sz="1800" dirty="0"/>
              <a:t>и наука строить, </a:t>
            </a:r>
            <a:r>
              <a:rPr lang="ru-RU" sz="1800" dirty="0" smtClean="0"/>
              <a:t>проектировать </a:t>
            </a:r>
            <a:r>
              <a:rPr lang="ru-RU" sz="1800" dirty="0"/>
              <a:t>здания и </a:t>
            </a:r>
            <a:r>
              <a:rPr lang="ru-RU" sz="1800" dirty="0" smtClean="0"/>
              <a:t>сооружения.</a:t>
            </a:r>
            <a:endParaRPr lang="ru-RU" sz="1800" dirty="0"/>
          </a:p>
          <a:p>
            <a:pPr marL="137160" indent="0">
              <a:buNone/>
            </a:pPr>
            <a:r>
              <a:rPr lang="ru-RU" sz="1800" b="1" u="sng" dirty="0" smtClean="0"/>
              <a:t>2 Живопись </a:t>
            </a:r>
            <a:r>
              <a:rPr lang="ru-RU" sz="1800" dirty="0" smtClean="0"/>
              <a:t>передача зрительных образов посредством </a:t>
            </a:r>
            <a:r>
              <a:rPr lang="ru-RU" sz="1800" dirty="0"/>
              <a:t>нанесения </a:t>
            </a:r>
            <a:r>
              <a:rPr lang="ru-RU" sz="1800" dirty="0" smtClean="0"/>
              <a:t>красок. </a:t>
            </a:r>
            <a:endParaRPr lang="ru-RU" sz="1800" dirty="0"/>
          </a:p>
          <a:p>
            <a:pPr marL="137160" indent="0">
              <a:buNone/>
            </a:pPr>
            <a:r>
              <a:rPr lang="ru-RU" sz="1800" b="1" u="sng" dirty="0" smtClean="0"/>
              <a:t>3 Графика </a:t>
            </a:r>
            <a:r>
              <a:rPr lang="ru-RU" sz="1800" dirty="0"/>
              <a:t>Искусство изображать предметы линиями и </a:t>
            </a:r>
            <a:r>
              <a:rPr lang="ru-RU" sz="1800" dirty="0" smtClean="0"/>
              <a:t>штрихами, карандашами, углем, пастелью </a:t>
            </a:r>
            <a:r>
              <a:rPr lang="ru-RU" sz="1800" dirty="0" err="1" smtClean="0"/>
              <a:t>и.т.п</a:t>
            </a:r>
            <a:r>
              <a:rPr lang="ru-RU" sz="1800" dirty="0" smtClean="0"/>
              <a:t>. </a:t>
            </a:r>
          </a:p>
          <a:p>
            <a:pPr marL="137160" indent="0">
              <a:buNone/>
            </a:pPr>
            <a:r>
              <a:rPr lang="ru-RU" sz="1800" b="1" u="sng" dirty="0" smtClean="0"/>
              <a:t>4 Скульптура </a:t>
            </a:r>
            <a:r>
              <a:rPr lang="ru-RU" sz="1800" dirty="0" smtClean="0"/>
              <a:t>искусство </a:t>
            </a:r>
            <a:r>
              <a:rPr lang="ru-RU" sz="1800" dirty="0"/>
              <a:t>создания объёмных художественных произведений путём резьбы, лепки или отливки.</a:t>
            </a:r>
          </a:p>
          <a:p>
            <a:pPr marL="137160" indent="0">
              <a:buNone/>
            </a:pPr>
            <a:r>
              <a:rPr lang="ru-RU" sz="1800" b="1" u="sng" dirty="0" smtClean="0"/>
              <a:t>5 Декоративно-прикладное </a:t>
            </a:r>
            <a:r>
              <a:rPr lang="ru-RU" sz="1800" b="1" u="sng" dirty="0"/>
              <a:t>искусство</a:t>
            </a:r>
            <a:r>
              <a:rPr lang="ru-RU" sz="1800" dirty="0"/>
              <a:t>(от лат. </a:t>
            </a:r>
            <a:r>
              <a:rPr lang="ru-RU" sz="1800" dirty="0" err="1"/>
              <a:t>deco</a:t>
            </a:r>
            <a:r>
              <a:rPr lang="ru-RU" sz="1800" dirty="0"/>
              <a:t> — украшаю) — широкий раздел изобразительного искусства, который охватывает различные отрасли творческой деятельности, направленной на создание художественных изделий с утилитарными и художественными функциями</a:t>
            </a:r>
            <a:r>
              <a:rPr lang="ru-RU" sz="1800" dirty="0" smtClean="0"/>
              <a:t>. </a:t>
            </a:r>
            <a:r>
              <a:rPr lang="ru-RU" sz="1500" b="1" u="sng" dirty="0" smtClean="0"/>
              <a:t>Какое из </a:t>
            </a:r>
            <a:r>
              <a:rPr lang="ru-RU" sz="1500" b="1" u="sng" dirty="0" err="1" smtClean="0"/>
              <a:t>изобр</a:t>
            </a:r>
            <a:r>
              <a:rPr lang="ru-RU" sz="1800" b="1" u="sng" dirty="0" smtClean="0"/>
              <a:t>. </a:t>
            </a:r>
            <a:r>
              <a:rPr lang="ru-RU" sz="1500" b="1" u="sng" dirty="0" smtClean="0"/>
              <a:t>Не </a:t>
            </a:r>
            <a:r>
              <a:rPr lang="ru-RU" sz="1500" b="1" u="sng" dirty="0" err="1" smtClean="0"/>
              <a:t>насвоем</a:t>
            </a:r>
            <a:r>
              <a:rPr lang="ru-RU" sz="1500" b="1" u="sng" dirty="0" smtClean="0"/>
              <a:t> месте?</a:t>
            </a:r>
          </a:p>
          <a:p>
            <a:pPr marL="137160" indent="0">
              <a:buNone/>
            </a:pPr>
            <a:r>
              <a:rPr lang="ru-RU" sz="1800" dirty="0" smtClean="0"/>
              <a:t>1                                2                   3                              4                      5</a:t>
            </a:r>
            <a:endParaRPr lang="ru-RU" sz="1800" dirty="0"/>
          </a:p>
        </p:txBody>
      </p:sp>
      <p:pic>
        <p:nvPicPr>
          <p:cNvPr id="4098" name="Picture 2" descr="C:\Users\1\Downloads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011348"/>
            <a:ext cx="943170" cy="142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ownloads\2151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53895"/>
            <a:ext cx="1637866" cy="111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1\Downloads\30021438.mt2jogwbhd.W6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013476"/>
            <a:ext cx="1534666" cy="1153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1\Downloads\Без названия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4976863"/>
            <a:ext cx="1080120" cy="147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1\Downloads\grafika-_68_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013476"/>
            <a:ext cx="1207250" cy="145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25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называют художников которые создают скульптуру?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Художник, посвятивший себя искусству скульптуры, называется скульптором или ваятелем.</a:t>
            </a:r>
          </a:p>
        </p:txBody>
      </p:sp>
      <p:pic>
        <p:nvPicPr>
          <p:cNvPr id="9218" name="Picture 2" descr="C:\Users\1\Downloads\img_34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5169661" cy="344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99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различается скульптура по размерам?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Манументальная</a:t>
            </a:r>
            <a:r>
              <a:rPr lang="ru-RU" dirty="0" smtClean="0"/>
              <a:t> </a:t>
            </a:r>
            <a:r>
              <a:rPr lang="ru-RU" sz="1400" dirty="0" smtClean="0"/>
              <a:t>Величавая </a:t>
            </a:r>
            <a:r>
              <a:rPr lang="ru-RU" dirty="0" smtClean="0"/>
              <a:t> </a:t>
            </a:r>
            <a:r>
              <a:rPr lang="ru-RU" sz="1400" dirty="0" smtClean="0"/>
              <a:t>«славный</a:t>
            </a:r>
            <a:r>
              <a:rPr lang="ru-RU" sz="1400" dirty="0"/>
              <a:t>, знаменитый, пребывающий в виде памятника</a:t>
            </a:r>
            <a:r>
              <a:rPr lang="ru-RU" sz="1400" dirty="0" smtClean="0"/>
              <a:t>». </a:t>
            </a:r>
            <a:r>
              <a:rPr lang="ru-RU" sz="1400" dirty="0"/>
              <a:t>Произведения, наделённые чертами монументальности, отличает идейное, общественно значимое или политическое содержание, воплощённое в масштабной, выразительной величественной (или величавой) пластической форме. Монументальность присутствует в различных видах и жанрах изобразительного </a:t>
            </a:r>
            <a:r>
              <a:rPr lang="ru-RU" sz="1400" dirty="0" smtClean="0"/>
              <a:t>искусства.</a:t>
            </a:r>
          </a:p>
          <a:p>
            <a:endParaRPr lang="ru-RU" sz="1400" dirty="0"/>
          </a:p>
          <a:p>
            <a:r>
              <a:rPr lang="ru-RU" sz="3200" dirty="0" smtClean="0"/>
              <a:t>1                                  2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pPr marL="137160" indent="0">
              <a:buNone/>
            </a:pPr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r>
              <a:rPr lang="ru-RU" dirty="0" err="1" smtClean="0"/>
              <a:t>Минеатюрная</a:t>
            </a:r>
            <a:r>
              <a:rPr lang="ru-RU" dirty="0" smtClean="0"/>
              <a:t> </a:t>
            </a:r>
            <a:r>
              <a:rPr lang="ru-RU" dirty="0"/>
              <a:t>скульптура (среди искусствоведов более распространено название «мелкая вещь») </a:t>
            </a:r>
          </a:p>
        </p:txBody>
      </p:sp>
      <p:pic>
        <p:nvPicPr>
          <p:cNvPr id="5124" name="Picture 4" descr="C:\Users\1\Downloads\Adam-Beane.-Mini-skulptura.-Evangeline-Lily-as-Kate-from-LOST.-V-protses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67540"/>
            <a:ext cx="2664296" cy="195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1\Downloads\c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67540"/>
            <a:ext cx="147079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73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 форме изображения разделяют?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круглая скульптура (статуя, группа, статуэтка, бюст), осматриваемая с разных сторон и окруженная свободным пространством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pPr marL="137160" indent="0">
              <a:buNone/>
            </a:pPr>
            <a:r>
              <a:rPr lang="ru-RU" dirty="0" smtClean="0"/>
              <a:t>   1                                2</a:t>
            </a:r>
          </a:p>
          <a:p>
            <a:endParaRPr lang="ru-RU" dirty="0"/>
          </a:p>
          <a:p>
            <a:pPr marL="137160" indent="0">
              <a:buNone/>
            </a:pPr>
            <a:endParaRPr lang="ru-RU" sz="2400" dirty="0" smtClean="0"/>
          </a:p>
          <a:p>
            <a:pPr marL="137160" indent="0">
              <a:buNone/>
            </a:pP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/>
              <a:t>рельеф</a:t>
            </a:r>
            <a:r>
              <a:rPr lang="ru-RU" sz="2400" dirty="0"/>
              <a:t>, где фигура представляется отчасти погруженною в плоский фон и выступающей из него</a:t>
            </a:r>
            <a:r>
              <a:rPr lang="ru-RU" dirty="0"/>
              <a:t>.</a:t>
            </a:r>
          </a:p>
        </p:txBody>
      </p:sp>
      <p:pic>
        <p:nvPicPr>
          <p:cNvPr id="6146" name="Picture 2" descr="C:\Users\1\Downloads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98981"/>
            <a:ext cx="1512168" cy="220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ownloads\skulptura-i-skulpturnye-reproduktsii-evropejskoj-kultury_30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69946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1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Различают три вида рельефа: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ru-RU" dirty="0" smtClean="0"/>
          </a:p>
          <a:p>
            <a:r>
              <a:rPr lang="ru-RU" sz="2400" dirty="0"/>
              <a:t>барельеф </a:t>
            </a: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/>
              <a:t>(</a:t>
            </a:r>
            <a:r>
              <a:rPr lang="ru-RU" sz="2400" dirty="0"/>
              <a:t>выпуклая фигура </a:t>
            </a:r>
            <a:r>
              <a:rPr lang="ru-RU" sz="2400" dirty="0" smtClean="0"/>
              <a:t>выступает</a:t>
            </a:r>
          </a:p>
          <a:p>
            <a:pPr marL="13716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менее, чем на половину);</a:t>
            </a:r>
          </a:p>
          <a:p>
            <a:r>
              <a:rPr lang="ru-RU" sz="2400" dirty="0" smtClean="0"/>
              <a:t>Горельеф</a:t>
            </a:r>
          </a:p>
          <a:p>
            <a:pPr marL="137160" indent="0">
              <a:buNone/>
            </a:pPr>
            <a:r>
              <a:rPr lang="ru-RU" sz="2400" dirty="0" smtClean="0"/>
              <a:t>(</a:t>
            </a:r>
            <a:r>
              <a:rPr lang="ru-RU" sz="2400" dirty="0"/>
              <a:t>выпуклая фигура </a:t>
            </a:r>
            <a:r>
              <a:rPr lang="ru-RU" sz="2400" dirty="0" smtClean="0"/>
              <a:t>выступает</a:t>
            </a:r>
          </a:p>
          <a:p>
            <a:pPr marL="13716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наполовину);</a:t>
            </a:r>
          </a:p>
          <a:p>
            <a:r>
              <a:rPr lang="ru-RU" sz="2400" dirty="0" smtClean="0"/>
              <a:t>Контррельеф</a:t>
            </a:r>
          </a:p>
          <a:p>
            <a:pPr marL="137160" indent="0">
              <a:buNone/>
            </a:pPr>
            <a:r>
              <a:rPr lang="ru-RU" sz="2400" dirty="0" smtClean="0"/>
              <a:t>(фигура </a:t>
            </a:r>
            <a:r>
              <a:rPr lang="ru-RU" sz="2400" dirty="0"/>
              <a:t>не выпуклая, а, </a:t>
            </a: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/>
              <a:t>наоборот</a:t>
            </a:r>
            <a:r>
              <a:rPr lang="ru-RU" sz="2400" dirty="0"/>
              <a:t>, заглублённая)</a:t>
            </a:r>
          </a:p>
        </p:txBody>
      </p:sp>
      <p:pic>
        <p:nvPicPr>
          <p:cNvPr id="7170" name="Picture 2" descr="C:\Users\1\Downloads\barelyef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934" y="1196750"/>
            <a:ext cx="3528392" cy="138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\Downloads\g_goreljef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419" y="2852936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1\Downloads\44122-20040421051557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736" y="4941168"/>
            <a:ext cx="2003581" cy="159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16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Портрет это один из главных жанров ИЗО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изображение </a:t>
            </a:r>
            <a:r>
              <a:rPr lang="ru-RU" dirty="0" smtClean="0"/>
              <a:t>человека или </a:t>
            </a:r>
            <a:r>
              <a:rPr lang="ru-RU" dirty="0"/>
              <a:t>группы людей, выполненное средствами изобразительного искусства (живописи, гравюры, скульптуры, фотографии), а также (в переносном смысле) словесное описание (в частности, в литературе).</a:t>
            </a:r>
          </a:p>
        </p:txBody>
      </p:sp>
    </p:spTree>
    <p:extLst>
      <p:ext uri="{BB962C8B-B14F-4D97-AF65-F5344CB8AC3E}">
        <p14:creationId xmlns:p14="http://schemas.microsoft.com/office/powerpoint/2010/main" val="296863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Скульптуры можно отнести к символам г. Кемерово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3563282" cy="4752528"/>
          </a:xfrm>
        </p:spPr>
      </p:pic>
      <p:sp>
        <p:nvSpPr>
          <p:cNvPr id="5" name="Прямоугольник 4"/>
          <p:cNvSpPr/>
          <p:nvPr/>
        </p:nvSpPr>
        <p:spPr>
          <a:xfrm>
            <a:off x="4716016" y="1803918"/>
            <a:ext cx="2858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Память шахтёрам Кузбасса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22668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Памятник работы Эрнста Неизвестного — по выражению самого автора, «шахтёрский ангел» — установлен в 2003 году. Никаких специальных комментариев он не требует, это один из символов Кузбасса и тот редкий случай, когда причисление памятника к культурному наследию всего через несколько лет после открытия выглядит совершенно оправданным. </a:t>
            </a:r>
          </a:p>
        </p:txBody>
      </p:sp>
      <p:pic>
        <p:nvPicPr>
          <p:cNvPr id="1029" name="Picture 5" descr="C:\Users\1\Downloads\576156257_tonne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653136"/>
            <a:ext cx="1368152" cy="182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8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192</TotalTime>
  <Words>471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Портрет В скульптуре Фоменко Светлана Владимировна  школа №49  </vt:lpstr>
      <vt:lpstr>Что такое Скульптура ?</vt:lpstr>
      <vt:lpstr>Скульптура вид ИЗО - средства изображения.</vt:lpstr>
      <vt:lpstr>Как называют художников которые создают скульптуру?</vt:lpstr>
      <vt:lpstr>Как различается скульптура по размерам?</vt:lpstr>
      <vt:lpstr>Как по форме изображения разделяют?</vt:lpstr>
      <vt:lpstr>Различают три вида рельефа: </vt:lpstr>
      <vt:lpstr> Портрет это один из главных жанров ИЗО </vt:lpstr>
      <vt:lpstr>Какие Скульптуры можно отнести к символам г. Кемерово</vt:lpstr>
      <vt:lpstr>Памятник «Труженице реке Томь»</vt:lpstr>
      <vt:lpstr>Площадь Пушкина</vt:lpstr>
      <vt:lpstr>После беседы учащиеся приступают к выполнению рельефной скульптуры работа выполняется пластилином.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</dc:title>
  <dc:creator>1</dc:creator>
  <cp:lastModifiedBy>Asus</cp:lastModifiedBy>
  <cp:revision>18</cp:revision>
  <dcterms:created xsi:type="dcterms:W3CDTF">2018-02-05T19:39:15Z</dcterms:created>
  <dcterms:modified xsi:type="dcterms:W3CDTF">2020-05-18T12:33:12Z</dcterms:modified>
</cp:coreProperties>
</file>