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11392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3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8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37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03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160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75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70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71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7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8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7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9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5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89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36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30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41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Фонетика. Графика. Орфоэпия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Фонетический анализ слова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4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Сколько согласных звуков в русском языке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?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859339"/>
            <a:ext cx="105670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36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школа\9 класс\Русский язык\фонетика\Копия 57a13eba6c18060a48801890988a4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67335"/>
            <a:ext cx="6050522" cy="364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3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1296144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Согласные звуки делятся на…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501008"/>
            <a:ext cx="8640960" cy="1468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Глухие			     Звонкие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1268760"/>
            <a:ext cx="936104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56176" y="1268760"/>
            <a:ext cx="576064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школа\9 класс\Русский язык\фонетика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03"/>
            <a:ext cx="9119996" cy="683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4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школа\9 класс\Русский язык\фонетика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3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Какие буквы называют йотированными? 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D:\школа\9 класс\Русский язык\фонетика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43434"/>
            <a:ext cx="6552728" cy="4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1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003232" cy="338437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Потренируемся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77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961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Какими звуками и буквами различаются следующие пары слов?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70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i="1" dirty="0">
                <a:latin typeface="Times New Roman"/>
                <a:ea typeface="Times New Roman"/>
              </a:rPr>
              <a:t>Вол – вёл, плоты – плоды, </a:t>
            </a:r>
            <a:endParaRPr lang="ru-RU" sz="5400" i="1" dirty="0" smtClean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5400" i="1" dirty="0" smtClean="0">
                <a:latin typeface="Times New Roman"/>
                <a:ea typeface="Times New Roman"/>
              </a:rPr>
              <a:t>супы </a:t>
            </a:r>
            <a:r>
              <a:rPr lang="ru-RU" sz="5400" i="1" dirty="0">
                <a:latin typeface="Times New Roman"/>
                <a:ea typeface="Times New Roman"/>
              </a:rPr>
              <a:t>– зубы, лук – люк, </a:t>
            </a:r>
            <a:endParaRPr lang="ru-RU" sz="5400" i="1" dirty="0" smtClean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5400" i="1" dirty="0" smtClean="0">
                <a:latin typeface="Times New Roman"/>
                <a:ea typeface="Times New Roman"/>
              </a:rPr>
              <a:t>мол </a:t>
            </a:r>
            <a:r>
              <a:rPr lang="ru-RU" sz="5400" i="1" dirty="0">
                <a:latin typeface="Times New Roman"/>
                <a:ea typeface="Times New Roman"/>
              </a:rPr>
              <a:t>– мель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542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99" y="116632"/>
            <a:ext cx="7967601" cy="252028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Запишите слова, которые образуются, если прочитать в обратном порядке транскрипцию следующих слов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51311"/>
            <a:ext cx="8928992" cy="144016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4800" b="1" i="1" dirty="0">
                <a:latin typeface="Times New Roman"/>
                <a:ea typeface="Times New Roman"/>
              </a:rPr>
              <a:t>Лён, лей, люк, ток, шёл, </a:t>
            </a:r>
            <a:r>
              <a:rPr lang="ru-RU" sz="4800" b="1" i="1" dirty="0" smtClean="0">
                <a:latin typeface="Times New Roman"/>
                <a:ea typeface="Times New Roman"/>
              </a:rPr>
              <a:t>шей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6620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36904" cy="9087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Фонетические процессы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280920" cy="5949280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В потоке речи звуки влияют друг на друга, что приводит к их изменению. Эти изменения звуков называются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фонетическими процессами.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Основные фонетические процессы, связанные с </a:t>
            </a:r>
            <a:r>
              <a:rPr lang="ru-RU" u="sng" dirty="0">
                <a:latin typeface="Times New Roman"/>
                <a:ea typeface="Times New Roman"/>
              </a:rPr>
              <a:t>согласными звуками.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1. </a:t>
            </a:r>
            <a:r>
              <a:rPr lang="ru-RU" b="1" u="sng" dirty="0">
                <a:solidFill>
                  <a:srgbClr val="C00000"/>
                </a:solidFill>
                <a:latin typeface="Times New Roman"/>
                <a:ea typeface="Times New Roman"/>
              </a:rPr>
              <a:t>Оглушение</a:t>
            </a:r>
            <a:r>
              <a:rPr lang="ru-RU" dirty="0">
                <a:latin typeface="Times New Roman"/>
                <a:ea typeface="Times New Roman"/>
              </a:rPr>
              <a:t> звонких парных </a:t>
            </a:r>
            <a:r>
              <a:rPr lang="ru-RU" b="1" u="sng" dirty="0">
                <a:solidFill>
                  <a:srgbClr val="C00000"/>
                </a:solidFill>
                <a:latin typeface="Times New Roman"/>
                <a:ea typeface="Times New Roman"/>
              </a:rPr>
              <a:t>на конце слова</a:t>
            </a:r>
            <a:r>
              <a:rPr lang="ru-RU" dirty="0">
                <a:latin typeface="Times New Roman"/>
                <a:ea typeface="Times New Roman"/>
              </a:rPr>
              <a:t>: </a:t>
            </a:r>
            <a:r>
              <a:rPr lang="ru-RU" i="1" dirty="0">
                <a:latin typeface="Times New Roman"/>
                <a:ea typeface="Times New Roman"/>
              </a:rPr>
              <a:t>Род</a:t>
            </a:r>
            <a:r>
              <a:rPr lang="ru-RU" dirty="0">
                <a:latin typeface="Times New Roman"/>
                <a:ea typeface="Times New Roman"/>
              </a:rPr>
              <a:t> [ </a:t>
            </a:r>
            <a:r>
              <a:rPr lang="ru-RU" i="1" dirty="0">
                <a:latin typeface="Times New Roman"/>
                <a:ea typeface="Times New Roman"/>
              </a:rPr>
              <a:t>рот</a:t>
            </a:r>
            <a:r>
              <a:rPr lang="ru-RU" dirty="0">
                <a:latin typeface="Times New Roman"/>
                <a:ea typeface="Times New Roman"/>
              </a:rPr>
              <a:t> ], </a:t>
            </a:r>
            <a:r>
              <a:rPr lang="ru-RU" i="1" dirty="0">
                <a:latin typeface="Times New Roman"/>
                <a:ea typeface="Times New Roman"/>
              </a:rPr>
              <a:t>флаг</a:t>
            </a:r>
            <a:r>
              <a:rPr lang="ru-RU" dirty="0">
                <a:latin typeface="Times New Roman"/>
                <a:ea typeface="Times New Roman"/>
              </a:rPr>
              <a:t> [ </a:t>
            </a:r>
            <a:r>
              <a:rPr lang="ru-RU" i="1" dirty="0" err="1">
                <a:latin typeface="Times New Roman"/>
                <a:ea typeface="Times New Roman"/>
              </a:rPr>
              <a:t>флак</a:t>
            </a:r>
            <a:r>
              <a:rPr lang="ru-RU" dirty="0">
                <a:latin typeface="Times New Roman"/>
                <a:ea typeface="Times New Roman"/>
              </a:rPr>
              <a:t> ].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2</a:t>
            </a:r>
            <a:r>
              <a:rPr lang="ru-RU" b="1" u="sng" dirty="0">
                <a:solidFill>
                  <a:srgbClr val="C00000"/>
                </a:solidFill>
                <a:latin typeface="Times New Roman"/>
                <a:ea typeface="Times New Roman"/>
              </a:rPr>
              <a:t>. Оглушение </a:t>
            </a:r>
            <a:r>
              <a:rPr lang="ru-RU" dirty="0">
                <a:latin typeface="Times New Roman"/>
                <a:ea typeface="Times New Roman"/>
              </a:rPr>
              <a:t>звонких парных </a:t>
            </a:r>
            <a:r>
              <a:rPr lang="ru-RU" b="1" u="sng" dirty="0">
                <a:solidFill>
                  <a:srgbClr val="C00000"/>
                </a:solidFill>
                <a:latin typeface="Times New Roman"/>
                <a:ea typeface="Times New Roman"/>
              </a:rPr>
              <a:t>перед глухими</a:t>
            </a:r>
            <a:r>
              <a:rPr lang="ru-RU" dirty="0">
                <a:latin typeface="Times New Roman"/>
                <a:ea typeface="Times New Roman"/>
              </a:rPr>
              <a:t>: </a:t>
            </a:r>
            <a:r>
              <a:rPr lang="ru-RU" i="1" dirty="0">
                <a:latin typeface="Times New Roman"/>
                <a:ea typeface="Times New Roman"/>
              </a:rPr>
              <a:t>Селедка</a:t>
            </a:r>
            <a:r>
              <a:rPr lang="ru-RU" dirty="0">
                <a:latin typeface="Times New Roman"/>
                <a:ea typeface="Times New Roman"/>
              </a:rPr>
              <a:t> [ </a:t>
            </a:r>
            <a:r>
              <a:rPr lang="ru-RU" i="1" dirty="0" err="1">
                <a:latin typeface="Times New Roman"/>
                <a:ea typeface="Times New Roman"/>
              </a:rPr>
              <a:t>селетка</a:t>
            </a:r>
            <a:r>
              <a:rPr lang="ru-RU" dirty="0">
                <a:latin typeface="Times New Roman"/>
                <a:ea typeface="Times New Roman"/>
              </a:rPr>
              <a:t> ], </a:t>
            </a:r>
            <a:r>
              <a:rPr lang="ru-RU" i="1" dirty="0">
                <a:latin typeface="Times New Roman"/>
                <a:ea typeface="Times New Roman"/>
              </a:rPr>
              <a:t>в траву</a:t>
            </a:r>
            <a:r>
              <a:rPr lang="ru-RU" dirty="0">
                <a:latin typeface="Times New Roman"/>
                <a:ea typeface="Times New Roman"/>
              </a:rPr>
              <a:t> [ </a:t>
            </a:r>
            <a:r>
              <a:rPr lang="ru-RU" i="1" dirty="0" err="1">
                <a:latin typeface="Times New Roman"/>
                <a:ea typeface="Times New Roman"/>
              </a:rPr>
              <a:t>фтраву</a:t>
            </a:r>
            <a:r>
              <a:rPr lang="ru-RU" dirty="0">
                <a:latin typeface="Times New Roman"/>
                <a:ea typeface="Times New Roman"/>
              </a:rPr>
              <a:t>].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3. </a:t>
            </a:r>
            <a:r>
              <a:rPr lang="ru-RU" b="1" u="sng" dirty="0">
                <a:solidFill>
                  <a:srgbClr val="0070C0"/>
                </a:solidFill>
                <a:latin typeface="Times New Roman"/>
                <a:ea typeface="Times New Roman"/>
              </a:rPr>
              <a:t>Озвончение</a:t>
            </a:r>
            <a:r>
              <a:rPr lang="ru-RU" dirty="0">
                <a:latin typeface="Times New Roman"/>
                <a:ea typeface="Times New Roman"/>
              </a:rPr>
              <a:t> глухих парных перед звонкими (кроме сонорных и [ в ], [ в` ]: </a:t>
            </a:r>
            <a:r>
              <a:rPr lang="ru-RU" i="1" dirty="0">
                <a:latin typeface="Times New Roman"/>
                <a:ea typeface="Times New Roman"/>
              </a:rPr>
              <a:t>Косьба</a:t>
            </a:r>
            <a:r>
              <a:rPr lang="ru-RU" dirty="0">
                <a:latin typeface="Times New Roman"/>
                <a:ea typeface="Times New Roman"/>
              </a:rPr>
              <a:t> [</a:t>
            </a:r>
            <a:r>
              <a:rPr lang="ru-RU" dirty="0" err="1">
                <a:latin typeface="Times New Roman"/>
                <a:ea typeface="Times New Roman"/>
              </a:rPr>
              <a:t>каз`ба</a:t>
            </a:r>
            <a:r>
              <a:rPr lang="ru-RU" dirty="0">
                <a:latin typeface="Times New Roman"/>
                <a:ea typeface="Times New Roman"/>
              </a:rPr>
              <a:t>], </a:t>
            </a:r>
            <a:r>
              <a:rPr lang="ru-RU" i="1" dirty="0">
                <a:latin typeface="Times New Roman"/>
                <a:ea typeface="Times New Roman"/>
              </a:rPr>
              <a:t>к дереву</a:t>
            </a:r>
            <a:r>
              <a:rPr lang="ru-RU" dirty="0">
                <a:latin typeface="Times New Roman"/>
                <a:ea typeface="Times New Roman"/>
              </a:rPr>
              <a:t> [ </a:t>
            </a:r>
            <a:r>
              <a:rPr lang="ru-RU" dirty="0" err="1">
                <a:latin typeface="Times New Roman"/>
                <a:ea typeface="Times New Roman"/>
              </a:rPr>
              <a:t>гд`эр`иву</a:t>
            </a:r>
            <a:r>
              <a:rPr lang="ru-RU" dirty="0">
                <a:latin typeface="Times New Roman"/>
                <a:ea typeface="Times New Roman"/>
              </a:rPr>
              <a:t> ].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4. </a:t>
            </a:r>
            <a:r>
              <a:rPr lang="ru-RU" b="1" u="sng" dirty="0">
                <a:solidFill>
                  <a:srgbClr val="7030A0"/>
                </a:solidFill>
                <a:latin typeface="Times New Roman"/>
                <a:ea typeface="Times New Roman"/>
              </a:rPr>
              <a:t>Расподобление звуков </a:t>
            </a:r>
            <a:r>
              <a:rPr lang="ru-RU" dirty="0">
                <a:latin typeface="Times New Roman"/>
                <a:ea typeface="Times New Roman"/>
              </a:rPr>
              <a:t>– усиление различий между звуками для облегчения произношения. НАПРИМЕР, в слове </a:t>
            </a:r>
            <a:r>
              <a:rPr lang="ru-RU" i="1" u="sng" dirty="0">
                <a:latin typeface="Times New Roman"/>
                <a:ea typeface="Times New Roman"/>
              </a:rPr>
              <a:t>легкий </a:t>
            </a:r>
            <a:r>
              <a:rPr lang="ru-RU" dirty="0">
                <a:latin typeface="Times New Roman"/>
                <a:ea typeface="Times New Roman"/>
              </a:rPr>
              <a:t>вместо звуков [</a:t>
            </a:r>
            <a:r>
              <a:rPr lang="ru-RU" dirty="0" err="1">
                <a:latin typeface="Times New Roman"/>
                <a:ea typeface="Times New Roman"/>
              </a:rPr>
              <a:t>гк</a:t>
            </a:r>
            <a:r>
              <a:rPr lang="ru-RU" dirty="0">
                <a:latin typeface="Times New Roman"/>
                <a:ea typeface="Times New Roman"/>
              </a:rPr>
              <a:t>` ] произносим сочетание [ </a:t>
            </a:r>
            <a:r>
              <a:rPr lang="ru-RU" dirty="0" err="1">
                <a:latin typeface="Times New Roman"/>
                <a:ea typeface="Times New Roman"/>
              </a:rPr>
              <a:t>хк</a:t>
            </a:r>
            <a:r>
              <a:rPr lang="ru-RU" dirty="0">
                <a:latin typeface="Times New Roman"/>
                <a:ea typeface="Times New Roman"/>
              </a:rPr>
              <a:t>` ], что облегчает произношение слова.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5. </a:t>
            </a:r>
            <a:r>
              <a:rPr lang="ru-RU" b="1" u="sng" dirty="0">
                <a:solidFill>
                  <a:schemeClr val="accent2"/>
                </a:solidFill>
                <a:latin typeface="Times New Roman"/>
                <a:ea typeface="Times New Roman"/>
              </a:rPr>
              <a:t>Упрощение </a:t>
            </a:r>
            <a:r>
              <a:rPr lang="ru-RU" dirty="0">
                <a:latin typeface="Times New Roman"/>
                <a:ea typeface="Times New Roman"/>
              </a:rPr>
              <a:t>групп согласных происходит в словах, где есть непроизносимые согласные: в сочетании из трех согласных один не произносится: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ru-RU" dirty="0" err="1" smtClean="0">
                <a:latin typeface="Times New Roman"/>
                <a:ea typeface="Times New Roman"/>
              </a:rPr>
              <a:t>снт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– [ </a:t>
            </a:r>
            <a:r>
              <a:rPr lang="ru-RU" dirty="0" err="1">
                <a:latin typeface="Times New Roman"/>
                <a:ea typeface="Times New Roman"/>
              </a:rPr>
              <a:t>сн</a:t>
            </a:r>
            <a:r>
              <a:rPr lang="ru-RU" dirty="0">
                <a:latin typeface="Times New Roman"/>
                <a:ea typeface="Times New Roman"/>
              </a:rPr>
              <a:t> ]: устный – у[ </a:t>
            </a:r>
            <a:r>
              <a:rPr lang="ru-RU" dirty="0" err="1">
                <a:latin typeface="Times New Roman"/>
                <a:ea typeface="Times New Roman"/>
              </a:rPr>
              <a:t>сн</a:t>
            </a:r>
            <a:r>
              <a:rPr lang="ru-RU" dirty="0">
                <a:latin typeface="Times New Roman"/>
                <a:ea typeface="Times New Roman"/>
              </a:rPr>
              <a:t> ]</a:t>
            </a:r>
            <a:r>
              <a:rPr lang="ru-RU" dirty="0" err="1">
                <a:latin typeface="Times New Roman"/>
                <a:ea typeface="Times New Roman"/>
              </a:rPr>
              <a:t>ый</a:t>
            </a:r>
            <a:r>
              <a:rPr lang="ru-RU" dirty="0">
                <a:latin typeface="Times New Roman"/>
                <a:ea typeface="Times New Roman"/>
              </a:rPr>
              <a:t>;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ru-RU" dirty="0" err="1" smtClean="0">
                <a:latin typeface="Times New Roman"/>
                <a:ea typeface="Times New Roman"/>
              </a:rPr>
              <a:t>здн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– [ </a:t>
            </a:r>
            <a:r>
              <a:rPr lang="ru-RU" dirty="0" err="1">
                <a:latin typeface="Times New Roman"/>
                <a:ea typeface="Times New Roman"/>
              </a:rPr>
              <a:t>зн</a:t>
            </a:r>
            <a:r>
              <a:rPr lang="ru-RU" dirty="0">
                <a:latin typeface="Times New Roman"/>
                <a:ea typeface="Times New Roman"/>
              </a:rPr>
              <a:t> ]: поздний – по[ </a:t>
            </a:r>
            <a:r>
              <a:rPr lang="ru-RU" dirty="0" err="1">
                <a:latin typeface="Times New Roman"/>
                <a:ea typeface="Times New Roman"/>
              </a:rPr>
              <a:t>зн</a:t>
            </a:r>
            <a:r>
              <a:rPr lang="ru-RU" dirty="0">
                <a:latin typeface="Times New Roman"/>
                <a:ea typeface="Times New Roman"/>
              </a:rPr>
              <a:t>]</a:t>
            </a:r>
            <a:r>
              <a:rPr lang="ru-RU" dirty="0" err="1">
                <a:latin typeface="Times New Roman"/>
                <a:ea typeface="Times New Roman"/>
              </a:rPr>
              <a:t>ий</a:t>
            </a:r>
            <a:r>
              <a:rPr lang="ru-RU" dirty="0">
                <a:latin typeface="Times New Roman"/>
                <a:ea typeface="Times New Roman"/>
              </a:rPr>
              <a:t>;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ru-RU" dirty="0" err="1" smtClean="0">
                <a:latin typeface="Times New Roman"/>
                <a:ea typeface="Times New Roman"/>
              </a:rPr>
              <a:t>лнц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– [ </a:t>
            </a:r>
            <a:r>
              <a:rPr lang="ru-RU" dirty="0" err="1">
                <a:latin typeface="Times New Roman"/>
                <a:ea typeface="Times New Roman"/>
              </a:rPr>
              <a:t>нц</a:t>
            </a:r>
            <a:r>
              <a:rPr lang="ru-RU" dirty="0">
                <a:latin typeface="Times New Roman"/>
                <a:ea typeface="Times New Roman"/>
              </a:rPr>
              <a:t> ]: солнце – со[ </a:t>
            </a:r>
            <a:r>
              <a:rPr lang="ru-RU" dirty="0" err="1">
                <a:latin typeface="Times New Roman"/>
                <a:ea typeface="Times New Roman"/>
              </a:rPr>
              <a:t>нц</a:t>
            </a:r>
            <a:r>
              <a:rPr lang="ru-RU" dirty="0">
                <a:latin typeface="Times New Roman"/>
                <a:ea typeface="Times New Roman"/>
              </a:rPr>
              <a:t> ]е;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ru-RU" dirty="0" err="1" smtClean="0">
                <a:latin typeface="Times New Roman"/>
                <a:ea typeface="Times New Roman"/>
              </a:rPr>
              <a:t>рдц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– [ </a:t>
            </a:r>
            <a:r>
              <a:rPr lang="ru-RU" dirty="0" err="1">
                <a:latin typeface="Times New Roman"/>
                <a:ea typeface="Times New Roman"/>
              </a:rPr>
              <a:t>рц</a:t>
            </a:r>
            <a:r>
              <a:rPr lang="ru-RU" dirty="0">
                <a:latin typeface="Times New Roman"/>
                <a:ea typeface="Times New Roman"/>
              </a:rPr>
              <a:t> ]: сердце – се[ </a:t>
            </a:r>
            <a:r>
              <a:rPr lang="ru-RU" dirty="0" err="1">
                <a:latin typeface="Times New Roman"/>
                <a:ea typeface="Times New Roman"/>
              </a:rPr>
              <a:t>рц</a:t>
            </a:r>
            <a:r>
              <a:rPr lang="ru-RU" dirty="0">
                <a:latin typeface="Times New Roman"/>
                <a:ea typeface="Times New Roman"/>
              </a:rPr>
              <a:t> ]е.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9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9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Ударение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8136904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русском языке ударение свободное.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ударения: </a:t>
            </a:r>
          </a:p>
          <a:p>
            <a:pPr lvl="7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Различает разные слова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7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Различает некоторые формы разных слов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ношУ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нОшу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крУжки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кружкИ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7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различает формы одного слова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снЕга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снегА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86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85" y="548680"/>
            <a:ext cx="8784976" cy="144016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/>
                <a:ea typeface="Times New Roman"/>
              </a:rPr>
              <a:t>Запишите высказывание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/>
                <a:ea typeface="Times New Roman"/>
              </a:rPr>
              <a:t>К.Паустовского</a:t>
            </a: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. </a:t>
            </a: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Вставьте </a:t>
            </a: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буквы и знаки препинания.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Слова то ш…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лестят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как трава то б…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рмочут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как родники то пер…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свистываются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как птицы то п…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званивают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как первый лед.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70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фонетического разбора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908720"/>
            <a:ext cx="8280920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Орфографическая запись слова.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	Деление слова на слоги и место ударения.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Фонетическая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транскрипция слова.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Характеристика всех звуков по порядку:</a:t>
            </a:r>
          </a:p>
          <a:p>
            <a:pPr lvl="2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а)	согласный – звонкий – глухой (парный – непарный), твёрдый – мягкий (парный – непарный), какой буквой обозначен;</a:t>
            </a:r>
          </a:p>
          <a:p>
            <a:pPr lvl="2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	гласный: ударный – безударный.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Количество звуков и букв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92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Сделайте фонетический анализ слов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218" y="2438401"/>
            <a:ext cx="7704667" cy="3332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Сеять,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образ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, вправо, низкий, скучный, ёжиться.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147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Проверяем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000" b="1" i="1" dirty="0">
                <a:latin typeface="Times New Roman"/>
                <a:ea typeface="Times New Roman"/>
              </a:rPr>
              <a:t>Слова то шелестят, как травы, то бормочут, как родники, то пересвистываются, как птицы, то, перезваниваются, как первый лед.</a:t>
            </a:r>
            <a:endParaRPr lang="ru-RU" sz="4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48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337038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 название какого раздела науки о языке входит часть слов </a:t>
            </a:r>
            <a:r>
              <a:rPr lang="ru-RU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телефон, магнитофон, микрофон?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005064"/>
            <a:ext cx="46085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Фонетика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38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Что изучает 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фонетика?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4681" y="2967335"/>
            <a:ext cx="43146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Звуки речи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84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Звуки, при образовании которых воздушная струя проходит через рот без препятствий.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8159" y="4293096"/>
            <a:ext cx="55152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Гласные звуки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1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При образовании этих звуков воздушная струя проходит через рот, преодолевая различные препятствия.</a:t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65421" y="2967335"/>
            <a:ext cx="64131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Согласные звуки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53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Сколько гласных звуков в русском языке? </a:t>
            </a:r>
            <a:r>
              <a:rPr lang="ru-RU" sz="5400" dirty="0">
                <a:latin typeface="Times New Roman"/>
                <a:ea typeface="Times New Roman"/>
              </a:rPr>
              <a:t/>
            </a:r>
            <a:br>
              <a:rPr lang="ru-RU" sz="5400" dirty="0">
                <a:latin typeface="Times New Roman"/>
                <a:ea typeface="Times New Roman"/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599" y="2967335"/>
            <a:ext cx="8023245" cy="21236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Гласных звуков шесть: </a:t>
            </a:r>
            <a:endParaRPr lang="ru-RU" sz="4400" b="1" dirty="0" smtClean="0">
              <a:ln w="18000">
                <a:solidFill>
                  <a:srgbClr val="C0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[</a:t>
            </a:r>
            <a:r>
              <a:rPr lang="ru-RU" sz="4400" b="1" dirty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и],   [ы],   [у],   [э],   [о],   [а].  </a:t>
            </a:r>
          </a:p>
        </p:txBody>
      </p:sp>
    </p:spTree>
    <p:extLst>
      <p:ext uri="{BB962C8B-B14F-4D97-AF65-F5344CB8AC3E}">
        <p14:creationId xmlns:p14="http://schemas.microsoft.com/office/powerpoint/2010/main" val="341687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Гласные делятся на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….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495" y="3645024"/>
            <a:ext cx="9144000" cy="1224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Ударные		            Безударные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403648" y="1340768"/>
            <a:ext cx="1584176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1340768"/>
            <a:ext cx="1224136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96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130</TotalTime>
  <Words>315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Corbel</vt:lpstr>
      <vt:lpstr>Times New Roman</vt:lpstr>
      <vt:lpstr>Wingdings</vt:lpstr>
      <vt:lpstr>Параллакс</vt:lpstr>
      <vt:lpstr>Фонетика. Графика. Орфоэпия</vt:lpstr>
      <vt:lpstr>Запишите высказывание К.Паустовского.  Вставьте буквы и знаки препинания.</vt:lpstr>
      <vt:lpstr>Проверяем</vt:lpstr>
      <vt:lpstr>В название какого раздела науки о языке входит часть слов телефон, магнитофон, микрофон?</vt:lpstr>
      <vt:lpstr>Что изучает фонетика?</vt:lpstr>
      <vt:lpstr>Звуки, при образовании которых воздушная струя проходит через рот без препятствий.</vt:lpstr>
      <vt:lpstr>При образовании этих звуков воздушная струя проходит через рот, преодолевая различные препятствия. </vt:lpstr>
      <vt:lpstr>Сколько гласных звуков в русском языке?  </vt:lpstr>
      <vt:lpstr>Гласные делятся на….</vt:lpstr>
      <vt:lpstr>Сколько согласных звуков в русском языке?</vt:lpstr>
      <vt:lpstr>Согласные звуки делятся на…</vt:lpstr>
      <vt:lpstr>Презентация PowerPoint</vt:lpstr>
      <vt:lpstr>Презентация PowerPoint</vt:lpstr>
      <vt:lpstr>Какие буквы называют йотированными? </vt:lpstr>
      <vt:lpstr>Потренируемся</vt:lpstr>
      <vt:lpstr>Какими звуками и буквами различаются следующие пары слов?</vt:lpstr>
      <vt:lpstr>Запишите слова, которые образуются, если прочитать в обратном порядке транскрипцию следующих слов.</vt:lpstr>
      <vt:lpstr>Фонетические процессы</vt:lpstr>
      <vt:lpstr>Ударение</vt:lpstr>
      <vt:lpstr>План фонетического разбора</vt:lpstr>
      <vt:lpstr>Сделайте фонетический анализ слов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Фонетика. Графика. Орфоэпия</dc:title>
  <cp:lastModifiedBy>Elena</cp:lastModifiedBy>
  <cp:revision>43</cp:revision>
  <dcterms:modified xsi:type="dcterms:W3CDTF">2020-05-18T00:12:48Z</dcterms:modified>
</cp:coreProperties>
</file>