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1" r:id="rId3"/>
    <p:sldId id="265" r:id="rId4"/>
    <p:sldId id="268" r:id="rId5"/>
    <p:sldId id="273" r:id="rId6"/>
    <p:sldId id="271" r:id="rId7"/>
    <p:sldId id="27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2" autoAdjust="0"/>
    <p:restoredTop sz="94585" autoAdjust="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12866-56FA-492F-9819-02A9FAB20E69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FDE12-3945-47E8-A3F4-48D206689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72;&#1085;&#1076;&#1088;&#1077;&#1081;\&#1047;&#1072;&#1075;&#1088;&#1091;&#1079;&#1082;&#1080;\zvonok_starogo_budilnika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2;&#1085;&#1076;&#1088;&#1077;&#1081;\&#1047;&#1072;&#1075;&#1088;&#1091;&#1079;&#1082;&#1080;\zvonok_starogo_budilnika.mp3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.jpeg"/><Relationship Id="rId7" Type="http://schemas.openxmlformats.org/officeDocument/2006/relationships/image" Target="../media/image17.png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8;&#1083;&#1100;&#1103;\Downloads\949_Sky_high.mp3" TargetMode="External"/><Relationship Id="rId6" Type="http://schemas.openxmlformats.org/officeDocument/2006/relationships/image" Target="../media/image16.png"/><Relationship Id="rId11" Type="http://schemas.openxmlformats.org/officeDocument/2006/relationships/image" Target="../media/image21.jpeg"/><Relationship Id="rId5" Type="http://schemas.openxmlformats.org/officeDocument/2006/relationships/image" Target="../media/image14.png"/><Relationship Id="rId10" Type="http://schemas.openxmlformats.org/officeDocument/2006/relationships/image" Target="../media/image20.png"/><Relationship Id="rId4" Type="http://schemas.openxmlformats.org/officeDocument/2006/relationships/image" Target="../media/image15.jpe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11863" y="3429000"/>
            <a:ext cx="2808287" cy="1944688"/>
          </a:xfrm>
        </p:spPr>
        <p:txBody>
          <a:bodyPr>
            <a:normAutofit/>
          </a:bodyPr>
          <a:lstStyle/>
          <a:p>
            <a:pPr marR="0">
              <a:lnSpc>
                <a:spcPct val="90000"/>
              </a:lnSpc>
            </a:pPr>
            <a:endParaRPr lang="ru-RU" sz="1800" dirty="0" smtClean="0"/>
          </a:p>
          <a:p>
            <a:pPr marR="0" algn="l">
              <a:lnSpc>
                <a:spcPct val="90000"/>
              </a:lnSpc>
            </a:pPr>
            <a:r>
              <a:rPr lang="en-US" sz="1800" b="1" dirty="0" smtClean="0">
                <a:solidFill>
                  <a:srgbClr val="002060"/>
                </a:solidFill>
              </a:rPr>
              <a:t>Student</a:t>
            </a:r>
            <a:r>
              <a:rPr lang="ru-RU" sz="1800" b="1" dirty="0" smtClean="0">
                <a:solidFill>
                  <a:srgbClr val="002060"/>
                </a:solidFill>
              </a:rPr>
              <a:t>:</a:t>
            </a:r>
          </a:p>
          <a:p>
            <a:pPr marR="0" algn="l">
              <a:lnSpc>
                <a:spcPct val="90000"/>
              </a:lnSpc>
            </a:pPr>
            <a:r>
              <a:rPr lang="en-US" sz="1800" b="1" dirty="0" err="1" smtClean="0">
                <a:solidFill>
                  <a:srgbClr val="002060"/>
                </a:solidFill>
              </a:rPr>
              <a:t>Solomin</a:t>
            </a:r>
            <a:r>
              <a:rPr lang="en-US" sz="1800" b="1" dirty="0" smtClean="0">
                <a:solidFill>
                  <a:srgbClr val="002060"/>
                </a:solidFill>
              </a:rPr>
              <a:t> Andrew, 7 “b”</a:t>
            </a:r>
            <a:endParaRPr lang="ru-RU" sz="1800" b="1" dirty="0" smtClean="0">
              <a:solidFill>
                <a:srgbClr val="002060"/>
              </a:solidFill>
            </a:endParaRPr>
          </a:p>
          <a:p>
            <a:pPr marR="0" algn="l">
              <a:lnSpc>
                <a:spcPct val="90000"/>
              </a:lnSpc>
            </a:pPr>
            <a:r>
              <a:rPr lang="en-US" sz="1800" b="1" dirty="0" smtClean="0">
                <a:solidFill>
                  <a:srgbClr val="002060"/>
                </a:solidFill>
              </a:rPr>
              <a:t>Teacher</a:t>
            </a:r>
            <a:r>
              <a:rPr lang="ru-RU" sz="1800" b="1" dirty="0" smtClean="0">
                <a:solidFill>
                  <a:srgbClr val="002060"/>
                </a:solidFill>
              </a:rPr>
              <a:t>:</a:t>
            </a:r>
          </a:p>
          <a:p>
            <a:pPr marR="0" algn="l">
              <a:lnSpc>
                <a:spcPct val="90000"/>
              </a:lnSpc>
            </a:pPr>
            <a:r>
              <a:rPr lang="en-US" sz="1800" b="1" dirty="0" err="1" smtClean="0">
                <a:solidFill>
                  <a:srgbClr val="002060"/>
                </a:solidFill>
              </a:rPr>
              <a:t>Davydenko</a:t>
            </a:r>
            <a:r>
              <a:rPr lang="en-US" sz="1800" b="1" dirty="0" smtClean="0">
                <a:solidFill>
                  <a:srgbClr val="002060"/>
                </a:solidFill>
              </a:rPr>
              <a:t> V.V</a:t>
            </a:r>
            <a:r>
              <a:rPr lang="ru-RU" sz="1800" b="1" dirty="0" smtClean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0825" y="188913"/>
            <a:ext cx="864235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002060"/>
                </a:solidFill>
                <a:latin typeface="+mn-lt"/>
              </a:rPr>
              <a:t>LYCEUM 5</a:t>
            </a:r>
            <a:endParaRPr lang="ru-RU" b="1" dirty="0" smtClean="0">
              <a:solidFill>
                <a:srgbClr val="002060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002060"/>
                </a:solidFill>
              </a:rPr>
              <a:t>named after </a:t>
            </a:r>
            <a:r>
              <a:rPr lang="en-US" b="1" dirty="0" err="1" smtClean="0">
                <a:solidFill>
                  <a:srgbClr val="002060"/>
                </a:solidFill>
              </a:rPr>
              <a:t>Y.A.Gagarin</a:t>
            </a:r>
            <a:r>
              <a:rPr lang="en-US" b="1" dirty="0" smtClean="0">
                <a:solidFill>
                  <a:srgbClr val="002060"/>
                </a:solidFill>
                <a:latin typeface="+mn-lt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002060"/>
                </a:solidFill>
              </a:rPr>
              <a:t>VOLGOGRAD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3635375" y="6237288"/>
            <a:ext cx="2016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onstantia" pitchFamily="18" charset="0"/>
              </a:rPr>
              <a:t>Volgograd</a:t>
            </a:r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, 2017</a:t>
            </a:r>
            <a:endParaRPr lang="ru-RU" b="1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C00000"/>
                </a:solidFill>
                <a:latin typeface="Segoe Script" pitchFamily="34" charset="0"/>
              </a:rPr>
              <a:t>I travel through a time travel tunnel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zvonok_starogo_budilni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удильник (2)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79512" y="188640"/>
            <a:ext cx="5328592" cy="4464496"/>
          </a:xfrm>
        </p:spPr>
      </p:pic>
      <p:sp>
        <p:nvSpPr>
          <p:cNvPr id="7" name="Овальная выноска 6"/>
          <p:cNvSpPr/>
          <p:nvPr/>
        </p:nvSpPr>
        <p:spPr>
          <a:xfrm>
            <a:off x="4355976" y="260648"/>
            <a:ext cx="4608512" cy="417646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Segoe Script" pitchFamily="34" charset="0"/>
              </a:rPr>
              <a:t>It’s morning. The alarm’s sounding very unusual. I’m looking for my mobile to turn it off without opening my eyes.  Instead of it I find the old grandmother’s alarm clock, sounding very loudly</a:t>
            </a:r>
            <a:endParaRPr lang="ru-RU" sz="2000" b="1" dirty="0">
              <a:latin typeface="Segoe Script" pitchFamily="34" charset="0"/>
            </a:endParaRPr>
          </a:p>
        </p:txBody>
      </p:sp>
      <p:pic>
        <p:nvPicPr>
          <p:cNvPr id="6" name="Рисунок 5" descr="андрей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940152" y="3617640"/>
            <a:ext cx="2517093" cy="3240360"/>
          </a:xfrm>
          <a:prstGeom prst="rect">
            <a:avLst/>
          </a:prstGeom>
        </p:spPr>
      </p:pic>
      <p:pic>
        <p:nvPicPr>
          <p:cNvPr id="8" name="zvonok_starogo_budilni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1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сбор пионерский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404664"/>
            <a:ext cx="4032448" cy="2664296"/>
          </a:xfrm>
        </p:spPr>
      </p:pic>
      <p:pic>
        <p:nvPicPr>
          <p:cNvPr id="7" name="Рисунок 6" descr="сбор 2.gif"/>
          <p:cNvPicPr>
            <a:picLocks noChangeAspect="1"/>
          </p:cNvPicPr>
          <p:nvPr/>
        </p:nvPicPr>
        <p:blipFill>
          <a:blip r:embed="rId4" cstate="print"/>
          <a:srcRect l="15637" t="23931" r="15637"/>
          <a:stretch>
            <a:fillRect/>
          </a:stretch>
        </p:blipFill>
        <p:spPr>
          <a:xfrm>
            <a:off x="755576" y="3356992"/>
            <a:ext cx="4176464" cy="3151807"/>
          </a:xfrm>
          <a:prstGeom prst="rect">
            <a:avLst/>
          </a:prstGeom>
        </p:spPr>
      </p:pic>
      <p:pic>
        <p:nvPicPr>
          <p:cNvPr id="6" name="Рисунок 5" descr="плакат а ты сдал макулатуру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918589">
            <a:off x="3368127" y="504321"/>
            <a:ext cx="2904117" cy="3816424"/>
          </a:xfrm>
          <a:prstGeom prst="rect">
            <a:avLst/>
          </a:prstGeom>
        </p:spPr>
      </p:pic>
      <p:sp>
        <p:nvSpPr>
          <p:cNvPr id="9" name="Овальная выноска 8"/>
          <p:cNvSpPr/>
          <p:nvPr/>
        </p:nvSpPr>
        <p:spPr>
          <a:xfrm>
            <a:off x="4860032" y="620688"/>
            <a:ext cx="4283968" cy="352839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latin typeface="Segoe Script" pitchFamily="34" charset="0"/>
              </a:rPr>
              <a:t>There’s a pioneer meeting after classes. We are discussing two issues: the first one is the collection of scrap metal and paper, and the second one is the class’s hiking with overnight stop on the other side of the Volga</a:t>
            </a:r>
            <a:endParaRPr lang="ru-RU" b="1" dirty="0">
              <a:latin typeface="Segoe Script" pitchFamily="34" charset="0"/>
            </a:endParaRPr>
          </a:p>
        </p:txBody>
      </p:sp>
      <p:pic>
        <p:nvPicPr>
          <p:cNvPr id="10" name="Рисунок 9" descr="ан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092280" y="3717032"/>
            <a:ext cx="2267744" cy="3140968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омой из школы.jpg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467544" y="332656"/>
            <a:ext cx="4321175" cy="3165475"/>
          </a:xfrm>
        </p:spPr>
      </p:pic>
      <p:pic>
        <p:nvPicPr>
          <p:cNvPr id="5" name="Рисунок 4" descr="макулатура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3140968"/>
            <a:ext cx="4392488" cy="3257550"/>
          </a:xfrm>
          <a:prstGeom prst="rect">
            <a:avLst/>
          </a:prstGeom>
        </p:spPr>
      </p:pic>
      <p:sp>
        <p:nvSpPr>
          <p:cNvPr id="10" name="Овальная выноска 9"/>
          <p:cNvSpPr/>
          <p:nvPr/>
        </p:nvSpPr>
        <p:spPr>
          <a:xfrm>
            <a:off x="5004048" y="1124744"/>
            <a:ext cx="3888432" cy="24128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Segoe Script" pitchFamily="34" charset="0"/>
              </a:rPr>
              <a:t>We begin to collect paper in the neighborhood. </a:t>
            </a:r>
            <a:endParaRPr lang="ru-RU" sz="2400" dirty="0">
              <a:latin typeface="Segoe Script" pitchFamily="34" charset="0"/>
            </a:endParaRPr>
          </a:p>
        </p:txBody>
      </p:sp>
      <p:pic>
        <p:nvPicPr>
          <p:cNvPr id="13" name="Рисунок 12" descr="ан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588224" y="3356992"/>
            <a:ext cx="2304256" cy="3267744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металло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3429000"/>
            <a:ext cx="4680520" cy="3212976"/>
          </a:xfrm>
          <a:prstGeom prst="rect">
            <a:avLst/>
          </a:prstGeom>
        </p:spPr>
      </p:pic>
      <p:sp>
        <p:nvSpPr>
          <p:cNvPr id="7" name="Овальная выноска 6"/>
          <p:cNvSpPr/>
          <p:nvPr/>
        </p:nvSpPr>
        <p:spPr>
          <a:xfrm>
            <a:off x="4932040" y="260648"/>
            <a:ext cx="4211960" cy="407707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Segoe Script" pitchFamily="34" charset="0"/>
              </a:rPr>
              <a:t>The 7 “A” form is beforehand with the collection of scrap metal. They’ve collected all old buckets and basins before us, we’ve got only two pans and a kettle without handle</a:t>
            </a:r>
            <a:endParaRPr lang="ru-RU" sz="2000" b="1" dirty="0">
              <a:latin typeface="Segoe Script" pitchFamily="34" charset="0"/>
            </a:endParaRPr>
          </a:p>
        </p:txBody>
      </p:sp>
      <p:pic>
        <p:nvPicPr>
          <p:cNvPr id="4" name="Содержимое 3" descr="металлолом.jpg"/>
          <p:cNvPicPr>
            <a:picLocks noGrp="1" noChangeAspect="1"/>
          </p:cNvPicPr>
          <p:nvPr>
            <p:ph idx="4294967295"/>
          </p:nvPr>
        </p:nvPicPr>
        <p:blipFill>
          <a:blip r:embed="rId4" cstate="screen"/>
          <a:stretch>
            <a:fillRect/>
          </a:stretch>
        </p:blipFill>
        <p:spPr>
          <a:xfrm rot="20832271">
            <a:off x="947948" y="451092"/>
            <a:ext cx="3670467" cy="3031706"/>
          </a:xfrm>
          <a:prstGeom prst="rect">
            <a:avLst/>
          </a:prstGeom>
        </p:spPr>
      </p:pic>
      <p:pic>
        <p:nvPicPr>
          <p:cNvPr id="6" name="Рисунок 5" descr="ан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092280" y="3501008"/>
            <a:ext cx="2051720" cy="2979712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62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Прямая соединительная линия 15"/>
          <p:cNvCxnSpPr/>
          <p:nvPr/>
        </p:nvCxnSpPr>
        <p:spPr>
          <a:xfrm>
            <a:off x="395536" y="3284984"/>
            <a:ext cx="1368152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 descr="просн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3528" y="188640"/>
            <a:ext cx="3708920" cy="3312368"/>
          </a:xfrm>
          <a:prstGeom prst="rect">
            <a:avLst/>
          </a:prstGeom>
        </p:spPr>
      </p:pic>
      <p:pic>
        <p:nvPicPr>
          <p:cNvPr id="5" name="Рисунок 4" descr="ан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380312" y="3878288"/>
            <a:ext cx="2051720" cy="2979712"/>
          </a:xfrm>
          <a:prstGeom prst="rect">
            <a:avLst/>
          </a:prstGeom>
        </p:spPr>
      </p:pic>
      <p:pic>
        <p:nvPicPr>
          <p:cNvPr id="9" name="Рисунок 8" descr="instagram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563888" y="3284984"/>
            <a:ext cx="1296144" cy="1368152"/>
          </a:xfrm>
          <a:prstGeom prst="rect">
            <a:avLst/>
          </a:prstGeom>
        </p:spPr>
      </p:pic>
      <p:pic>
        <p:nvPicPr>
          <p:cNvPr id="10" name="Рисунок 9" descr="скайп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1043608" y="4869160"/>
            <a:ext cx="1584176" cy="1524003"/>
          </a:xfrm>
          <a:prstGeom prst="rect">
            <a:avLst/>
          </a:prstGeom>
        </p:spPr>
      </p:pic>
      <p:pic>
        <p:nvPicPr>
          <p:cNvPr id="11" name="Рисунок 10" descr="однокласс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15816" y="4869160"/>
            <a:ext cx="1440160" cy="1512168"/>
          </a:xfrm>
          <a:prstGeom prst="rect">
            <a:avLst/>
          </a:prstGeom>
        </p:spPr>
      </p:pic>
      <p:sp>
        <p:nvSpPr>
          <p:cNvPr id="12" name="Овальная выноска 11"/>
          <p:cNvSpPr/>
          <p:nvPr/>
        </p:nvSpPr>
        <p:spPr>
          <a:xfrm>
            <a:off x="3635896" y="0"/>
            <a:ext cx="5508104" cy="422108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андрей.pn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6228184" y="3789040"/>
            <a:ext cx="2160240" cy="3068960"/>
          </a:xfrm>
          <a:prstGeom prst="rect">
            <a:avLst/>
          </a:prstGeom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4067944" y="776827"/>
            <a:ext cx="475252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62025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 Script" pitchFamily="34" charset="0"/>
                <a:cs typeface="Times New Roman" pitchFamily="18" charset="0"/>
              </a:rPr>
              <a:t>At night, falling asleep, I think, how great the day’s passed without using “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Segoe Script" pitchFamily="34" charset="0"/>
                <a:cs typeface="Times New Roman" pitchFamily="18" charset="0"/>
              </a:rPr>
              <a:t>vkontakte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 Script" pitchFamily="34" charset="0"/>
                <a:cs typeface="Times New Roman" pitchFamily="18" charset="0"/>
              </a:rPr>
              <a:t>”, “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Segoe Script" pitchFamily="34" charset="0"/>
                <a:cs typeface="Times New Roman" pitchFamily="18" charset="0"/>
              </a:rPr>
              <a:t>facebook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 Script" pitchFamily="34" charset="0"/>
                <a:cs typeface="Times New Roman" pitchFamily="18" charset="0"/>
              </a:rPr>
              <a:t>”, “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Segoe Script" pitchFamily="34" charset="0"/>
                <a:cs typeface="Times New Roman" pitchFamily="18" charset="0"/>
              </a:rPr>
              <a:t>instagram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 Script" pitchFamily="34" charset="0"/>
                <a:cs typeface="Times New Roman" pitchFamily="18" charset="0"/>
              </a:rPr>
              <a:t>”; how cool to chat with friends, to walk before getting dark, to invite each other not for a special case, just for a talk. Then I hear very familiar ringtone “sky high” of my mobile and I understand that a new day’s begun. 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Segoe Script" pitchFamily="34" charset="0"/>
              <a:cs typeface="Arial" pitchFamily="34" charset="0"/>
            </a:endParaRPr>
          </a:p>
        </p:txBody>
      </p:sp>
      <p:pic>
        <p:nvPicPr>
          <p:cNvPr id="6" name="Рисунок 5" descr="фейсб.pn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179512" y="3140968"/>
            <a:ext cx="1728192" cy="1800200"/>
          </a:xfrm>
          <a:prstGeom prst="rect">
            <a:avLst/>
          </a:prstGeom>
        </p:spPr>
      </p:pic>
      <p:pic>
        <p:nvPicPr>
          <p:cNvPr id="7" name="Рисунок 6" descr="вк.jp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1835696" y="3284984"/>
            <a:ext cx="1584176" cy="1440160"/>
          </a:xfrm>
          <a:prstGeom prst="rect">
            <a:avLst/>
          </a:prstGeom>
        </p:spPr>
      </p:pic>
      <p:sp>
        <p:nvSpPr>
          <p:cNvPr id="20" name="Умножение 19"/>
          <p:cNvSpPr/>
          <p:nvPr/>
        </p:nvSpPr>
        <p:spPr>
          <a:xfrm>
            <a:off x="1043608" y="3717032"/>
            <a:ext cx="914400" cy="914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множение 20"/>
          <p:cNvSpPr/>
          <p:nvPr/>
        </p:nvSpPr>
        <p:spPr>
          <a:xfrm>
            <a:off x="2627784" y="3861048"/>
            <a:ext cx="914400" cy="914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множение 21"/>
          <p:cNvSpPr/>
          <p:nvPr/>
        </p:nvSpPr>
        <p:spPr>
          <a:xfrm>
            <a:off x="4067944" y="3789040"/>
            <a:ext cx="914400" cy="914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множение 22"/>
          <p:cNvSpPr/>
          <p:nvPr/>
        </p:nvSpPr>
        <p:spPr>
          <a:xfrm>
            <a:off x="1835696" y="5517232"/>
            <a:ext cx="914400" cy="914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множение 23"/>
          <p:cNvSpPr/>
          <p:nvPr/>
        </p:nvSpPr>
        <p:spPr>
          <a:xfrm>
            <a:off x="3563888" y="5517232"/>
            <a:ext cx="914400" cy="9144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949_Sky_hig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85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9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1484784"/>
            <a:ext cx="4824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Segoe Script" pitchFamily="34" charset="0"/>
            </a:endParaRPr>
          </a:p>
          <a:p>
            <a:pPr algn="ctr"/>
            <a:r>
              <a:rPr lang="en-US" b="1" dirty="0" smtClean="0">
                <a:latin typeface="Segoe Script" pitchFamily="34" charset="0"/>
              </a:rPr>
              <a:t>Antoine de Saint-Exupery</a:t>
            </a:r>
            <a:endParaRPr lang="en-US" b="1" dirty="0">
              <a:latin typeface="Segoe Script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476673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Segoe Script" pitchFamily="34" charset="0"/>
              </a:rPr>
              <a:t>«</a:t>
            </a:r>
            <a:r>
              <a:rPr lang="en-US" sz="2800" dirty="0" smtClean="0">
                <a:solidFill>
                  <a:srgbClr val="002060"/>
                </a:solidFill>
                <a:latin typeface="Segoe Script" pitchFamily="34" charset="0"/>
              </a:rPr>
              <a:t>The time for action is now. It's never too late to do something.</a:t>
            </a:r>
            <a:r>
              <a:rPr lang="ru-RU" sz="2800" dirty="0" smtClean="0">
                <a:solidFill>
                  <a:srgbClr val="002060"/>
                </a:solidFill>
                <a:latin typeface="Segoe Script" pitchFamily="34" charset="0"/>
              </a:rPr>
              <a:t>»</a:t>
            </a:r>
            <a:endParaRPr lang="ru-RU" sz="2800" dirty="0">
              <a:solidFill>
                <a:srgbClr val="002060"/>
              </a:solidFill>
              <a:latin typeface="Segoe Script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982998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Segoe Script" pitchFamily="34" charset="0"/>
              </a:rPr>
              <a:t>Т</a:t>
            </a:r>
            <a:r>
              <a:rPr lang="en-US" sz="3200" b="1" dirty="0" smtClean="0">
                <a:solidFill>
                  <a:srgbClr val="002060"/>
                </a:solidFill>
                <a:latin typeface="Segoe Script" pitchFamily="34" charset="0"/>
              </a:rPr>
              <a:t>hank you for your attention</a:t>
            </a:r>
            <a:r>
              <a:rPr lang="ru-RU" sz="3200" b="1" dirty="0" smtClean="0">
                <a:solidFill>
                  <a:srgbClr val="002060"/>
                </a:solidFill>
                <a:latin typeface="Segoe Script" pitchFamily="34" charset="0"/>
              </a:rPr>
              <a:t> !</a:t>
            </a:r>
            <a:endParaRPr lang="ru-RU" sz="3200" b="1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256</Words>
  <Application>Microsoft Office PowerPoint</Application>
  <PresentationFormat>Экран (4:3)</PresentationFormat>
  <Paragraphs>19</Paragraphs>
  <Slides>7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I travel through a time travel tunnel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travel through a time travel tunnel</dc:title>
  <dc:creator>андрей</dc:creator>
  <cp:lastModifiedBy>Илья</cp:lastModifiedBy>
  <cp:revision>61</cp:revision>
  <dcterms:created xsi:type="dcterms:W3CDTF">2017-02-18T17:13:42Z</dcterms:created>
  <dcterms:modified xsi:type="dcterms:W3CDTF">2020-05-18T14:51:06Z</dcterms:modified>
</cp:coreProperties>
</file>