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3" r:id="rId3"/>
    <p:sldId id="264" r:id="rId4"/>
    <p:sldId id="266" r:id="rId5"/>
    <p:sldId id="265" r:id="rId6"/>
    <p:sldId id="262" r:id="rId7"/>
    <p:sldId id="267" r:id="rId8"/>
    <p:sldId id="268" r:id="rId9"/>
    <p:sldId id="269" r:id="rId10"/>
    <p:sldId id="278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71" r:id="rId19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78"/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4" autoAdjust="0"/>
  </p:normalViewPr>
  <p:slideViewPr>
    <p:cSldViewPr>
      <p:cViewPr varScale="1">
        <p:scale>
          <a:sx n="61" d="100"/>
          <a:sy n="6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04664"/>
            <a:ext cx="6660232" cy="1728192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7416824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123728" y="1484784"/>
            <a:ext cx="69127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8" name="Рисунок 17">
            <a:hlinkClick r:id="rId2"/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7416824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484784"/>
            <a:ext cx="69127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51920" y="5561856"/>
            <a:ext cx="6660232" cy="129614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Педагогическое кредо: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«Обучать надо не всех, а каждого»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сканирование0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05160">
            <a:off x="1649981" y="3037397"/>
            <a:ext cx="1309931" cy="18695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46020" y="2420888"/>
            <a:ext cx="54979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/>
              <a:t>Лезина Елена Геннадьевна</a:t>
            </a:r>
          </a:p>
          <a:p>
            <a:r>
              <a:rPr lang="ru-RU" sz="2400" b="1" i="1" u="sng" dirty="0" smtClean="0"/>
              <a:t>учитель начальных </a:t>
            </a:r>
            <a:r>
              <a:rPr lang="ru-RU" sz="2400" b="1" i="1" u="sng" dirty="0" smtClean="0"/>
              <a:t>классов</a:t>
            </a:r>
          </a:p>
          <a:p>
            <a:r>
              <a:rPr lang="ru-RU" sz="2400" b="1" i="1" u="sng" dirty="0" smtClean="0"/>
              <a:t>М</a:t>
            </a:r>
            <a:r>
              <a:rPr lang="ru-RU" sz="2400" b="1" i="1" u="sng" dirty="0" smtClean="0"/>
              <a:t>ОУ «СОШ № 5» г.Саратов</a:t>
            </a:r>
            <a:endParaRPr lang="ru-RU" sz="2400" b="1" i="1" u="sng" dirty="0" smtClean="0"/>
          </a:p>
          <a:p>
            <a:r>
              <a:rPr lang="ru-RU" sz="2400" b="1" i="1" u="sng" dirty="0" smtClean="0"/>
              <a:t>высшей квалификационной категории</a:t>
            </a:r>
          </a:p>
          <a:p>
            <a:r>
              <a:rPr lang="ru-RU" sz="2400" b="1" dirty="0" smtClean="0"/>
              <a:t>Стаж работы -32 года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4509120"/>
            <a:ext cx="51492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2013 года по настоящее время- руководитель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районного методического  объединения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учителей начальных классов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Заводского района г.Саратова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620688"/>
            <a:ext cx="6264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Публичная презентация результатов педагогической деятельности</a:t>
            </a:r>
            <a:endParaRPr lang="ru-RU" sz="3600" b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16824" cy="115089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Проектные технологии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908720"/>
            <a:ext cx="7308304" cy="4752528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Технология </a:t>
            </a:r>
            <a:r>
              <a:rPr lang="ru-RU" dirty="0" smtClean="0">
                <a:solidFill>
                  <a:schemeClr val="tx1"/>
                </a:solidFill>
              </a:rPr>
              <a:t>проектной деятельности,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в первую </a:t>
            </a:r>
            <a:r>
              <a:rPr lang="ru-RU" dirty="0" smtClean="0">
                <a:solidFill>
                  <a:schemeClr val="tx1"/>
                </a:solidFill>
              </a:rPr>
              <a:t>очередь, ориентирована </a:t>
            </a:r>
            <a:r>
              <a:rPr lang="ru-RU" dirty="0" smtClean="0">
                <a:solidFill>
                  <a:schemeClr val="tx1"/>
                </a:solidFill>
              </a:rPr>
              <a:t>на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личность</a:t>
            </a:r>
            <a:r>
              <a:rPr lang="ru-RU" dirty="0" smtClean="0">
                <a:solidFill>
                  <a:schemeClr val="tx1"/>
                </a:solidFill>
              </a:rPr>
              <a:t>, зависит от ее характера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накопленного </a:t>
            </a:r>
            <a:r>
              <a:rPr lang="ru-RU" dirty="0" smtClean="0">
                <a:solidFill>
                  <a:schemeClr val="tx1"/>
                </a:solidFill>
              </a:rPr>
              <a:t>раннее опыта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предполагает самостоятельную работу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над </a:t>
            </a:r>
            <a:r>
              <a:rPr lang="ru-RU" dirty="0" smtClean="0">
                <a:solidFill>
                  <a:schemeClr val="tx1"/>
                </a:solidFill>
              </a:rPr>
              <a:t>теоретическим и </a:t>
            </a:r>
            <a:r>
              <a:rPr lang="ru-RU" dirty="0" smtClean="0">
                <a:solidFill>
                  <a:schemeClr val="tx1"/>
                </a:solidFill>
              </a:rPr>
              <a:t>творческим проектом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:\фото С\1А (2016-2020)\2 класс\IMG_42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9" y="4293096"/>
            <a:ext cx="3419872" cy="25649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568952" cy="115089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Личностно-ориентированный подход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31232" y="1340768"/>
            <a:ext cx="6912768" cy="144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Активное участие обучающихся в предметных олимпиадах, заочных конкурсах, общешкольных мероприятиях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:\ПОРТФЕЛЬ-ЭКСПЕРТ\2001\Новая папка\5 критерий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770564">
            <a:off x="297467" y="912880"/>
            <a:ext cx="1925532" cy="2723322"/>
          </a:xfrm>
          <a:prstGeom prst="rect">
            <a:avLst/>
          </a:prstGeom>
          <a:noFill/>
        </p:spPr>
      </p:pic>
      <p:pic>
        <p:nvPicPr>
          <p:cNvPr id="21507" name="Picture 3" descr="H:\ПОРТФЕЛЬ-ЭКСПЕРТ\2001\Новая папка\5 критерий\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63032" y="2780928"/>
            <a:ext cx="1580968" cy="2234591"/>
          </a:xfrm>
          <a:prstGeom prst="rect">
            <a:avLst/>
          </a:prstGeom>
          <a:noFill/>
        </p:spPr>
      </p:pic>
      <p:pic>
        <p:nvPicPr>
          <p:cNvPr id="21508" name="Picture 4" descr="H:\ПОРТФЕЛЬ-ЭКСПЕРТ\2001\Новая папка\5 критерий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737429">
            <a:off x="483663" y="3694572"/>
            <a:ext cx="1728192" cy="2444219"/>
          </a:xfrm>
          <a:prstGeom prst="rect">
            <a:avLst/>
          </a:prstGeom>
          <a:noFill/>
        </p:spPr>
      </p:pic>
      <p:pic>
        <p:nvPicPr>
          <p:cNvPr id="21509" name="Picture 5" descr="H:\ПОРТФЕЛЬ-ЭКСПЕРТ\2001\Новая папка\5 критерий\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39752" y="2852936"/>
            <a:ext cx="1656184" cy="2342377"/>
          </a:xfrm>
          <a:prstGeom prst="rect">
            <a:avLst/>
          </a:prstGeom>
          <a:noFill/>
        </p:spPr>
      </p:pic>
      <p:pic>
        <p:nvPicPr>
          <p:cNvPr id="21510" name="Picture 6" descr="H:\ПОРТФЕЛЬ-ЭКСПЕРТ\2001\Новая папка\5 критерий\Фомина 0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131172">
            <a:off x="4265586" y="2878866"/>
            <a:ext cx="1366594" cy="1895824"/>
          </a:xfrm>
          <a:prstGeom prst="rect">
            <a:avLst/>
          </a:prstGeom>
          <a:noFill/>
        </p:spPr>
      </p:pic>
      <p:pic>
        <p:nvPicPr>
          <p:cNvPr id="21511" name="Picture 7" descr="H:\ПОРТФЕЛЬ-ЭКСПЕРТ\2001\Новая папка\3 критерий\22259675. 40964031-Березина Александра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907705" y="5229200"/>
            <a:ext cx="2303964" cy="1628800"/>
          </a:xfrm>
          <a:prstGeom prst="rect">
            <a:avLst/>
          </a:prstGeom>
          <a:noFill/>
        </p:spPr>
      </p:pic>
      <p:pic>
        <p:nvPicPr>
          <p:cNvPr id="21512" name="Picture 8" descr="H:\ПОРТФЕЛЬ-ЭКСПЕРТ\2001\Новая папка\3 критерий\Диплом 2 степени Аверьянова Дарья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174350">
            <a:off x="5850062" y="3009889"/>
            <a:ext cx="1507835" cy="2132856"/>
          </a:xfrm>
          <a:prstGeom prst="rect">
            <a:avLst/>
          </a:prstGeom>
          <a:noFill/>
        </p:spPr>
      </p:pic>
      <p:pic>
        <p:nvPicPr>
          <p:cNvPr id="21513" name="Picture 9" descr="H:\ПОРТФЕЛЬ-ЭКСПЕРТ\2001\Новая папка\3 критерий\Домничев Андрей (2)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99992" y="5085184"/>
            <a:ext cx="1252790" cy="1772816"/>
          </a:xfrm>
          <a:prstGeom prst="rect">
            <a:avLst/>
          </a:prstGeom>
          <a:noFill/>
        </p:spPr>
      </p:pic>
      <p:pic>
        <p:nvPicPr>
          <p:cNvPr id="21514" name="Picture 10" descr="H:\ПОРТФЕЛЬ-ЭКСПЕРТ\2001\Новая папка\3 критерий\Воронцова Ульяна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948264" y="5024583"/>
            <a:ext cx="1296144" cy="183341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16824" cy="115089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учебной деятельности учителя начальных классов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63688" y="2276872"/>
          <a:ext cx="7056015" cy="2076560"/>
        </p:xfrm>
        <a:graphic>
          <a:graphicData uri="http://schemas.openxmlformats.org/drawingml/2006/table">
            <a:tbl>
              <a:tblPr/>
              <a:tblGrid>
                <a:gridCol w="1105377"/>
                <a:gridCol w="1335000"/>
                <a:gridCol w="1227794"/>
                <a:gridCol w="1227794"/>
                <a:gridCol w="1334276"/>
                <a:gridCol w="825774"/>
              </a:tblGrid>
              <a:tr h="1038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2016/2017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уч.г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2017/2018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уч.г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34 </a:t>
                      </a: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2018/2019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уч.г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33 </a:t>
                      </a: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2019/2020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уч.г</a:t>
                      </a:r>
                      <a:endParaRPr lang="ru-RU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(34уч)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Сред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ний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«4» и «5»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Безотметочное обучение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24чел.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71%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21 чел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70%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26 чел.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76%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72%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91680" y="1124744"/>
            <a:ext cx="65910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Доля обучающихся, имеющих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итогам года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 указанием среднего % за последние 3 года)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16824" cy="1150897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 успеваемости и качества знаний учащихся 4 «А» класса по предметам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2019-2020 учебный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67742" y="1484781"/>
          <a:ext cx="6696745" cy="4680520"/>
        </p:xfrm>
        <a:graphic>
          <a:graphicData uri="http://schemas.openxmlformats.org/drawingml/2006/table">
            <a:tbl>
              <a:tblPr/>
              <a:tblGrid>
                <a:gridCol w="1117370"/>
                <a:gridCol w="783856"/>
                <a:gridCol w="650723"/>
                <a:gridCol w="613365"/>
                <a:gridCol w="613365"/>
                <a:gridCol w="613365"/>
                <a:gridCol w="808989"/>
                <a:gridCol w="808989"/>
                <a:gridCol w="686723"/>
              </a:tblGrid>
              <a:tr h="702078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Предметы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Годовые циклы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Кол-во уч-ся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Отметки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% качества знаний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% успева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емости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Русский язык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четв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74%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79%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76%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четв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76%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82%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Литературное чтение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четв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94%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94%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94%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Окружающий мир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четв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88%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91%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 четв.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3408"/>
            <a:ext cx="8784976" cy="115089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внеурочной деятельности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50771" y="505797"/>
            <a:ext cx="80424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Учащиеся класса проявляют активную социальную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на различных уровнях.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:\ПОРТФЕЛЬ-ЭКСПЕРТ\2001\Новая папка\4 критерий\акция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27440" y="4005064"/>
            <a:ext cx="2016560" cy="2852936"/>
          </a:xfrm>
          <a:prstGeom prst="rect">
            <a:avLst/>
          </a:prstGeom>
          <a:noFill/>
        </p:spPr>
      </p:pic>
      <p:pic>
        <p:nvPicPr>
          <p:cNvPr id="1031" name="Picture 7" descr="H:\ПОРТФЕЛЬ-ЭКСПЕРТ\2001\Новая папка\4 критерий\Диплом_Акция_20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018310"/>
            <a:ext cx="1996990" cy="2839690"/>
          </a:xfrm>
          <a:prstGeom prst="rect">
            <a:avLst/>
          </a:prstGeom>
          <a:noFill/>
        </p:spPr>
      </p:pic>
      <p:pic>
        <p:nvPicPr>
          <p:cNvPr id="1032" name="Picture 8" descr="H:\ПОРТФЕЛЬ-ЭКСПЕРТ\200\СКАНИРОВАНИЕ\Критерий 4\К4П2\0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72299">
            <a:off x="665001" y="1521602"/>
            <a:ext cx="1842193" cy="2555605"/>
          </a:xfrm>
          <a:prstGeom prst="rect">
            <a:avLst/>
          </a:prstGeom>
          <a:noFill/>
        </p:spPr>
      </p:pic>
      <p:pic>
        <p:nvPicPr>
          <p:cNvPr id="1033" name="Picture 9" descr="H:\ПОРТФЕЛЬ-ЭКСПЕРТ\200\СКАНИРОВАНИЕ\Критерий 4\К4П2\0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524868">
            <a:off x="6162639" y="1138682"/>
            <a:ext cx="2047858" cy="2840916"/>
          </a:xfrm>
          <a:prstGeom prst="rect">
            <a:avLst/>
          </a:prstGeom>
          <a:noFill/>
        </p:spPr>
      </p:pic>
      <p:pic>
        <p:nvPicPr>
          <p:cNvPr id="1034" name="Picture 10" descr="H:\ПОРТФЕЛЬ-ЭКСПЕРТ\200\СКАНИРОВАНИЕ\Критерий 4\К4П2\0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3961074"/>
            <a:ext cx="2088232" cy="2896926"/>
          </a:xfrm>
          <a:prstGeom prst="rect">
            <a:avLst/>
          </a:prstGeom>
          <a:noFill/>
        </p:spPr>
      </p:pic>
      <p:pic>
        <p:nvPicPr>
          <p:cNvPr id="4" name="Picture 6" descr="H:\фото С\1А (2016-2020)\2 класс\9 мая\IMG_435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1340768"/>
            <a:ext cx="3255434" cy="24415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16824" cy="1150897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достижения обучающихся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предметам искусства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:\ПОРТФЕЛЬ-ЭКСПЕРТ\2001\Новая папка\распечатать\Храмкин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27524"/>
            <a:ext cx="2354822" cy="3330476"/>
          </a:xfrm>
          <a:prstGeom prst="rect">
            <a:avLst/>
          </a:prstGeom>
          <a:noFill/>
        </p:spPr>
      </p:pic>
      <p:pic>
        <p:nvPicPr>
          <p:cNvPr id="30723" name="Picture 3" descr="H:\ПОРТФЕЛЬ-ЭКСПЕРТ\2001\Новая папка\3 критерий\город поделка Фиалковский 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24132" y="3501008"/>
            <a:ext cx="2419868" cy="3356992"/>
          </a:xfrm>
          <a:prstGeom prst="rect">
            <a:avLst/>
          </a:prstGeom>
          <a:noFill/>
        </p:spPr>
      </p:pic>
      <p:pic>
        <p:nvPicPr>
          <p:cNvPr id="30724" name="Picture 4" descr="H:\ПОРТФЕЛЬ-ЭКСПЕРТ\2001\Новая папка\3 критерий\Page_00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1700808"/>
            <a:ext cx="3096344" cy="4379227"/>
          </a:xfrm>
          <a:prstGeom prst="rect">
            <a:avLst/>
          </a:prstGeom>
          <a:noFill/>
        </p:spPr>
      </p:pic>
      <p:pic>
        <p:nvPicPr>
          <p:cNvPr id="30725" name="Picture 5" descr="H:\ПОРТФЕЛЬ-ЭКСПЕРТ\200\Дети\Чеснокова Маргарита поделк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524445">
            <a:off x="356924" y="553335"/>
            <a:ext cx="1845688" cy="2610396"/>
          </a:xfrm>
          <a:prstGeom prst="rect">
            <a:avLst/>
          </a:prstGeom>
          <a:noFill/>
        </p:spPr>
      </p:pic>
      <p:pic>
        <p:nvPicPr>
          <p:cNvPr id="30726" name="Picture 6" descr="H:\ПОРТФЕЛЬ-ЭКСПЕРТ\200\Дети\Саврасова Анна поделк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06571">
            <a:off x="6646422" y="721533"/>
            <a:ext cx="1742212" cy="246404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315416"/>
            <a:ext cx="9036496" cy="115089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Распространение педагогического опыта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5" name="Picture 1" descr="H:\ПОРТФЕЛЬ-ЭКСПЕРТ\2001\Новая папка\7 критерий\круглый стол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710984"/>
            <a:ext cx="1547664" cy="2147016"/>
          </a:xfrm>
          <a:prstGeom prst="rect">
            <a:avLst/>
          </a:prstGeom>
          <a:noFill/>
        </p:spPr>
      </p:pic>
      <p:pic>
        <p:nvPicPr>
          <p:cNvPr id="31746" name="Picture 2" descr="H:\ПОРТФЕЛЬ-ЭКСПЕРТ\2001\Новая папка\7 критерий\Лезиной откр уро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0319" y="5589240"/>
            <a:ext cx="1793681" cy="126876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620688"/>
            <a:ext cx="7524328" cy="5616624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Районный методический семинар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«Создание условий формирования у учащихся положительных эмоций по отношению к учебной 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внеучебной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деятельности»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2016г.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Городской семинар учителей начальных классов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связей на уроках в начальной школе как один из этапов интеграции учебного материала»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2016г.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Региональный научно-методический семинар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предметные технологии, реализующие ФГОС»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Районный методический семинар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«Современные педагогические технологии»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2017г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Городской семинар учителей начальных классов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«Проектные задачи в начальной школе как средство достижения личностных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предметных результатов»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2017г.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Районный методический семинар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«Особенности конструирования современного урока в условиях реализации ФГОС НОО»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2018г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Городской фестиваль педагогического мастерства 2018г.,2019г.,2020г.</a:t>
            </a:r>
          </a:p>
          <a:p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Городской семинар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проблеме «Формирование навыков работы с текстом на уроках в начальной школе» </a:t>
            </a: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2018г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Районный круглый стол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««Работа с  одаренными детьми в урочное и внеурочное  время»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2019г.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Городской семинар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«Практико-ориентированное обучение как средство формирования познавательной деятельности младших школьников»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2020г</a:t>
            </a:r>
            <a:endParaRPr lang="ru-RU" sz="1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H:\ПОРТФЕЛЬ-ЭКСПЕРТ\200\СКАНИРОВАНИЕ\Критерий 7\К7П1\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636912"/>
            <a:ext cx="1398760" cy="1940448"/>
          </a:xfrm>
          <a:prstGeom prst="rect">
            <a:avLst/>
          </a:prstGeom>
          <a:noFill/>
        </p:spPr>
      </p:pic>
      <p:pic>
        <p:nvPicPr>
          <p:cNvPr id="31748" name="Picture 4" descr="H:\ПОРТФЕЛЬ-ЭКСПЕРТ\200\СКАНИРОВАНИЕ\Критерий 7\К7П1\0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548680"/>
            <a:ext cx="1453383" cy="20162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7416824" cy="115089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Публикации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:\ПОРТФЕЛЬ-ЭКСПЕРТ\2001\Новая папка\1 критерий\публикации\Свидетельство о публикации 10.01.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00074">
            <a:off x="182480" y="2329089"/>
            <a:ext cx="1883130" cy="2663717"/>
          </a:xfrm>
          <a:prstGeom prst="rect">
            <a:avLst/>
          </a:prstGeom>
          <a:noFill/>
        </p:spPr>
      </p:pic>
      <p:pic>
        <p:nvPicPr>
          <p:cNvPr id="32771" name="Picture 3" descr="H:\ПОРТФЕЛЬ-ЭКСПЕРТ\2001\Новая папка\1 критерий\публикации\публикация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5085184"/>
            <a:ext cx="2411761" cy="1772816"/>
          </a:xfrm>
          <a:prstGeom prst="rect">
            <a:avLst/>
          </a:prstGeom>
          <a:noFill/>
        </p:spPr>
      </p:pic>
      <p:pic>
        <p:nvPicPr>
          <p:cNvPr id="32772" name="Picture 4" descr="H:\ПОРТФЕЛЬ-ЭКСПЕРТ\2001\Новая папка\1 критерий\публикации\Публикация тренажер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83760" y="620688"/>
            <a:ext cx="2160240" cy="3053351"/>
          </a:xfrm>
          <a:prstGeom prst="rect">
            <a:avLst/>
          </a:prstGeom>
          <a:noFill/>
        </p:spPr>
      </p:pic>
      <p:pic>
        <p:nvPicPr>
          <p:cNvPr id="32773" name="Picture 5" descr="H:\ПОРТФЕЛЬ-ЭКСПЕРТ\2001\Новая папка\1 критерий\публикации\научная статья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29630">
            <a:off x="6324187" y="3574952"/>
            <a:ext cx="2347189" cy="3318202"/>
          </a:xfrm>
          <a:prstGeom prst="rect">
            <a:avLst/>
          </a:prstGeom>
          <a:noFill/>
        </p:spPr>
      </p:pic>
      <p:pic>
        <p:nvPicPr>
          <p:cNvPr id="32774" name="Picture 6" descr="H:\ПОРТФЕЛЬ-ЭКСПЕРТ\2001\Новая папка\1 критерий\публикации\публикация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11760" y="4581129"/>
            <a:ext cx="3728737" cy="2276872"/>
          </a:xfrm>
          <a:prstGeom prst="rect">
            <a:avLst/>
          </a:prstGeom>
          <a:noFill/>
        </p:spPr>
      </p:pic>
      <p:pic>
        <p:nvPicPr>
          <p:cNvPr id="9" name="Рисунок 8" descr="G:\ПОРТФЕЛЬ-ЭКСПЕРТ\Лезина Е Г\2012-02 (фев)\глобус.png"/>
          <p:cNvPicPr/>
          <p:nvPr/>
        </p:nvPicPr>
        <p:blipFill>
          <a:blip r:embed="rId7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32248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75" name="Picture 7" descr="H:\ПОРТФЕЛЬ-ЭКСПЕРТ\2001\Новая папка\газета\Page_0000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784" y="692696"/>
            <a:ext cx="2714755" cy="371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115616" y="1700808"/>
            <a:ext cx="7704137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«От писателя остаются книги, от художника — картины. От каждого яркого, думающего учителя остается его неповторимый опыт…»</a:t>
            </a:r>
            <a:b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400" b="1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Л.Р.Кабо</a:t>
            </a:r>
            <a:endParaRPr lang="ru-RU" alt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Мой педагогический опыт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2723728" y="49461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2439565" y="436992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2495128" y="4412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723728" y="24315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2439565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3790528" y="1942632"/>
            <a:ext cx="344190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Arial" charset="0"/>
              </a:rPr>
              <a:t>Целеустремленность</a:t>
            </a:r>
            <a:endParaRPr lang="en-US" sz="2400" b="1" dirty="0">
              <a:latin typeface="Arial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2495128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723728" y="32697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2439565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2495128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>
            <a:off x="2725316" y="4106395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2439565" y="353172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2495128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7" name="Line 266"/>
          <p:cNvSpPr>
            <a:spLocks noChangeShapeType="1"/>
          </p:cNvSpPr>
          <p:nvPr/>
        </p:nvSpPr>
        <p:spPr bwMode="gray">
          <a:xfrm>
            <a:off x="2723728" y="580660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angle 267"/>
          <p:cNvSpPr>
            <a:spLocks noChangeArrowheads="1"/>
          </p:cNvSpPr>
          <p:nvPr/>
        </p:nvSpPr>
        <p:spPr bwMode="ltGray">
          <a:xfrm rot="3419336">
            <a:off x="2439565" y="5230345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Text Box 268"/>
          <p:cNvSpPr txBox="1">
            <a:spLocks noChangeArrowheads="1"/>
          </p:cNvSpPr>
          <p:nvPr/>
        </p:nvSpPr>
        <p:spPr bwMode="gray">
          <a:xfrm>
            <a:off x="2495128" y="52732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3790528" y="2804645"/>
            <a:ext cx="281904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Arial" charset="0"/>
              </a:rPr>
              <a:t>Ответственность</a:t>
            </a:r>
            <a:endParaRPr lang="en-US" sz="2400" b="1" dirty="0">
              <a:latin typeface="Arial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3394221" y="3645024"/>
            <a:ext cx="574977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Arial" charset="0"/>
              </a:rPr>
              <a:t>Желание повышать свой потенциал</a:t>
            </a:r>
            <a:endParaRPr lang="en-US" sz="2400" b="1" dirty="0">
              <a:latin typeface="Arial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3790528" y="4485807"/>
            <a:ext cx="365138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Arial" charset="0"/>
              </a:rPr>
              <a:t>Потребность созидать</a:t>
            </a:r>
            <a:endParaRPr lang="en-US" sz="2400" b="1" dirty="0">
              <a:latin typeface="Arial" charset="0"/>
            </a:endParaRPr>
          </a:p>
        </p:txBody>
      </p:sp>
      <p:sp>
        <p:nvSpPr>
          <p:cNvPr id="23" name="Text Box 272"/>
          <p:cNvSpPr txBox="1">
            <a:spLocks noChangeArrowheads="1"/>
          </p:cNvSpPr>
          <p:nvPr/>
        </p:nvSpPr>
        <p:spPr bwMode="gray">
          <a:xfrm>
            <a:off x="3790528" y="5336707"/>
            <a:ext cx="197118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Arial" charset="0"/>
              </a:rPr>
              <a:t>Активность</a:t>
            </a:r>
            <a:endParaRPr lang="en-US" sz="24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9289032" cy="1150897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Тема самообразования: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«Использование современных образовательных технологий как один из критериев успешности учителя»</a:t>
            </a:r>
            <a:endParaRPr lang="ru-RU" sz="3600" b="1" i="1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2723728" y="49461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2439565" y="436992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2495128" y="4412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723728" y="24315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2439565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3131840" y="1844824"/>
            <a:ext cx="440120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Информационные технологии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2495128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723728" y="32697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2439565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2495128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>
            <a:off x="2725316" y="4106395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2439565" y="353172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2495128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7" name="Line 266"/>
          <p:cNvSpPr>
            <a:spLocks noChangeShapeType="1"/>
          </p:cNvSpPr>
          <p:nvPr/>
        </p:nvSpPr>
        <p:spPr bwMode="gray">
          <a:xfrm>
            <a:off x="2723728" y="580660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angle 267"/>
          <p:cNvSpPr>
            <a:spLocks noChangeArrowheads="1"/>
          </p:cNvSpPr>
          <p:nvPr/>
        </p:nvSpPr>
        <p:spPr bwMode="ltGray">
          <a:xfrm rot="3419336">
            <a:off x="2439565" y="5230345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Text Box 268"/>
          <p:cNvSpPr txBox="1">
            <a:spLocks noChangeArrowheads="1"/>
          </p:cNvSpPr>
          <p:nvPr/>
        </p:nvSpPr>
        <p:spPr bwMode="gray">
          <a:xfrm>
            <a:off x="2495128" y="52732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3203848" y="2636912"/>
            <a:ext cx="540782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 подход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3275856" y="3501008"/>
            <a:ext cx="336284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Проектная технология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3275856" y="4365104"/>
            <a:ext cx="405258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Технология сотрудничества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272"/>
          <p:cNvSpPr txBox="1">
            <a:spLocks noChangeArrowheads="1"/>
          </p:cNvSpPr>
          <p:nvPr/>
        </p:nvSpPr>
        <p:spPr bwMode="gray">
          <a:xfrm>
            <a:off x="3347864" y="5229200"/>
            <a:ext cx="447814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Информационные  технологии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2723728" y="49461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2439565" y="436992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2494041" y="4412782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chemeClr val="bg1"/>
                </a:solidFill>
                <a:latin typeface="Arial" charset="0"/>
              </a:rPr>
              <a:t>9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723728" y="24315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2439565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3131840" y="1844824"/>
            <a:ext cx="493474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технологии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2494041" y="1898182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chemeClr val="bg1"/>
                </a:solidFill>
                <a:latin typeface="Arial" charset="0"/>
              </a:rPr>
              <a:t>6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723728" y="32697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2439565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2494041" y="2736382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chemeClr val="bg1"/>
                </a:solidFill>
                <a:latin typeface="Arial" charset="0"/>
              </a:rPr>
              <a:t>7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>
            <a:off x="2725316" y="4106395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2439565" y="353172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2494041" y="3574582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chemeClr val="bg1"/>
                </a:solidFill>
                <a:latin typeface="Arial" charset="0"/>
              </a:rPr>
              <a:t>8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3203848" y="2636912"/>
            <a:ext cx="494821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подход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3275856" y="3501008"/>
            <a:ext cx="567854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Технология проблемно-диалогического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обучения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3275856" y="4365104"/>
            <a:ext cx="308584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Заголовок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196752"/>
            <a:ext cx="5653136" cy="475252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1.уроки 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мультимедийным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сопровождением;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2.создание учениками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презентаций по темам и разделам учебных курсов;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3.поиск в сети и переработка информации для выполнения творческих и проектных работ;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4.тренинги навыков с использованием компьютеров;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5.контроль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средствами интерактивного тестирования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800000"/>
                </a:solidFill>
              </a:rPr>
              <a:t>Информационно-коммуникационные технологии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6021288"/>
            <a:ext cx="254889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8344" y="260648"/>
            <a:ext cx="1233750" cy="94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1412776"/>
            <a:ext cx="1656184" cy="122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User\Desktop\624.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4"/>
            <a:ext cx="2983235" cy="215030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964488" cy="1150897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Здоровьесберегающие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технологии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79912" y="980728"/>
            <a:ext cx="6912768" cy="475252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Утренняя зарядка.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Игровые перемены.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Физкультурные минутки.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Дни здоровья.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Создание обстановки и 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</a:rPr>
              <a:t>гигиенических условий в классе.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Чередование видов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</a:rPr>
              <a:t> деятельности и видов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</a:rPr>
              <a:t> преподавания.</a:t>
            </a:r>
          </a:p>
          <a:p>
            <a:endParaRPr lang="ru-RU" dirty="0"/>
          </a:p>
        </p:txBody>
      </p:sp>
      <p:pic>
        <p:nvPicPr>
          <p:cNvPr id="2049" name="Picture 1" descr="H:\фото С\1А (2016-2020)\2 класс\Веселые старты\2017-11-25 11.39.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408135"/>
            <a:ext cx="3707904" cy="2449865"/>
          </a:xfrm>
          <a:prstGeom prst="rect">
            <a:avLst/>
          </a:prstGeom>
          <a:noFill/>
        </p:spPr>
      </p:pic>
      <p:pic>
        <p:nvPicPr>
          <p:cNvPr id="8193" name="Picture 1" descr="H:\фото С\1А (2016-2020)\2 класс\поход\DSC_58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12776"/>
            <a:ext cx="3564396" cy="2376264"/>
          </a:xfrm>
          <a:prstGeom prst="rect">
            <a:avLst/>
          </a:prstGeom>
          <a:noFill/>
        </p:spPr>
      </p:pic>
      <p:pic>
        <p:nvPicPr>
          <p:cNvPr id="8194" name="Picture 2" descr="H:\фото С\1А (2016-2020)\3 класс\веселые старты\2018-10-17 12.00.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95728" y="5021796"/>
            <a:ext cx="2448272" cy="18362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:\фото С\1А (2016-2020)\3 класс\сказки\2018-11-12 09.24.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00948"/>
            <a:ext cx="3995936" cy="3657052"/>
          </a:xfrm>
          <a:prstGeom prst="rect">
            <a:avLst/>
          </a:prstGeom>
          <a:noFill/>
        </p:spPr>
      </p:pic>
      <p:pic>
        <p:nvPicPr>
          <p:cNvPr id="20483" name="Picture 3" descr="H:\фото С\1А (2016-2020)\3 класс\сказки\2018-11-14 09.13.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844824"/>
            <a:ext cx="4283968" cy="32129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416824" cy="1150897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800000"/>
                </a:solidFill>
              </a:rPr>
              <a:t>Системно-деятельностный</a:t>
            </a:r>
            <a:r>
              <a:rPr lang="ru-RU" b="1" dirty="0" smtClean="0">
                <a:solidFill>
                  <a:srgbClr val="800000"/>
                </a:solidFill>
              </a:rPr>
              <a:t> подход – основной инструмент деятельности педагога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31232" y="1916832"/>
            <a:ext cx="6912768" cy="4941168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искать, </a:t>
            </a:r>
          </a:p>
          <a:p>
            <a:r>
              <a:rPr lang="ru-RU" sz="51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думать,</a:t>
            </a:r>
          </a:p>
          <a:p>
            <a:r>
              <a:rPr lang="ru-RU" sz="51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сотрудничать,</a:t>
            </a:r>
          </a:p>
          <a:p>
            <a:r>
              <a:rPr lang="ru-RU" sz="51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приниматься за дело, </a:t>
            </a:r>
          </a:p>
          <a:p>
            <a:r>
              <a:rPr lang="ru-RU" sz="51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а</a:t>
            </a:r>
            <a:r>
              <a:rPr lang="ru-RU" sz="51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даптироваться</a:t>
            </a:r>
          </a:p>
          <a:p>
            <a:endParaRPr lang="ru-RU" sz="4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3400" b="1" dirty="0" smtClean="0">
                <a:solidFill>
                  <a:schemeClr val="tx1"/>
                </a:solidFill>
              </a:rPr>
              <a:t>Основная идея </a:t>
            </a:r>
            <a:r>
              <a:rPr lang="ru-RU" sz="3400" b="1" dirty="0" err="1" smtClean="0">
                <a:solidFill>
                  <a:schemeClr val="tx1"/>
                </a:solidFill>
              </a:rPr>
              <a:t>системно-деятельностного</a:t>
            </a:r>
            <a:endParaRPr lang="ru-RU" sz="34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3400" b="1" dirty="0" smtClean="0">
                <a:solidFill>
                  <a:schemeClr val="tx1"/>
                </a:solidFill>
              </a:rPr>
              <a:t>подхода </a:t>
            </a:r>
            <a:r>
              <a:rPr lang="ru-RU" sz="3400" b="1" dirty="0" smtClean="0">
                <a:solidFill>
                  <a:schemeClr val="tx1"/>
                </a:solidFill>
              </a:rPr>
              <a:t>состоит в том, что новые знания не даются </a:t>
            </a:r>
            <a:r>
              <a:rPr lang="ru-RU" sz="3400" b="1" dirty="0" smtClean="0">
                <a:solidFill>
                  <a:schemeClr val="tx1"/>
                </a:solidFill>
              </a:rPr>
              <a:t>в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tx1"/>
                </a:solidFill>
              </a:rPr>
              <a:t>готовом </a:t>
            </a:r>
            <a:r>
              <a:rPr lang="ru-RU" sz="3400" b="1" dirty="0" smtClean="0">
                <a:solidFill>
                  <a:schemeClr val="tx1"/>
                </a:solidFill>
              </a:rPr>
              <a:t>виде. Дети «открывают» их сами в </a:t>
            </a:r>
            <a:r>
              <a:rPr lang="ru-RU" sz="3400" b="1" dirty="0" smtClean="0">
                <a:solidFill>
                  <a:schemeClr val="tx1"/>
                </a:solidFill>
              </a:rPr>
              <a:t>процессе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tx1"/>
                </a:solidFill>
              </a:rPr>
              <a:t>самостоятельной </a:t>
            </a:r>
            <a:r>
              <a:rPr lang="ru-RU" sz="3400" b="1" dirty="0" smtClean="0">
                <a:solidFill>
                  <a:schemeClr val="tx1"/>
                </a:solidFill>
              </a:rPr>
              <a:t>исследовательской деятельности</a:t>
            </a:r>
            <a:endParaRPr lang="ru-RU" sz="3400" b="1" dirty="0">
              <a:solidFill>
                <a:schemeClr val="tx1"/>
              </a:solidFill>
            </a:endParaRPr>
          </a:p>
        </p:txBody>
      </p:sp>
      <p:pic>
        <p:nvPicPr>
          <p:cNvPr id="6145" name="Picture 1" descr="H:\фото С\4Б класс\3 класс\проект КНИГА ОСЕНИ\DSC05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2123728" cy="1808726"/>
          </a:xfrm>
          <a:prstGeom prst="rect">
            <a:avLst/>
          </a:prstGeom>
          <a:noFill/>
        </p:spPr>
      </p:pic>
      <p:pic>
        <p:nvPicPr>
          <p:cNvPr id="6146" name="Picture 2" descr="H:\фото С\4Б класс\КВН 4 класс\DSC009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463" y="1628800"/>
            <a:ext cx="3032537" cy="22742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Технология проблемно-диалогического обучения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Побуждающий диалог состоит из отдельных стимулирующих реплик, которые помогают ученику осуществить творческую деятельность и поэтому развивают творческие способности учащихся.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Подводящий диалог представляет собой систему  вопросов и  заданий, которая активно задействует  и соответственно развивает логическое мышление учеников.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3a06b3ef3317b89a07c50f8b18253a6db36ab91"/>
</p:tagLst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791</Words>
  <Application>Microsoft Office PowerPoint</Application>
  <PresentationFormat>Экран (4:3)</PresentationFormat>
  <Paragraphs>249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Педагогическое кредо: «Обучать надо не всех, а каждого»</vt:lpstr>
      <vt:lpstr>Мой педагогический опыт</vt:lpstr>
      <vt:lpstr>Тема самообразования:  «Использование современных образовательных технологий как один из критериев успешности учителя»</vt:lpstr>
      <vt:lpstr>Слайд 4</vt:lpstr>
      <vt:lpstr> Информационно-коммуникационные технологии </vt:lpstr>
      <vt:lpstr>Здоровьесберегающие технологии</vt:lpstr>
      <vt:lpstr>Игровые технологии</vt:lpstr>
      <vt:lpstr>Системно-деятельностный подход – основной инструмент деятельности педагога </vt:lpstr>
      <vt:lpstr>Технология проблемно-диалогического обучения</vt:lpstr>
      <vt:lpstr>Проектные технологии</vt:lpstr>
      <vt:lpstr>Личностно-ориентированный подход</vt:lpstr>
      <vt:lpstr>Результативность учебной деятельности учителя начальных классов</vt:lpstr>
      <vt:lpstr>Мониторинг успеваемости и качества знаний учащихся 4 «А» класса по предметам  за 2019-2020 учебный год </vt:lpstr>
      <vt:lpstr>Результативность внеурочной деятельности</vt:lpstr>
      <vt:lpstr>Результаты достижения обучающихся  по предметам искусства </vt:lpstr>
      <vt:lpstr>Распространение педагогического опыта</vt:lpstr>
      <vt:lpstr>Публикации</vt:lpstr>
      <vt:lpstr>Слайд 18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предметы 19 века</dc:title>
  <dc:creator>obstinate</dc:creator>
  <dc:description>Шаблон презентации с сайта https://presentation-creation.ru/</dc:description>
  <cp:lastModifiedBy>User</cp:lastModifiedBy>
  <cp:revision>534</cp:revision>
  <dcterms:created xsi:type="dcterms:W3CDTF">2018-02-25T09:09:03Z</dcterms:created>
  <dcterms:modified xsi:type="dcterms:W3CDTF">2020-05-08T18:53:35Z</dcterms:modified>
</cp:coreProperties>
</file>