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71" r:id="rId5"/>
    <p:sldId id="259" r:id="rId6"/>
    <p:sldId id="260" r:id="rId7"/>
    <p:sldId id="272" r:id="rId8"/>
    <p:sldId id="261" r:id="rId9"/>
    <p:sldId id="264" r:id="rId10"/>
    <p:sldId id="273" r:id="rId11"/>
    <p:sldId id="274" r:id="rId12"/>
    <p:sldId id="275" r:id="rId13"/>
    <p:sldId id="276" r:id="rId14"/>
    <p:sldId id="277" r:id="rId15"/>
    <p:sldId id="278" r:id="rId16"/>
    <p:sldId id="279" r:id="rId17"/>
    <p:sldId id="280" r:id="rId18"/>
    <p:sldId id="281" r:id="rId19"/>
    <p:sldId id="282" r:id="rId20"/>
    <p:sldId id="265" r:id="rId21"/>
    <p:sldId id="266" r:id="rId22"/>
    <p:sldId id="267" r:id="rId23"/>
    <p:sldId id="283" r:id="rId24"/>
    <p:sldId id="269" r:id="rId25"/>
    <p:sldId id="284"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73EA0F9-36FE-4B7A-BCAB-95528A07E333}" type="datetimeFigureOut">
              <a:rPr lang="ru-RU" smtClean="0"/>
              <a:pPr/>
              <a:t>18.05.2020</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D2A9CA60-36E3-45B4-BE71-3234E8472AB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73EA0F9-36FE-4B7A-BCAB-95528A07E333}" type="datetimeFigureOut">
              <a:rPr lang="ru-RU" smtClean="0"/>
              <a:pPr/>
              <a:t>18.05.2020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A9CA60-36E3-45B4-BE71-3234E8472AB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73EA0F9-36FE-4B7A-BCAB-95528A07E333}" type="datetimeFigureOut">
              <a:rPr lang="ru-RU" smtClean="0"/>
              <a:pPr/>
              <a:t>18.05.2020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A9CA60-36E3-45B4-BE71-3234E8472AB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73EA0F9-36FE-4B7A-BCAB-95528A07E333}" type="datetimeFigureOut">
              <a:rPr lang="ru-RU" smtClean="0"/>
              <a:pPr/>
              <a:t>18.05.2020</a:t>
            </a:fld>
            <a:endParaRPr lang="ru-RU"/>
          </a:p>
        </p:txBody>
      </p:sp>
      <p:sp>
        <p:nvSpPr>
          <p:cNvPr id="9" name="Номер слайда 8"/>
          <p:cNvSpPr>
            <a:spLocks noGrp="1"/>
          </p:cNvSpPr>
          <p:nvPr>
            <p:ph type="sldNum" sz="quarter" idx="15"/>
          </p:nvPr>
        </p:nvSpPr>
        <p:spPr/>
        <p:txBody>
          <a:bodyPr rtlCol="0"/>
          <a:lstStyle/>
          <a:p>
            <a:fld id="{D2A9CA60-36E3-45B4-BE71-3234E8472AB5}"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73EA0F9-36FE-4B7A-BCAB-95528A07E333}" type="datetimeFigureOut">
              <a:rPr lang="ru-RU" smtClean="0"/>
              <a:pPr/>
              <a:t>18.05.2020</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D2A9CA60-36E3-45B4-BE71-3234E8472AB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73EA0F9-36FE-4B7A-BCAB-95528A07E333}" type="datetimeFigureOut">
              <a:rPr lang="ru-RU" smtClean="0"/>
              <a:pPr/>
              <a:t>18.05.2020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A9CA60-36E3-45B4-BE71-3234E8472AB5}"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73EA0F9-36FE-4B7A-BCAB-95528A07E333}" type="datetimeFigureOut">
              <a:rPr lang="ru-RU" smtClean="0"/>
              <a:pPr/>
              <a:t>18.05.2020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2A9CA60-36E3-45B4-BE71-3234E8472AB5}"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73EA0F9-36FE-4B7A-BCAB-95528A07E333}" type="datetimeFigureOut">
              <a:rPr lang="ru-RU" smtClean="0"/>
              <a:pPr/>
              <a:t>18.05.2020</a:t>
            </a:fld>
            <a:endParaRPr lang="ru-RU"/>
          </a:p>
        </p:txBody>
      </p:sp>
      <p:sp>
        <p:nvSpPr>
          <p:cNvPr id="7" name="Номер слайда 6"/>
          <p:cNvSpPr>
            <a:spLocks noGrp="1"/>
          </p:cNvSpPr>
          <p:nvPr>
            <p:ph type="sldNum" sz="quarter" idx="11"/>
          </p:nvPr>
        </p:nvSpPr>
        <p:spPr/>
        <p:txBody>
          <a:bodyPr rtlCol="0"/>
          <a:lstStyle/>
          <a:p>
            <a:fld id="{D2A9CA60-36E3-45B4-BE71-3234E8472AB5}"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73EA0F9-36FE-4B7A-BCAB-95528A07E333}" type="datetimeFigureOut">
              <a:rPr lang="ru-RU" smtClean="0"/>
              <a:pPr/>
              <a:t>18.05.2020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2A9CA60-36E3-45B4-BE71-3234E8472AB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73EA0F9-36FE-4B7A-BCAB-95528A07E333}" type="datetimeFigureOut">
              <a:rPr lang="ru-RU" smtClean="0"/>
              <a:pPr/>
              <a:t>18.05.2020</a:t>
            </a:fld>
            <a:endParaRPr lang="ru-RU"/>
          </a:p>
        </p:txBody>
      </p:sp>
      <p:sp>
        <p:nvSpPr>
          <p:cNvPr id="22" name="Номер слайда 21"/>
          <p:cNvSpPr>
            <a:spLocks noGrp="1"/>
          </p:cNvSpPr>
          <p:nvPr>
            <p:ph type="sldNum" sz="quarter" idx="15"/>
          </p:nvPr>
        </p:nvSpPr>
        <p:spPr/>
        <p:txBody>
          <a:bodyPr rtlCol="0"/>
          <a:lstStyle/>
          <a:p>
            <a:fld id="{D2A9CA60-36E3-45B4-BE71-3234E8472AB5}"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73EA0F9-36FE-4B7A-BCAB-95528A07E333}" type="datetimeFigureOut">
              <a:rPr lang="ru-RU" smtClean="0"/>
              <a:pPr/>
              <a:t>18.05.2020</a:t>
            </a:fld>
            <a:endParaRPr lang="ru-RU"/>
          </a:p>
        </p:txBody>
      </p:sp>
      <p:sp>
        <p:nvSpPr>
          <p:cNvPr id="18" name="Номер слайда 17"/>
          <p:cNvSpPr>
            <a:spLocks noGrp="1"/>
          </p:cNvSpPr>
          <p:nvPr>
            <p:ph type="sldNum" sz="quarter" idx="11"/>
          </p:nvPr>
        </p:nvSpPr>
        <p:spPr/>
        <p:txBody>
          <a:bodyPr rtlCol="0"/>
          <a:lstStyle/>
          <a:p>
            <a:fld id="{D2A9CA60-36E3-45B4-BE71-3234E8472AB5}"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73EA0F9-36FE-4B7A-BCAB-95528A07E333}" type="datetimeFigureOut">
              <a:rPr lang="ru-RU" smtClean="0"/>
              <a:pPr/>
              <a:t>18.05.2020</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2A9CA60-36E3-45B4-BE71-3234E8472AB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13.gif"/><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5.jpeg"/><Relationship Id="rId11" Type="http://schemas.openxmlformats.org/officeDocument/2006/relationships/image" Target="../media/image30.jpeg"/><Relationship Id="rId5" Type="http://schemas.openxmlformats.org/officeDocument/2006/relationships/image" Target="../media/image24.jpeg"/><Relationship Id="rId10" Type="http://schemas.openxmlformats.org/officeDocument/2006/relationships/image" Target="../media/image29.jpeg"/><Relationship Id="rId4" Type="http://schemas.openxmlformats.org/officeDocument/2006/relationships/image" Target="../media/image23.jpeg"/><Relationship Id="rId9" Type="http://schemas.openxmlformats.org/officeDocument/2006/relationships/image" Target="../media/image28.jpeg"/></Relationships>
</file>

<file path=ppt/slides/_rels/slide13.xml.rels><?xml version="1.0" encoding="UTF-8" standalone="yes"?>
<Relationships xmlns="http://schemas.openxmlformats.org/package/2006/relationships"><Relationship Id="rId8" Type="http://schemas.openxmlformats.org/officeDocument/2006/relationships/image" Target="../media/image37.gif"/><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15.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42.png"/><Relationship Id="rId7" Type="http://schemas.openxmlformats.org/officeDocument/2006/relationships/image" Target="../media/image46.jpe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7.xml"/><Relationship Id="rId5" Type="http://schemas.openxmlformats.org/officeDocument/2006/relationships/image" Target="../media/image51.jpeg"/><Relationship Id="rId4" Type="http://schemas.openxmlformats.org/officeDocument/2006/relationships/image" Target="../media/image50.png"/></Relationships>
</file>

<file path=ppt/slides/_rels/slide1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7.xml"/><Relationship Id="rId4" Type="http://schemas.openxmlformats.org/officeDocument/2006/relationships/image" Target="../media/image54.jpeg"/></Relationships>
</file>

<file path=ppt/slides/_rels/slide1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gif"/><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1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commons.wikimedia.org/wiki/File:Perlenketten.jpg?uselang=ru" TargetMode="Externa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20.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71670" y="214290"/>
            <a:ext cx="6572296" cy="3643338"/>
          </a:xfrm>
        </p:spPr>
        <p:txBody>
          <a:bodyPr>
            <a:noAutofit/>
          </a:bodyPr>
          <a:lstStyle/>
          <a:p>
            <a:pPr algn="ctr"/>
            <a:r>
              <a:rPr lang="ru-RU" sz="4400" dirty="0" smtClean="0">
                <a:solidFill>
                  <a:schemeClr val="tx1"/>
                </a:solidFill>
                <a:latin typeface="Times New Roman" pitchFamily="18" charset="0"/>
                <a:cs typeface="Times New Roman" pitchFamily="18" charset="0"/>
              </a:rPr>
              <a:t>Технология саморазвития Марии </a:t>
            </a:r>
            <a:r>
              <a:rPr lang="ru-RU" sz="4400" dirty="0" err="1" smtClean="0">
                <a:solidFill>
                  <a:schemeClr val="tx1"/>
                </a:solidFill>
                <a:latin typeface="Times New Roman" pitchFamily="18" charset="0"/>
                <a:cs typeface="Times New Roman" pitchFamily="18" charset="0"/>
              </a:rPr>
              <a:t>Монтессори</a:t>
            </a:r>
            <a:endParaRPr lang="ru-RU" sz="4400" dirty="0">
              <a:solidFill>
                <a:schemeClr val="tx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500298" y="4572008"/>
            <a:ext cx="5143536" cy="1500198"/>
          </a:xfrm>
        </p:spPr>
        <p:txBody>
          <a:bodyPr>
            <a:normAutofit/>
          </a:bodyPr>
          <a:lstStyle/>
          <a:p>
            <a:pPr lvl="0" algn="ctr">
              <a:spcBef>
                <a:spcPts val="0"/>
              </a:spcBef>
              <a:buClr>
                <a:srgbClr val="888888"/>
              </a:buClr>
              <a:buSzPts val="3200"/>
            </a:pPr>
            <a:r>
              <a:rPr lang="ru-RU" sz="2000" dirty="0" err="1" smtClean="0">
                <a:solidFill>
                  <a:srgbClr val="000000"/>
                </a:solidFill>
                <a:latin typeface="Times New Roman" pitchFamily="18" charset="0"/>
                <a:ea typeface="Times New Roman"/>
                <a:cs typeface="Times New Roman" pitchFamily="18" charset="0"/>
                <a:sym typeface="Times New Roman"/>
              </a:rPr>
              <a:t>Выполнила:Южакова</a:t>
            </a:r>
            <a:r>
              <a:rPr lang="ru-RU" sz="2000" dirty="0" smtClean="0">
                <a:solidFill>
                  <a:srgbClr val="000000"/>
                </a:solidFill>
                <a:latin typeface="Times New Roman" pitchFamily="18" charset="0"/>
                <a:ea typeface="Times New Roman"/>
                <a:cs typeface="Times New Roman" pitchFamily="18" charset="0"/>
                <a:sym typeface="Times New Roman"/>
              </a:rPr>
              <a:t> Ксения, 41 группа</a:t>
            </a:r>
            <a:endParaRPr lang="ru-RU" dirty="0"/>
          </a:p>
        </p:txBody>
      </p:sp>
      <p:sp>
        <p:nvSpPr>
          <p:cNvPr id="4" name="Прямоугольник 3"/>
          <p:cNvSpPr/>
          <p:nvPr/>
        </p:nvSpPr>
        <p:spPr>
          <a:xfrm>
            <a:off x="564383" y="692696"/>
            <a:ext cx="8136904" cy="646331"/>
          </a:xfrm>
          <a:prstGeom prst="rect">
            <a:avLst/>
          </a:prstGeom>
          <a:ln>
            <a:noFill/>
          </a:ln>
          <a:effectLst/>
          <a:scene3d>
            <a:camera prst="orthographicFront">
              <a:rot lat="0" lon="0" rev="0"/>
            </a:camera>
            <a:lightRig rig="balanced" dir="t">
              <a:rot lat="0" lon="0" rev="8700000"/>
            </a:lightRig>
          </a:scene3d>
          <a:sp3d/>
        </p:spPr>
        <p:txBody>
          <a:bodyPr wrap="square">
            <a:spAutoFit/>
          </a:bodyPr>
          <a:lstStyle/>
          <a:p>
            <a:endParaRPr lang="ru-RU" dirty="0">
              <a:solidFill>
                <a:schemeClr val="accent1">
                  <a:lumMod val="50000"/>
                </a:schemeClr>
              </a:solidFill>
            </a:endParaRPr>
          </a:p>
          <a:p>
            <a:r>
              <a:rPr lang="ru-RU" dirty="0">
                <a:solidFill>
                  <a:schemeClr val="accent1">
                    <a:lumMod val="50000"/>
                  </a:schemeClr>
                </a:solidFill>
              </a:rPr>
              <a:t> </a:t>
            </a:r>
          </a:p>
        </p:txBody>
      </p:sp>
      <p:sp>
        <p:nvSpPr>
          <p:cNvPr id="5" name="Прямоугольник 4"/>
          <p:cNvSpPr/>
          <p:nvPr/>
        </p:nvSpPr>
        <p:spPr>
          <a:xfrm>
            <a:off x="1785918" y="214291"/>
            <a:ext cx="7000924" cy="307777"/>
          </a:xfrm>
          <a:prstGeom prst="rect">
            <a:avLst/>
          </a:prstGeom>
        </p:spPr>
        <p:txBody>
          <a:bodyPr wrap="square">
            <a:spAutoFit/>
          </a:bodyPr>
          <a:lstStyle/>
          <a:p>
            <a:pPr algn="ctr"/>
            <a:endParaRPr lang="ru-RU" sz="1400" dirty="0"/>
          </a:p>
        </p:txBody>
      </p:sp>
    </p:spTree>
    <p:extLst>
      <p:ext uri="{BB962C8B-B14F-4D97-AF65-F5344CB8AC3E}">
        <p14:creationId xmlns:p14="http://schemas.microsoft.com/office/powerpoint/2010/main" xmlns="" val="9347692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85852" y="214290"/>
            <a:ext cx="6072230" cy="523220"/>
          </a:xfrm>
          <a:prstGeom prst="rect">
            <a:avLst/>
          </a:prstGeom>
        </p:spPr>
        <p:txBody>
          <a:bodyPr wrap="square">
            <a:spAutoFit/>
          </a:bodyPr>
          <a:lstStyle/>
          <a:p>
            <a:pPr algn="ctr"/>
            <a:r>
              <a:rPr lang="ru-RU" sz="2800" b="1" dirty="0" smtClean="0"/>
              <a:t>Жизненная практика</a:t>
            </a:r>
            <a:endParaRPr lang="ru-RU" sz="2800" b="1" dirty="0"/>
          </a:p>
        </p:txBody>
      </p:sp>
      <p:pic>
        <p:nvPicPr>
          <p:cNvPr id="3" name="Picture 28" descr="pic3_jpg"/>
          <p:cNvPicPr>
            <a:picLocks noChangeAspect="1" noChangeArrowheads="1"/>
          </p:cNvPicPr>
          <p:nvPr/>
        </p:nvPicPr>
        <p:blipFill>
          <a:blip r:embed="rId2"/>
          <a:srcRect/>
          <a:stretch>
            <a:fillRect/>
          </a:stretch>
        </p:blipFill>
        <p:spPr bwMode="auto">
          <a:xfrm>
            <a:off x="395288" y="1071547"/>
            <a:ext cx="1962134" cy="2428892"/>
          </a:xfrm>
          <a:prstGeom prst="rect">
            <a:avLst/>
          </a:prstGeom>
          <a:noFill/>
          <a:ln w="9525">
            <a:solidFill>
              <a:schemeClr val="accent1"/>
            </a:solidFill>
            <a:miter lim="800000"/>
            <a:headEnd/>
            <a:tailEnd/>
          </a:ln>
        </p:spPr>
      </p:pic>
      <p:pic>
        <p:nvPicPr>
          <p:cNvPr id="4" name="Picture 31"/>
          <p:cNvPicPr>
            <a:picLocks noChangeAspect="1" noChangeArrowheads="1"/>
          </p:cNvPicPr>
          <p:nvPr/>
        </p:nvPicPr>
        <p:blipFill>
          <a:blip r:embed="rId3"/>
          <a:srcRect/>
          <a:stretch>
            <a:fillRect/>
          </a:stretch>
        </p:blipFill>
        <p:spPr bwMode="auto">
          <a:xfrm>
            <a:off x="2428860" y="1557338"/>
            <a:ext cx="1746265" cy="2592387"/>
          </a:xfrm>
          <a:prstGeom prst="rect">
            <a:avLst/>
          </a:prstGeom>
          <a:noFill/>
          <a:ln w="9525">
            <a:solidFill>
              <a:schemeClr val="accent1"/>
            </a:solidFill>
            <a:miter lim="800000"/>
            <a:headEnd/>
            <a:tailEnd/>
          </a:ln>
        </p:spPr>
      </p:pic>
      <p:pic>
        <p:nvPicPr>
          <p:cNvPr id="5" name="Picture 23" descr="mon3s"/>
          <p:cNvPicPr>
            <a:picLocks noChangeAspect="1" noChangeArrowheads="1"/>
          </p:cNvPicPr>
          <p:nvPr/>
        </p:nvPicPr>
        <p:blipFill>
          <a:blip r:embed="rId4"/>
          <a:srcRect/>
          <a:stretch>
            <a:fillRect/>
          </a:stretch>
        </p:blipFill>
        <p:spPr>
          <a:xfrm>
            <a:off x="642910" y="4214819"/>
            <a:ext cx="3352828" cy="2117720"/>
          </a:xfrm>
          <a:prstGeom prst="rect">
            <a:avLst/>
          </a:prstGeom>
          <a:noFill/>
          <a:ln>
            <a:solidFill>
              <a:schemeClr val="accent1"/>
            </a:solidFill>
          </a:ln>
        </p:spPr>
      </p:pic>
      <p:pic>
        <p:nvPicPr>
          <p:cNvPr id="6" name="Picture 27" descr="197"/>
          <p:cNvPicPr>
            <a:picLocks noChangeAspect="1" noChangeArrowheads="1" noCrop="1"/>
          </p:cNvPicPr>
          <p:nvPr/>
        </p:nvPicPr>
        <p:blipFill>
          <a:blip r:embed="rId5"/>
          <a:srcRect/>
          <a:stretch>
            <a:fillRect/>
          </a:stretch>
        </p:blipFill>
        <p:spPr bwMode="auto">
          <a:xfrm>
            <a:off x="6643702" y="285729"/>
            <a:ext cx="1428760" cy="1285883"/>
          </a:xfrm>
          <a:prstGeom prst="rect">
            <a:avLst/>
          </a:prstGeom>
          <a:noFill/>
          <a:ln w="9525">
            <a:noFill/>
            <a:miter lim="800000"/>
            <a:headEnd/>
            <a:tailEnd/>
          </a:ln>
        </p:spPr>
      </p:pic>
      <p:sp>
        <p:nvSpPr>
          <p:cNvPr id="7" name="Прямоугольник 6"/>
          <p:cNvSpPr/>
          <p:nvPr/>
        </p:nvSpPr>
        <p:spPr>
          <a:xfrm>
            <a:off x="4357686" y="1500174"/>
            <a:ext cx="4000528" cy="5262979"/>
          </a:xfrm>
          <a:prstGeom prst="rect">
            <a:avLst/>
          </a:prstGeom>
        </p:spPr>
        <p:txBody>
          <a:bodyPr wrap="square">
            <a:spAutoFit/>
          </a:bodyPr>
          <a:lstStyle/>
          <a:p>
            <a:pPr>
              <a:lnSpc>
                <a:spcPct val="80000"/>
              </a:lnSpc>
            </a:pPr>
            <a:r>
              <a:rPr lang="ru-RU" sz="2000" dirty="0" smtClean="0">
                <a:latin typeface="Times New Roman" pitchFamily="18" charset="0"/>
                <a:cs typeface="Times New Roman" pitchFamily="18" charset="0"/>
              </a:rPr>
              <a:t>Упражнения жизненной практики имеют особое значение для маленьких детей (2,5-3,5 года). Здесь расположены материалы, с помощью которых ребенок учится следить за собой и своими вещами. Используя рамки с застежками (пуговицы, кнопки, молнии, пряжки, булавки, шнурки, банты и крючки), ребенок учится самостоятельно одеваться, пересыпать и переливать. Именно такая деятельность, полагала </a:t>
            </a:r>
            <a:r>
              <a:rPr lang="ru-RU" sz="2000" dirty="0" err="1" smtClean="0">
                <a:latin typeface="Times New Roman" pitchFamily="18" charset="0"/>
                <a:cs typeface="Times New Roman" pitchFamily="18" charset="0"/>
              </a:rPr>
              <a:t>Монтессори</a:t>
            </a:r>
            <a:r>
              <a:rPr lang="ru-RU" sz="2000" dirty="0" smtClean="0">
                <a:latin typeface="Times New Roman" pitchFamily="18" charset="0"/>
                <a:cs typeface="Times New Roman" pitchFamily="18" charset="0"/>
              </a:rPr>
              <a:t>, формирует у ребенка чувство собственного достоинства и независимости, ведь теперь многие полезные действия могут выполняться им совершенно самостоятельно. С увеличением независимости растет и уверенность в себе.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662" y="214290"/>
            <a:ext cx="7143800" cy="584775"/>
          </a:xfrm>
          <a:prstGeom prst="rect">
            <a:avLst/>
          </a:prstGeom>
        </p:spPr>
        <p:txBody>
          <a:bodyPr wrap="square">
            <a:spAutoFit/>
          </a:bodyPr>
          <a:lstStyle/>
          <a:p>
            <a:pPr algn="ctr"/>
            <a:r>
              <a:rPr lang="ru-RU" sz="3200" b="1" dirty="0" smtClean="0">
                <a:solidFill>
                  <a:srgbClr val="0070C0"/>
                </a:solidFill>
                <a:latin typeface="Times New Roman" pitchFamily="18" charset="0"/>
                <a:cs typeface="Times New Roman" pitchFamily="18" charset="0"/>
              </a:rPr>
              <a:t>Застежки </a:t>
            </a:r>
            <a:r>
              <a:rPr lang="ru-RU" sz="3200" b="1" dirty="0" err="1" smtClean="0">
                <a:solidFill>
                  <a:srgbClr val="0070C0"/>
                </a:solidFill>
                <a:latin typeface="Times New Roman" pitchFamily="18" charset="0"/>
                <a:cs typeface="Times New Roman" pitchFamily="18" charset="0"/>
              </a:rPr>
              <a:t>Монтессори</a:t>
            </a:r>
            <a:endParaRPr lang="ru-RU" sz="3200" b="1" dirty="0">
              <a:solidFill>
                <a:srgbClr val="0070C0"/>
              </a:solidFill>
              <a:latin typeface="Times New Roman" pitchFamily="18" charset="0"/>
              <a:cs typeface="Times New Roman" pitchFamily="18" charset="0"/>
            </a:endParaRPr>
          </a:p>
        </p:txBody>
      </p:sp>
      <p:pic>
        <p:nvPicPr>
          <p:cNvPr id="3" name="Picture 8" descr="1_01_08_JPG"/>
          <p:cNvPicPr>
            <a:picLocks noChangeAspect="1" noChangeArrowheads="1"/>
          </p:cNvPicPr>
          <p:nvPr/>
        </p:nvPicPr>
        <p:blipFill>
          <a:blip r:embed="rId2"/>
          <a:srcRect/>
          <a:stretch>
            <a:fillRect/>
          </a:stretch>
        </p:blipFill>
        <p:spPr bwMode="auto">
          <a:xfrm>
            <a:off x="900113" y="1628775"/>
            <a:ext cx="2520950" cy="2036763"/>
          </a:xfrm>
          <a:prstGeom prst="rect">
            <a:avLst/>
          </a:prstGeom>
          <a:noFill/>
          <a:ln w="9525">
            <a:solidFill>
              <a:schemeClr val="accent1"/>
            </a:solidFill>
            <a:miter lim="800000"/>
            <a:headEnd/>
            <a:tailEnd/>
          </a:ln>
        </p:spPr>
      </p:pic>
      <p:pic>
        <p:nvPicPr>
          <p:cNvPr id="4" name="Picture 4" descr="1_01_01_JPG"/>
          <p:cNvPicPr>
            <a:picLocks noChangeAspect="1" noChangeArrowheads="1"/>
          </p:cNvPicPr>
          <p:nvPr/>
        </p:nvPicPr>
        <p:blipFill>
          <a:blip r:embed="rId3"/>
          <a:srcRect/>
          <a:stretch>
            <a:fillRect/>
          </a:stretch>
        </p:blipFill>
        <p:spPr bwMode="auto">
          <a:xfrm>
            <a:off x="468313" y="3429000"/>
            <a:ext cx="2663825" cy="2051050"/>
          </a:xfrm>
          <a:prstGeom prst="rect">
            <a:avLst/>
          </a:prstGeom>
          <a:noFill/>
          <a:ln w="9525">
            <a:solidFill>
              <a:schemeClr val="accent1"/>
            </a:solidFill>
            <a:miter lim="800000"/>
            <a:headEnd/>
            <a:tailEnd/>
          </a:ln>
        </p:spPr>
      </p:pic>
      <p:pic>
        <p:nvPicPr>
          <p:cNvPr id="5" name="Picture 10" descr="1_01_09_JPG"/>
          <p:cNvPicPr>
            <a:picLocks noChangeAspect="1" noChangeArrowheads="1"/>
          </p:cNvPicPr>
          <p:nvPr/>
        </p:nvPicPr>
        <p:blipFill>
          <a:blip r:embed="rId4"/>
          <a:srcRect/>
          <a:stretch>
            <a:fillRect/>
          </a:stretch>
        </p:blipFill>
        <p:spPr bwMode="auto">
          <a:xfrm>
            <a:off x="3708400" y="1412875"/>
            <a:ext cx="2376488" cy="1858963"/>
          </a:xfrm>
          <a:prstGeom prst="rect">
            <a:avLst/>
          </a:prstGeom>
          <a:noFill/>
          <a:ln w="9525">
            <a:solidFill>
              <a:schemeClr val="accent1"/>
            </a:solidFill>
            <a:miter lim="800000"/>
            <a:headEnd/>
            <a:tailEnd/>
          </a:ln>
        </p:spPr>
      </p:pic>
      <p:pic>
        <p:nvPicPr>
          <p:cNvPr id="6" name="Picture 9" descr="1_01_07_JPG"/>
          <p:cNvPicPr>
            <a:picLocks noChangeAspect="1" noChangeArrowheads="1"/>
          </p:cNvPicPr>
          <p:nvPr/>
        </p:nvPicPr>
        <p:blipFill>
          <a:blip r:embed="rId5"/>
          <a:srcRect/>
          <a:stretch>
            <a:fillRect/>
          </a:stretch>
        </p:blipFill>
        <p:spPr bwMode="auto">
          <a:xfrm>
            <a:off x="6429388" y="1412875"/>
            <a:ext cx="2286015" cy="1806575"/>
          </a:xfrm>
          <a:prstGeom prst="rect">
            <a:avLst/>
          </a:prstGeom>
          <a:noFill/>
          <a:ln w="9525">
            <a:solidFill>
              <a:schemeClr val="accent1"/>
            </a:solidFill>
            <a:miter lim="800000"/>
            <a:headEnd/>
            <a:tailEnd/>
          </a:ln>
        </p:spPr>
      </p:pic>
      <p:pic>
        <p:nvPicPr>
          <p:cNvPr id="7" name="Picture 6" descr="1_01_06_JPG"/>
          <p:cNvPicPr>
            <a:picLocks noChangeAspect="1" noChangeArrowheads="1"/>
          </p:cNvPicPr>
          <p:nvPr/>
        </p:nvPicPr>
        <p:blipFill>
          <a:blip r:embed="rId6"/>
          <a:srcRect/>
          <a:stretch>
            <a:fillRect/>
          </a:stretch>
        </p:blipFill>
        <p:spPr bwMode="auto">
          <a:xfrm>
            <a:off x="4500563" y="2924175"/>
            <a:ext cx="2520950" cy="1930400"/>
          </a:xfrm>
          <a:prstGeom prst="rect">
            <a:avLst/>
          </a:prstGeom>
          <a:noFill/>
          <a:ln w="9525">
            <a:solidFill>
              <a:schemeClr val="accent1"/>
            </a:solidFill>
            <a:miter lim="800000"/>
            <a:headEnd/>
            <a:tailEnd/>
          </a:ln>
        </p:spPr>
      </p:pic>
      <p:pic>
        <p:nvPicPr>
          <p:cNvPr id="8" name="Picture 5" descr="1_01_02_JPG"/>
          <p:cNvPicPr>
            <a:picLocks noChangeAspect="1" noChangeArrowheads="1"/>
          </p:cNvPicPr>
          <p:nvPr/>
        </p:nvPicPr>
        <p:blipFill>
          <a:blip r:embed="rId7"/>
          <a:srcRect/>
          <a:stretch>
            <a:fillRect/>
          </a:stretch>
        </p:blipFill>
        <p:spPr bwMode="auto">
          <a:xfrm>
            <a:off x="2571737" y="4652963"/>
            <a:ext cx="2214578" cy="1871662"/>
          </a:xfrm>
          <a:prstGeom prst="rect">
            <a:avLst/>
          </a:prstGeom>
          <a:noFill/>
          <a:ln w="9525">
            <a:solidFill>
              <a:schemeClr val="accent1"/>
            </a:solidFill>
            <a:miter lim="800000"/>
            <a:headEnd/>
            <a:tailEnd/>
          </a:ln>
        </p:spPr>
      </p:pic>
      <p:pic>
        <p:nvPicPr>
          <p:cNvPr id="9" name="Picture 7" descr="1_01_03_JPG"/>
          <p:cNvPicPr>
            <a:picLocks noChangeAspect="1" noChangeArrowheads="1"/>
          </p:cNvPicPr>
          <p:nvPr/>
        </p:nvPicPr>
        <p:blipFill>
          <a:blip r:embed="rId8"/>
          <a:srcRect/>
          <a:stretch>
            <a:fillRect/>
          </a:stretch>
        </p:blipFill>
        <p:spPr bwMode="auto">
          <a:xfrm>
            <a:off x="5786447" y="4724400"/>
            <a:ext cx="2428892" cy="1735138"/>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1000"/>
                                        <p:tgtEl>
                                          <p:spTgt spid="3"/>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1000"/>
                                        <p:tgtEl>
                                          <p:spTgt spid="4"/>
                                        </p:tgtEl>
                                      </p:cBhvr>
                                    </p:animEffect>
                                  </p:childTnLst>
                                </p:cTn>
                              </p:par>
                            </p:childTnLst>
                          </p:cTn>
                        </p:par>
                        <p:par>
                          <p:cTn id="12" fill="hold">
                            <p:stCondLst>
                              <p:cond delay="2000"/>
                            </p:stCondLst>
                            <p:childTnLst>
                              <p:par>
                                <p:cTn id="13" presetID="9"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1000"/>
                                        <p:tgtEl>
                                          <p:spTgt spid="5"/>
                                        </p:tgtEl>
                                      </p:cBhvr>
                                    </p:animEffect>
                                  </p:childTnLst>
                                </p:cTn>
                              </p:par>
                            </p:childTnLst>
                          </p:cTn>
                        </p:par>
                        <p:par>
                          <p:cTn id="16" fill="hold">
                            <p:stCondLst>
                              <p:cond delay="3000"/>
                            </p:stCondLst>
                            <p:childTnLst>
                              <p:par>
                                <p:cTn id="17" presetID="9"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ssolve">
                                      <p:cBhvr>
                                        <p:cTn id="19" dur="1000"/>
                                        <p:tgtEl>
                                          <p:spTgt spid="6"/>
                                        </p:tgtEl>
                                      </p:cBhvr>
                                    </p:animEffect>
                                  </p:childTnLst>
                                </p:cTn>
                              </p:par>
                            </p:childTnLst>
                          </p:cTn>
                        </p:par>
                        <p:par>
                          <p:cTn id="20" fill="hold">
                            <p:stCondLst>
                              <p:cond delay="4000"/>
                            </p:stCondLst>
                            <p:childTnLst>
                              <p:par>
                                <p:cTn id="21" presetID="9"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ssolve">
                                      <p:cBhvr>
                                        <p:cTn id="23" dur="1000"/>
                                        <p:tgtEl>
                                          <p:spTgt spid="7"/>
                                        </p:tgtEl>
                                      </p:cBhvr>
                                    </p:animEffect>
                                  </p:childTnLst>
                                </p:cTn>
                              </p:par>
                            </p:childTnLst>
                          </p:cTn>
                        </p:par>
                        <p:par>
                          <p:cTn id="24" fill="hold">
                            <p:stCondLst>
                              <p:cond delay="5000"/>
                            </p:stCondLst>
                            <p:childTnLst>
                              <p:par>
                                <p:cTn id="25" presetID="9"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ssolve">
                                      <p:cBhvr>
                                        <p:cTn id="27" dur="1000"/>
                                        <p:tgtEl>
                                          <p:spTgt spid="8"/>
                                        </p:tgtEl>
                                      </p:cBhvr>
                                    </p:animEffect>
                                  </p:childTnLst>
                                </p:cTn>
                              </p:par>
                            </p:childTnLst>
                          </p:cTn>
                        </p:par>
                        <p:par>
                          <p:cTn id="28" fill="hold">
                            <p:stCondLst>
                              <p:cond delay="6000"/>
                            </p:stCondLst>
                            <p:childTnLst>
                              <p:par>
                                <p:cTn id="29" presetID="9"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dissolv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00298" y="785794"/>
            <a:ext cx="3500462" cy="584775"/>
          </a:xfrm>
          <a:prstGeom prst="rect">
            <a:avLst/>
          </a:prstGeom>
        </p:spPr>
        <p:txBody>
          <a:bodyPr wrap="square">
            <a:spAutoFit/>
          </a:bodyPr>
          <a:lstStyle/>
          <a:p>
            <a:pPr algn="ctr"/>
            <a:r>
              <a:rPr lang="ru-RU" sz="3200" b="1" dirty="0" smtClean="0">
                <a:solidFill>
                  <a:srgbClr val="0070C0"/>
                </a:solidFill>
              </a:rPr>
              <a:t>Шнуровки</a:t>
            </a:r>
            <a:endParaRPr lang="ru-RU" sz="3200" b="1" dirty="0">
              <a:solidFill>
                <a:srgbClr val="0070C0"/>
              </a:solidFill>
            </a:endParaRPr>
          </a:p>
        </p:txBody>
      </p:sp>
      <p:pic>
        <p:nvPicPr>
          <p:cNvPr id="3" name="Picture 23" descr="malshikT"/>
          <p:cNvPicPr>
            <a:picLocks noChangeAspect="1" noChangeArrowheads="1"/>
          </p:cNvPicPr>
          <p:nvPr/>
        </p:nvPicPr>
        <p:blipFill>
          <a:blip r:embed="rId2"/>
          <a:srcRect/>
          <a:stretch>
            <a:fillRect/>
          </a:stretch>
        </p:blipFill>
        <p:spPr bwMode="auto">
          <a:xfrm>
            <a:off x="395288" y="260350"/>
            <a:ext cx="1819258" cy="1557338"/>
          </a:xfrm>
          <a:prstGeom prst="rect">
            <a:avLst/>
          </a:prstGeom>
          <a:noFill/>
          <a:ln w="9525">
            <a:solidFill>
              <a:schemeClr val="accent1"/>
            </a:solidFill>
            <a:miter lim="800000"/>
            <a:headEnd/>
            <a:tailEnd/>
          </a:ln>
        </p:spPr>
      </p:pic>
      <p:pic>
        <p:nvPicPr>
          <p:cNvPr id="4" name="Picture 24" descr="devochkaT"/>
          <p:cNvPicPr>
            <a:picLocks noChangeAspect="1" noChangeArrowheads="1"/>
          </p:cNvPicPr>
          <p:nvPr/>
        </p:nvPicPr>
        <p:blipFill>
          <a:blip r:embed="rId3"/>
          <a:srcRect/>
          <a:stretch>
            <a:fillRect/>
          </a:stretch>
        </p:blipFill>
        <p:spPr bwMode="auto">
          <a:xfrm>
            <a:off x="7019925" y="260350"/>
            <a:ext cx="1655763" cy="1539875"/>
          </a:xfrm>
          <a:prstGeom prst="rect">
            <a:avLst/>
          </a:prstGeom>
          <a:noFill/>
          <a:ln w="9525">
            <a:solidFill>
              <a:schemeClr val="accent1"/>
            </a:solidFill>
            <a:miter lim="800000"/>
            <a:headEnd/>
            <a:tailEnd/>
          </a:ln>
        </p:spPr>
      </p:pic>
      <p:pic>
        <p:nvPicPr>
          <p:cNvPr id="5" name="Picture 13" descr="pug_6_1"/>
          <p:cNvPicPr>
            <a:picLocks noChangeAspect="1" noChangeArrowheads="1"/>
          </p:cNvPicPr>
          <p:nvPr/>
        </p:nvPicPr>
        <p:blipFill>
          <a:blip r:embed="rId4"/>
          <a:srcRect/>
          <a:stretch>
            <a:fillRect/>
          </a:stretch>
        </p:blipFill>
        <p:spPr>
          <a:xfrm>
            <a:off x="611188" y="2071678"/>
            <a:ext cx="1603358" cy="1412885"/>
          </a:xfrm>
          <a:prstGeom prst="rect">
            <a:avLst/>
          </a:prstGeom>
          <a:noFill/>
          <a:ln>
            <a:solidFill>
              <a:schemeClr val="accent1"/>
            </a:solidFill>
          </a:ln>
        </p:spPr>
      </p:pic>
      <p:pic>
        <p:nvPicPr>
          <p:cNvPr id="6" name="Picture 19" descr="Bus"/>
          <p:cNvPicPr>
            <a:picLocks noChangeAspect="1" noChangeArrowheads="1"/>
          </p:cNvPicPr>
          <p:nvPr/>
        </p:nvPicPr>
        <p:blipFill>
          <a:blip r:embed="rId5"/>
          <a:srcRect/>
          <a:stretch>
            <a:fillRect/>
          </a:stretch>
        </p:blipFill>
        <p:spPr bwMode="auto">
          <a:xfrm>
            <a:off x="2411413" y="1628775"/>
            <a:ext cx="1871662" cy="1871663"/>
          </a:xfrm>
          <a:prstGeom prst="rect">
            <a:avLst/>
          </a:prstGeom>
          <a:noFill/>
          <a:ln w="9525">
            <a:solidFill>
              <a:schemeClr val="accent1"/>
            </a:solidFill>
            <a:miter lim="800000"/>
            <a:headEnd/>
            <a:tailEnd/>
          </a:ln>
        </p:spPr>
      </p:pic>
      <p:pic>
        <p:nvPicPr>
          <p:cNvPr id="7" name="Picture 11" descr="lem_riba"/>
          <p:cNvPicPr>
            <a:picLocks noChangeAspect="1" noChangeArrowheads="1"/>
          </p:cNvPicPr>
          <p:nvPr/>
        </p:nvPicPr>
        <p:blipFill>
          <a:blip r:embed="rId6"/>
          <a:srcRect/>
          <a:stretch>
            <a:fillRect/>
          </a:stretch>
        </p:blipFill>
        <p:spPr>
          <a:xfrm>
            <a:off x="4716463" y="1989138"/>
            <a:ext cx="1584325" cy="1266825"/>
          </a:xfrm>
          <a:prstGeom prst="rect">
            <a:avLst/>
          </a:prstGeom>
          <a:noFill/>
          <a:ln>
            <a:solidFill>
              <a:schemeClr val="accent1"/>
            </a:solidFill>
          </a:ln>
        </p:spPr>
      </p:pic>
      <p:pic>
        <p:nvPicPr>
          <p:cNvPr id="8" name="Picture 21" descr="shnur"/>
          <p:cNvPicPr>
            <a:picLocks noChangeAspect="1" noChangeArrowheads="1"/>
          </p:cNvPicPr>
          <p:nvPr/>
        </p:nvPicPr>
        <p:blipFill>
          <a:blip r:embed="rId7"/>
          <a:srcRect/>
          <a:stretch>
            <a:fillRect/>
          </a:stretch>
        </p:blipFill>
        <p:spPr bwMode="auto">
          <a:xfrm>
            <a:off x="6948488" y="2133600"/>
            <a:ext cx="1800225" cy="1625600"/>
          </a:xfrm>
          <a:prstGeom prst="rect">
            <a:avLst/>
          </a:prstGeom>
          <a:noFill/>
          <a:ln w="9525">
            <a:solidFill>
              <a:schemeClr val="accent1"/>
            </a:solidFill>
            <a:miter lim="800000"/>
            <a:headEnd/>
            <a:tailEnd/>
          </a:ln>
        </p:spPr>
      </p:pic>
      <p:pic>
        <p:nvPicPr>
          <p:cNvPr id="9" name="Picture 17" descr="lem_mishka"/>
          <p:cNvPicPr>
            <a:picLocks noChangeAspect="1" noChangeArrowheads="1"/>
          </p:cNvPicPr>
          <p:nvPr/>
        </p:nvPicPr>
        <p:blipFill>
          <a:blip r:embed="rId8"/>
          <a:srcRect/>
          <a:stretch>
            <a:fillRect/>
          </a:stretch>
        </p:blipFill>
        <p:spPr bwMode="auto">
          <a:xfrm>
            <a:off x="827088" y="4005263"/>
            <a:ext cx="2092325" cy="2232025"/>
          </a:xfrm>
          <a:prstGeom prst="rect">
            <a:avLst/>
          </a:prstGeom>
          <a:noFill/>
          <a:ln w="9525">
            <a:solidFill>
              <a:schemeClr val="accent1"/>
            </a:solidFill>
            <a:miter lim="800000"/>
            <a:headEnd/>
            <a:tailEnd/>
          </a:ln>
        </p:spPr>
      </p:pic>
      <p:pic>
        <p:nvPicPr>
          <p:cNvPr id="10" name="Picture 20" descr="sh-1"/>
          <p:cNvPicPr>
            <a:picLocks noChangeAspect="1" noChangeArrowheads="1"/>
          </p:cNvPicPr>
          <p:nvPr/>
        </p:nvPicPr>
        <p:blipFill>
          <a:blip r:embed="rId9"/>
          <a:srcRect/>
          <a:stretch>
            <a:fillRect/>
          </a:stretch>
        </p:blipFill>
        <p:spPr bwMode="auto">
          <a:xfrm>
            <a:off x="3500430" y="3429000"/>
            <a:ext cx="2655895" cy="2595560"/>
          </a:xfrm>
          <a:prstGeom prst="rect">
            <a:avLst/>
          </a:prstGeom>
          <a:noFill/>
          <a:ln w="9525">
            <a:solidFill>
              <a:schemeClr val="accent1"/>
            </a:solidFill>
            <a:miter lim="800000"/>
            <a:headEnd/>
            <a:tailEnd/>
          </a:ln>
        </p:spPr>
      </p:pic>
      <p:pic>
        <p:nvPicPr>
          <p:cNvPr id="11" name="Picture 15" descr="lem_babochka"/>
          <p:cNvPicPr>
            <a:picLocks noChangeAspect="1" noChangeArrowheads="1"/>
          </p:cNvPicPr>
          <p:nvPr/>
        </p:nvPicPr>
        <p:blipFill>
          <a:blip r:embed="rId10"/>
          <a:srcRect/>
          <a:stretch>
            <a:fillRect/>
          </a:stretch>
        </p:blipFill>
        <p:spPr>
          <a:xfrm>
            <a:off x="6643703" y="4005263"/>
            <a:ext cx="1857388" cy="1417637"/>
          </a:xfrm>
          <a:prstGeom prst="rect">
            <a:avLst/>
          </a:prstGeom>
          <a:noFill/>
          <a:ln>
            <a:solidFill>
              <a:schemeClr val="accent1"/>
            </a:solidFill>
          </a:ln>
        </p:spPr>
      </p:pic>
      <p:pic>
        <p:nvPicPr>
          <p:cNvPr id="12" name="Picture 18" descr="pugw"/>
          <p:cNvPicPr>
            <a:picLocks noChangeAspect="1" noChangeArrowheads="1"/>
          </p:cNvPicPr>
          <p:nvPr/>
        </p:nvPicPr>
        <p:blipFill>
          <a:blip r:embed="rId11"/>
          <a:srcRect/>
          <a:stretch>
            <a:fillRect/>
          </a:stretch>
        </p:blipFill>
        <p:spPr bwMode="auto">
          <a:xfrm>
            <a:off x="6357951" y="5661025"/>
            <a:ext cx="1500197" cy="938213"/>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childTnLst>
                                </p:cTn>
                              </p:par>
                            </p:childTnLst>
                          </p:cTn>
                        </p:par>
                        <p:par>
                          <p:cTn id="15" fill="hold">
                            <p:stCondLst>
                              <p:cond delay="2000"/>
                            </p:stCondLst>
                            <p:childTnLst>
                              <p:par>
                                <p:cTn id="16" presetID="10"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childTnLst>
                                </p:cTn>
                              </p:par>
                            </p:childTnLst>
                          </p:cTn>
                        </p:par>
                        <p:par>
                          <p:cTn id="19" fill="hold">
                            <p:stCondLst>
                              <p:cond delay="30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childTnLst>
                                </p:cTn>
                              </p:par>
                              <p:par>
                                <p:cTn id="23" presetID="10"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childTnLst>
                                </p:cTn>
                              </p:par>
                              <p:par>
                                <p:cTn id="26" presetID="10" presetClass="entr" presetSubtype="0"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childTnLst>
                                </p:cTn>
                              </p:par>
                              <p:par>
                                <p:cTn id="29" presetID="10"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childTnLst>
                                </p:cTn>
                              </p:par>
                              <p:par>
                                <p:cTn id="32" presetID="10"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childTnLst>
                                </p:cTn>
                              </p:par>
                              <p:par>
                                <p:cTn id="35" presetID="10"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28860" y="714356"/>
            <a:ext cx="4071966" cy="523220"/>
          </a:xfrm>
          <a:prstGeom prst="rect">
            <a:avLst/>
          </a:prstGeom>
        </p:spPr>
        <p:txBody>
          <a:bodyPr wrap="square">
            <a:spAutoFit/>
          </a:bodyPr>
          <a:lstStyle/>
          <a:p>
            <a:r>
              <a:rPr lang="ru-RU" sz="2800" b="1" dirty="0" smtClean="0"/>
              <a:t>Сенсорное развитие</a:t>
            </a:r>
            <a:endParaRPr lang="ru-RU" sz="2800" b="1" dirty="0"/>
          </a:p>
        </p:txBody>
      </p:sp>
      <p:sp>
        <p:nvSpPr>
          <p:cNvPr id="3" name="Прямоугольник 2"/>
          <p:cNvSpPr/>
          <p:nvPr/>
        </p:nvSpPr>
        <p:spPr>
          <a:xfrm>
            <a:off x="285720" y="1285860"/>
            <a:ext cx="4214842" cy="3416320"/>
          </a:xfrm>
          <a:prstGeom prst="rect">
            <a:avLst/>
          </a:prstGeom>
        </p:spPr>
        <p:txBody>
          <a:bodyPr wrap="square">
            <a:spAutoFit/>
          </a:bodyPr>
          <a:lstStyle/>
          <a:p>
            <a:r>
              <a:rPr lang="ru-RU" dirty="0" smtClean="0"/>
              <a:t>В области сенсорного развития малыш может использовать свои чувства при изучении окружающего мира - с помощью материалов, находящихся здесь, он развивает свое зрение, осязание, вкус, обоняние, слух, а также имеет возможность потренироваться в различении температур, ощутить разницу в весе предметов, и конечно развить мускульную память</a:t>
            </a:r>
          </a:p>
        </p:txBody>
      </p:sp>
      <p:pic>
        <p:nvPicPr>
          <p:cNvPr id="4" name="Picture 18" descr="sumka_toy"/>
          <p:cNvPicPr>
            <a:picLocks noChangeAspect="1" noChangeArrowheads="1"/>
          </p:cNvPicPr>
          <p:nvPr/>
        </p:nvPicPr>
        <p:blipFill>
          <a:blip r:embed="rId2"/>
          <a:srcRect/>
          <a:stretch>
            <a:fillRect/>
          </a:stretch>
        </p:blipFill>
        <p:spPr bwMode="auto">
          <a:xfrm>
            <a:off x="4643438" y="1628775"/>
            <a:ext cx="1822450" cy="2160588"/>
          </a:xfrm>
          <a:prstGeom prst="rect">
            <a:avLst/>
          </a:prstGeom>
          <a:noFill/>
          <a:ln w="9525">
            <a:solidFill>
              <a:schemeClr val="accent1"/>
            </a:solidFill>
            <a:miter lim="800000"/>
            <a:headEnd/>
            <a:tailEnd/>
          </a:ln>
        </p:spPr>
      </p:pic>
      <p:pic>
        <p:nvPicPr>
          <p:cNvPr id="5" name="Picture 19" descr="kubik_1"/>
          <p:cNvPicPr>
            <a:picLocks noChangeAspect="1" noChangeArrowheads="1"/>
          </p:cNvPicPr>
          <p:nvPr/>
        </p:nvPicPr>
        <p:blipFill>
          <a:blip r:embed="rId3"/>
          <a:srcRect/>
          <a:stretch>
            <a:fillRect/>
          </a:stretch>
        </p:blipFill>
        <p:spPr bwMode="auto">
          <a:xfrm>
            <a:off x="6715140" y="1214422"/>
            <a:ext cx="2020872" cy="2022491"/>
          </a:xfrm>
          <a:prstGeom prst="rect">
            <a:avLst/>
          </a:prstGeom>
          <a:noFill/>
          <a:ln w="9525">
            <a:solidFill>
              <a:schemeClr val="accent1"/>
            </a:solidFill>
            <a:miter lim="800000"/>
            <a:headEnd/>
            <a:tailEnd/>
          </a:ln>
        </p:spPr>
      </p:pic>
      <p:pic>
        <p:nvPicPr>
          <p:cNvPr id="6" name="Picture 16" descr="Avtobus"/>
          <p:cNvPicPr>
            <a:picLocks noChangeAspect="1" noChangeArrowheads="1"/>
          </p:cNvPicPr>
          <p:nvPr/>
        </p:nvPicPr>
        <p:blipFill>
          <a:blip r:embed="rId4"/>
          <a:srcRect/>
          <a:stretch>
            <a:fillRect/>
          </a:stretch>
        </p:blipFill>
        <p:spPr bwMode="auto">
          <a:xfrm>
            <a:off x="7164388" y="3500438"/>
            <a:ext cx="1655762" cy="1158875"/>
          </a:xfrm>
          <a:prstGeom prst="rect">
            <a:avLst/>
          </a:prstGeom>
          <a:noFill/>
          <a:ln w="9525">
            <a:solidFill>
              <a:schemeClr val="accent1"/>
            </a:solidFill>
            <a:miter lim="800000"/>
            <a:headEnd/>
            <a:tailEnd/>
          </a:ln>
        </p:spPr>
      </p:pic>
      <p:pic>
        <p:nvPicPr>
          <p:cNvPr id="7" name="Picture 22" descr="gorodki"/>
          <p:cNvPicPr>
            <a:picLocks noChangeAspect="1" noChangeArrowheads="1"/>
          </p:cNvPicPr>
          <p:nvPr/>
        </p:nvPicPr>
        <p:blipFill>
          <a:blip r:embed="rId5"/>
          <a:srcRect/>
          <a:stretch>
            <a:fillRect/>
          </a:stretch>
        </p:blipFill>
        <p:spPr bwMode="auto">
          <a:xfrm>
            <a:off x="4572000" y="4076700"/>
            <a:ext cx="2232025" cy="2232025"/>
          </a:xfrm>
          <a:prstGeom prst="rect">
            <a:avLst/>
          </a:prstGeom>
          <a:noFill/>
          <a:ln w="9525">
            <a:solidFill>
              <a:schemeClr val="accent1"/>
            </a:solidFill>
            <a:miter lim="800000"/>
            <a:headEnd/>
            <a:tailEnd/>
          </a:ln>
        </p:spPr>
      </p:pic>
      <p:pic>
        <p:nvPicPr>
          <p:cNvPr id="8" name="Picture 23" descr="kovrkorz"/>
          <p:cNvPicPr>
            <a:picLocks noChangeAspect="1" noChangeArrowheads="1"/>
          </p:cNvPicPr>
          <p:nvPr/>
        </p:nvPicPr>
        <p:blipFill>
          <a:blip r:embed="rId6"/>
          <a:srcRect/>
          <a:stretch>
            <a:fillRect/>
          </a:stretch>
        </p:blipFill>
        <p:spPr bwMode="auto">
          <a:xfrm>
            <a:off x="7164388" y="5084763"/>
            <a:ext cx="1744662" cy="1185862"/>
          </a:xfrm>
          <a:prstGeom prst="rect">
            <a:avLst/>
          </a:prstGeom>
          <a:noFill/>
          <a:ln w="9525">
            <a:solidFill>
              <a:schemeClr val="accent1"/>
            </a:solidFill>
            <a:miter lim="800000"/>
            <a:headEnd/>
            <a:tailEnd/>
          </a:ln>
        </p:spPr>
      </p:pic>
      <p:pic>
        <p:nvPicPr>
          <p:cNvPr id="9" name="Picture 17" descr="soft_train"/>
          <p:cNvPicPr>
            <a:picLocks noChangeAspect="1" noChangeArrowheads="1"/>
          </p:cNvPicPr>
          <p:nvPr/>
        </p:nvPicPr>
        <p:blipFill>
          <a:blip r:embed="rId7"/>
          <a:srcRect/>
          <a:stretch>
            <a:fillRect/>
          </a:stretch>
        </p:blipFill>
        <p:spPr bwMode="auto">
          <a:xfrm>
            <a:off x="468313" y="4868863"/>
            <a:ext cx="3743325" cy="1377950"/>
          </a:xfrm>
          <a:prstGeom prst="rect">
            <a:avLst/>
          </a:prstGeom>
          <a:noFill/>
          <a:ln w="9525">
            <a:solidFill>
              <a:schemeClr val="accent1"/>
            </a:solidFill>
            <a:miter lim="800000"/>
            <a:headEnd/>
            <a:tailEnd/>
          </a:ln>
        </p:spPr>
      </p:pic>
      <p:pic>
        <p:nvPicPr>
          <p:cNvPr id="10" name="Picture 15" descr="r2"/>
          <p:cNvPicPr>
            <a:picLocks noChangeAspect="1" noChangeArrowheads="1" noCrop="1"/>
          </p:cNvPicPr>
          <p:nvPr/>
        </p:nvPicPr>
        <p:blipFill>
          <a:blip r:embed="rId8"/>
          <a:srcRect/>
          <a:stretch>
            <a:fillRect/>
          </a:stretch>
        </p:blipFill>
        <p:spPr bwMode="auto">
          <a:xfrm>
            <a:off x="142844" y="142852"/>
            <a:ext cx="1714480" cy="117159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par>
                                <p:cTn id="11" presetID="2" presetClass="entr" presetSubtype="2"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1+#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ppt_x"/>
                                          </p:val>
                                        </p:tav>
                                        <p:tav tm="100000">
                                          <p:val>
                                            <p:strVal val="#ppt_x"/>
                                          </p:val>
                                        </p:tav>
                                      </p:tavLst>
                                    </p:anim>
                                    <p:anim calcmode="lin" valueType="num">
                                      <p:cBhvr additive="base">
                                        <p:cTn id="19" dur="1000" fill="hold"/>
                                        <p:tgtEl>
                                          <p:spTgt spid="7"/>
                                        </p:tgtEl>
                                        <p:attrNameLst>
                                          <p:attrName>ppt_y</p:attrName>
                                        </p:attrNameLst>
                                      </p:cBhvr>
                                      <p:tavLst>
                                        <p:tav tm="0">
                                          <p:val>
                                            <p:strVal val="1+#ppt_h/2"/>
                                          </p:val>
                                        </p:tav>
                                        <p:tav tm="100000">
                                          <p:val>
                                            <p:strVal val="#ppt_y"/>
                                          </p:val>
                                        </p:tav>
                                      </p:tavLst>
                                    </p:anim>
                                  </p:childTnLst>
                                </p:cTn>
                              </p:par>
                              <p:par>
                                <p:cTn id="20" presetID="2" presetClass="entr" presetSubtype="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1000" fill="hold"/>
                                        <p:tgtEl>
                                          <p:spTgt spid="8"/>
                                        </p:tgtEl>
                                        <p:attrNameLst>
                                          <p:attrName>ppt_x</p:attrName>
                                        </p:attrNameLst>
                                      </p:cBhvr>
                                      <p:tavLst>
                                        <p:tav tm="0">
                                          <p:val>
                                            <p:strVal val="1+#ppt_w/2"/>
                                          </p:val>
                                        </p:tav>
                                        <p:tav tm="100000">
                                          <p:val>
                                            <p:strVal val="#ppt_x"/>
                                          </p:val>
                                        </p:tav>
                                      </p:tavLst>
                                    </p:anim>
                                    <p:anim calcmode="lin" valueType="num">
                                      <p:cBhvr additive="base">
                                        <p:cTn id="23" dur="10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1000" fill="hold"/>
                                        <p:tgtEl>
                                          <p:spTgt spid="9"/>
                                        </p:tgtEl>
                                        <p:attrNameLst>
                                          <p:attrName>ppt_x</p:attrName>
                                        </p:attrNameLst>
                                      </p:cBhvr>
                                      <p:tavLst>
                                        <p:tav tm="0">
                                          <p:val>
                                            <p:strVal val="0-#ppt_w/2"/>
                                          </p:val>
                                        </p:tav>
                                        <p:tav tm="100000">
                                          <p:val>
                                            <p:strVal val="#ppt_x"/>
                                          </p:val>
                                        </p:tav>
                                      </p:tavLst>
                                    </p:anim>
                                    <p:anim calcmode="lin" valueType="num">
                                      <p:cBhvr additive="base">
                                        <p:cTn id="27"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28794" y="357166"/>
            <a:ext cx="4786346" cy="584775"/>
          </a:xfrm>
          <a:prstGeom prst="rect">
            <a:avLst/>
          </a:prstGeom>
        </p:spPr>
        <p:txBody>
          <a:bodyPr wrap="square">
            <a:spAutoFit/>
          </a:bodyPr>
          <a:lstStyle/>
          <a:p>
            <a:pPr algn="ctr"/>
            <a:r>
              <a:rPr lang="ru-RU" sz="3200" b="1" dirty="0" smtClean="0">
                <a:solidFill>
                  <a:srgbClr val="0070C0"/>
                </a:solidFill>
              </a:rPr>
              <a:t>Сенсорное развитие</a:t>
            </a:r>
            <a:endParaRPr lang="ru-RU" sz="3200" dirty="0">
              <a:solidFill>
                <a:srgbClr val="0070C0"/>
              </a:solidFill>
            </a:endParaRPr>
          </a:p>
        </p:txBody>
      </p:sp>
      <p:pic>
        <p:nvPicPr>
          <p:cNvPr id="4" name="Picture 6" descr="219"/>
          <p:cNvPicPr>
            <a:picLocks noChangeAspect="1" noChangeArrowheads="1"/>
          </p:cNvPicPr>
          <p:nvPr/>
        </p:nvPicPr>
        <p:blipFill>
          <a:blip r:embed="rId2"/>
          <a:srcRect/>
          <a:stretch>
            <a:fillRect/>
          </a:stretch>
        </p:blipFill>
        <p:spPr bwMode="auto">
          <a:xfrm>
            <a:off x="285720" y="2357430"/>
            <a:ext cx="3857652" cy="3557589"/>
          </a:xfrm>
          <a:prstGeom prst="rect">
            <a:avLst/>
          </a:prstGeom>
          <a:noFill/>
          <a:ln w="9525">
            <a:solidFill>
              <a:schemeClr val="accent1"/>
            </a:solidFill>
            <a:miter lim="800000"/>
            <a:headEnd/>
            <a:tailEnd/>
          </a:ln>
        </p:spPr>
      </p:pic>
      <p:pic>
        <p:nvPicPr>
          <p:cNvPr id="7" name="Picture 5" descr="212"/>
          <p:cNvPicPr>
            <a:picLocks noChangeAspect="1" noChangeArrowheads="1"/>
          </p:cNvPicPr>
          <p:nvPr/>
        </p:nvPicPr>
        <p:blipFill>
          <a:blip r:embed="rId3"/>
          <a:srcRect/>
          <a:stretch>
            <a:fillRect/>
          </a:stretch>
        </p:blipFill>
        <p:spPr bwMode="auto">
          <a:xfrm>
            <a:off x="3714744" y="928671"/>
            <a:ext cx="4643470" cy="2643206"/>
          </a:xfrm>
          <a:prstGeom prst="rect">
            <a:avLst/>
          </a:prstGeom>
          <a:noFill/>
          <a:ln w="9525">
            <a:solidFill>
              <a:schemeClr val="accent1"/>
            </a:solidFill>
            <a:miter lim="800000"/>
            <a:headEnd/>
            <a:tailEnd/>
          </a:ln>
        </p:spPr>
      </p:pic>
      <p:pic>
        <p:nvPicPr>
          <p:cNvPr id="8" name="Picture 7" descr="222"/>
          <p:cNvPicPr>
            <a:picLocks noChangeAspect="1" noChangeArrowheads="1"/>
          </p:cNvPicPr>
          <p:nvPr/>
        </p:nvPicPr>
        <p:blipFill>
          <a:blip r:embed="rId4"/>
          <a:srcRect/>
          <a:stretch>
            <a:fillRect/>
          </a:stretch>
        </p:blipFill>
        <p:spPr bwMode="auto">
          <a:xfrm>
            <a:off x="4000496" y="3786190"/>
            <a:ext cx="4751389" cy="2643206"/>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000" fill="hold"/>
                                        <p:tgtEl>
                                          <p:spTgt spid="7"/>
                                        </p:tgtEl>
                                        <p:attrNameLst>
                                          <p:attrName>ppt_x</p:attrName>
                                        </p:attrNameLst>
                                      </p:cBhvr>
                                      <p:tavLst>
                                        <p:tav tm="0">
                                          <p:val>
                                            <p:strVal val="#ppt_x"/>
                                          </p:val>
                                        </p:tav>
                                        <p:tav tm="100000">
                                          <p:val>
                                            <p:strVal val="#ppt_x"/>
                                          </p:val>
                                        </p:tav>
                                      </p:tavLst>
                                    </p:anim>
                                    <p:anim calcmode="lin" valueType="num">
                                      <p:cBhvr additive="base">
                                        <p:cTn id="13" dur="20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3"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2000" fill="hold"/>
                                        <p:tgtEl>
                                          <p:spTgt spid="8"/>
                                        </p:tgtEl>
                                        <p:attrNameLst>
                                          <p:attrName>ppt_x</p:attrName>
                                        </p:attrNameLst>
                                      </p:cBhvr>
                                      <p:tavLst>
                                        <p:tav tm="0">
                                          <p:val>
                                            <p:strVal val="1+#ppt_w/2"/>
                                          </p:val>
                                        </p:tav>
                                        <p:tav tm="100000">
                                          <p:val>
                                            <p:strVal val="#ppt_x"/>
                                          </p:val>
                                        </p:tav>
                                      </p:tavLst>
                                    </p:anim>
                                    <p:anim calcmode="lin" valueType="num">
                                      <p:cBhvr additive="base">
                                        <p:cTn id="18" dur="2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57422" y="1000108"/>
            <a:ext cx="4500593" cy="646331"/>
          </a:xfrm>
          <a:prstGeom prst="rect">
            <a:avLst/>
          </a:prstGeom>
        </p:spPr>
        <p:txBody>
          <a:bodyPr wrap="square">
            <a:spAutoFit/>
          </a:bodyPr>
          <a:lstStyle/>
          <a:p>
            <a:pPr algn="ctr"/>
            <a:r>
              <a:rPr lang="ru-RU" sz="3600" dirty="0" smtClean="0">
                <a:solidFill>
                  <a:srgbClr val="0070C0"/>
                </a:solidFill>
              </a:rPr>
              <a:t>Развитие зрения</a:t>
            </a:r>
            <a:endParaRPr lang="ru-RU" sz="3600" dirty="0">
              <a:solidFill>
                <a:srgbClr val="0070C0"/>
              </a:solidFill>
            </a:endParaRPr>
          </a:p>
        </p:txBody>
      </p:sp>
      <p:pic>
        <p:nvPicPr>
          <p:cNvPr id="3" name="Picture 10" descr="kolpachki_1"/>
          <p:cNvPicPr>
            <a:picLocks noChangeAspect="1" noChangeArrowheads="1"/>
          </p:cNvPicPr>
          <p:nvPr/>
        </p:nvPicPr>
        <p:blipFill>
          <a:blip r:embed="rId2"/>
          <a:srcRect/>
          <a:stretch>
            <a:fillRect/>
          </a:stretch>
        </p:blipFill>
        <p:spPr>
          <a:xfrm>
            <a:off x="250824" y="549275"/>
            <a:ext cx="2035159" cy="1292225"/>
          </a:xfrm>
          <a:prstGeom prst="rect">
            <a:avLst/>
          </a:prstGeom>
          <a:noFill/>
          <a:ln>
            <a:solidFill>
              <a:schemeClr val="accent1"/>
            </a:solidFill>
          </a:ln>
        </p:spPr>
      </p:pic>
      <p:pic>
        <p:nvPicPr>
          <p:cNvPr id="4" name="Picture 20" descr="mi'shka"/>
          <p:cNvPicPr>
            <a:picLocks noChangeAspect="1" noChangeArrowheads="1"/>
          </p:cNvPicPr>
          <p:nvPr/>
        </p:nvPicPr>
        <p:blipFill>
          <a:blip r:embed="rId3"/>
          <a:srcRect/>
          <a:stretch>
            <a:fillRect/>
          </a:stretch>
        </p:blipFill>
        <p:spPr>
          <a:xfrm>
            <a:off x="6643703" y="549275"/>
            <a:ext cx="2000264" cy="1231900"/>
          </a:xfrm>
          <a:prstGeom prst="rect">
            <a:avLst/>
          </a:prstGeom>
          <a:noFill/>
          <a:ln>
            <a:solidFill>
              <a:schemeClr val="accent1"/>
            </a:solidFill>
          </a:ln>
        </p:spPr>
      </p:pic>
      <p:pic>
        <p:nvPicPr>
          <p:cNvPr id="5" name="Picture 4" descr="65"/>
          <p:cNvPicPr>
            <a:picLocks noChangeAspect="1" noChangeArrowheads="1"/>
          </p:cNvPicPr>
          <p:nvPr/>
        </p:nvPicPr>
        <p:blipFill>
          <a:blip r:embed="rId4"/>
          <a:srcRect/>
          <a:stretch>
            <a:fillRect/>
          </a:stretch>
        </p:blipFill>
        <p:spPr>
          <a:xfrm>
            <a:off x="468313" y="2133600"/>
            <a:ext cx="4038600" cy="1220788"/>
          </a:xfrm>
          <a:prstGeom prst="rect">
            <a:avLst/>
          </a:prstGeom>
          <a:noFill/>
          <a:ln>
            <a:solidFill>
              <a:schemeClr val="accent1"/>
            </a:solidFill>
          </a:ln>
        </p:spPr>
      </p:pic>
      <p:pic>
        <p:nvPicPr>
          <p:cNvPr id="6" name="Picture 9" descr="66"/>
          <p:cNvPicPr>
            <a:picLocks noChangeAspect="1" noChangeArrowheads="1"/>
          </p:cNvPicPr>
          <p:nvPr/>
        </p:nvPicPr>
        <p:blipFill>
          <a:blip r:embed="rId5"/>
          <a:srcRect/>
          <a:stretch>
            <a:fillRect/>
          </a:stretch>
        </p:blipFill>
        <p:spPr>
          <a:xfrm>
            <a:off x="5357819" y="2133600"/>
            <a:ext cx="3143272" cy="1498600"/>
          </a:xfrm>
          <a:prstGeom prst="rect">
            <a:avLst/>
          </a:prstGeom>
          <a:noFill/>
          <a:ln>
            <a:solidFill>
              <a:schemeClr val="accent1"/>
            </a:solidFill>
          </a:ln>
        </p:spPr>
      </p:pic>
      <p:pic>
        <p:nvPicPr>
          <p:cNvPr id="7" name="Picture 18" descr="lukoshko_s"/>
          <p:cNvPicPr>
            <a:picLocks noChangeAspect="1" noChangeArrowheads="1"/>
          </p:cNvPicPr>
          <p:nvPr/>
        </p:nvPicPr>
        <p:blipFill>
          <a:blip r:embed="rId6"/>
          <a:srcRect/>
          <a:stretch>
            <a:fillRect/>
          </a:stretch>
        </p:blipFill>
        <p:spPr bwMode="auto">
          <a:xfrm>
            <a:off x="1042988" y="3860800"/>
            <a:ext cx="1714500" cy="2435225"/>
          </a:xfrm>
          <a:prstGeom prst="rect">
            <a:avLst/>
          </a:prstGeom>
          <a:noFill/>
          <a:ln w="9525">
            <a:solidFill>
              <a:schemeClr val="accent1"/>
            </a:solidFill>
            <a:miter lim="800000"/>
            <a:headEnd/>
            <a:tailEnd/>
          </a:ln>
        </p:spPr>
      </p:pic>
      <p:pic>
        <p:nvPicPr>
          <p:cNvPr id="8" name="Picture 21" descr="piramida_1"/>
          <p:cNvPicPr>
            <a:picLocks noChangeAspect="1" noChangeArrowheads="1"/>
          </p:cNvPicPr>
          <p:nvPr/>
        </p:nvPicPr>
        <p:blipFill>
          <a:blip r:embed="rId7"/>
          <a:srcRect/>
          <a:stretch>
            <a:fillRect/>
          </a:stretch>
        </p:blipFill>
        <p:spPr bwMode="auto">
          <a:xfrm>
            <a:off x="3348038" y="3933825"/>
            <a:ext cx="2146300" cy="2374900"/>
          </a:xfrm>
          <a:prstGeom prst="rect">
            <a:avLst/>
          </a:prstGeom>
          <a:noFill/>
          <a:ln w="9525">
            <a:solidFill>
              <a:schemeClr val="accent1"/>
            </a:solidFill>
            <a:miter lim="800000"/>
            <a:headEnd/>
            <a:tailEnd/>
          </a:ln>
        </p:spPr>
      </p:pic>
      <p:pic>
        <p:nvPicPr>
          <p:cNvPr id="9" name="Picture 14" descr="semey"/>
          <p:cNvPicPr>
            <a:picLocks noChangeAspect="1" noChangeArrowheads="1"/>
          </p:cNvPicPr>
          <p:nvPr/>
        </p:nvPicPr>
        <p:blipFill>
          <a:blip r:embed="rId8"/>
          <a:srcRect/>
          <a:stretch>
            <a:fillRect/>
          </a:stretch>
        </p:blipFill>
        <p:spPr bwMode="auto">
          <a:xfrm>
            <a:off x="6000761" y="4149725"/>
            <a:ext cx="2357454" cy="201930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childTnLst>
                                </p:cTn>
                              </p:par>
                              <p:par>
                                <p:cTn id="15" presetID="10"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childTnLst>
                                </p:cTn>
                              </p:par>
                              <p:par>
                                <p:cTn id="25" presetID="10"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5984" y="714356"/>
            <a:ext cx="4572032" cy="461665"/>
          </a:xfrm>
          <a:prstGeom prst="rect">
            <a:avLst/>
          </a:prstGeom>
        </p:spPr>
        <p:txBody>
          <a:bodyPr wrap="square">
            <a:spAutoFit/>
          </a:bodyPr>
          <a:lstStyle/>
          <a:p>
            <a:pPr algn="ctr"/>
            <a:r>
              <a:rPr lang="ru-RU" sz="2400" b="1" dirty="0" smtClean="0">
                <a:latin typeface="Arial" pitchFamily="34" charset="0"/>
              </a:rPr>
              <a:t>Математическое развитие</a:t>
            </a:r>
            <a:endParaRPr lang="ru-RU" sz="2400" b="1" dirty="0"/>
          </a:p>
        </p:txBody>
      </p:sp>
      <p:sp>
        <p:nvSpPr>
          <p:cNvPr id="3" name="Прямоугольник 2"/>
          <p:cNvSpPr/>
          <p:nvPr/>
        </p:nvSpPr>
        <p:spPr>
          <a:xfrm>
            <a:off x="2285984" y="1428736"/>
            <a:ext cx="4500594" cy="3970318"/>
          </a:xfrm>
          <a:prstGeom prst="rect">
            <a:avLst/>
          </a:prstGeom>
        </p:spPr>
        <p:txBody>
          <a:bodyPr wrap="square">
            <a:spAutoFit/>
          </a:bodyPr>
          <a:lstStyle/>
          <a:p>
            <a:r>
              <a:rPr lang="ru-RU" dirty="0" smtClean="0">
                <a:latin typeface="Times New Roman" pitchFamily="18" charset="0"/>
                <a:cs typeface="Times New Roman" pitchFamily="18" charset="0"/>
              </a:rPr>
              <a:t>    Ребенок учится простым математическим действиям, знакомится с четырехзначными цифрами. Самый простой пример </a:t>
            </a:r>
            <a:r>
              <a:rPr lang="ru-RU" dirty="0" err="1" smtClean="0">
                <a:latin typeface="Times New Roman" pitchFamily="18" charset="0"/>
                <a:cs typeface="Times New Roman" pitchFamily="18" charset="0"/>
              </a:rPr>
              <a:t>Монтессори-пособия</a:t>
            </a:r>
            <a:r>
              <a:rPr lang="ru-RU" dirty="0" smtClean="0">
                <a:latin typeface="Times New Roman" pitchFamily="18" charset="0"/>
                <a:cs typeface="Times New Roman" pitchFamily="18" charset="0"/>
              </a:rPr>
              <a:t>, который можно встретить в математической зоне — обычные счеты.</a:t>
            </a:r>
            <a:r>
              <a:rPr lang="ru-RU" dirty="0" smtClean="0">
                <a:solidFill>
                  <a:schemeClr val="bg2"/>
                </a:solidFill>
                <a:latin typeface="Times New Roman" pitchFamily="18" charset="0"/>
                <a:cs typeface="Times New Roman" pitchFamily="18" charset="0"/>
              </a:rPr>
              <a:t> </a:t>
            </a:r>
            <a:r>
              <a:rPr lang="ru-RU" dirty="0" smtClean="0">
                <a:latin typeface="Times New Roman" pitchFamily="18" charset="0"/>
                <a:cs typeface="Times New Roman" pitchFamily="18" charset="0"/>
              </a:rPr>
              <a:t>Поработав с сенсорным материалом и научившись мыслить логично и точно, ребенок без труда переводит в математические термины уже хорошо знакомые ему понятия. Причем обучение математике проходит очень естественно: малыш просто живет в подготовленной среде, насквозь пропитанной математикой. </a:t>
            </a:r>
          </a:p>
          <a:p>
            <a:endParaRPr lang="ru-RU" dirty="0"/>
          </a:p>
        </p:txBody>
      </p:sp>
      <p:pic>
        <p:nvPicPr>
          <p:cNvPr id="4" name="Picture 5" descr="slogkv2"/>
          <p:cNvPicPr>
            <a:picLocks noChangeAspect="1" noChangeArrowheads="1"/>
          </p:cNvPicPr>
          <p:nvPr/>
        </p:nvPicPr>
        <p:blipFill>
          <a:blip r:embed="rId2"/>
          <a:srcRect/>
          <a:stretch>
            <a:fillRect/>
          </a:stretch>
        </p:blipFill>
        <p:spPr>
          <a:xfrm>
            <a:off x="539750" y="1412875"/>
            <a:ext cx="1385888" cy="1981200"/>
          </a:xfrm>
          <a:prstGeom prst="rect">
            <a:avLst/>
          </a:prstGeom>
          <a:noFill/>
          <a:ln>
            <a:solidFill>
              <a:schemeClr val="accent1"/>
            </a:solidFill>
          </a:ln>
        </p:spPr>
      </p:pic>
      <p:pic>
        <p:nvPicPr>
          <p:cNvPr id="5" name="Picture 15" descr="469_200"/>
          <p:cNvPicPr>
            <a:picLocks noChangeAspect="1" noChangeArrowheads="1"/>
          </p:cNvPicPr>
          <p:nvPr/>
        </p:nvPicPr>
        <p:blipFill>
          <a:blip r:embed="rId3"/>
          <a:srcRect/>
          <a:stretch>
            <a:fillRect/>
          </a:stretch>
        </p:blipFill>
        <p:spPr bwMode="auto">
          <a:xfrm>
            <a:off x="6715140" y="928670"/>
            <a:ext cx="1955785" cy="2428893"/>
          </a:xfrm>
          <a:prstGeom prst="rect">
            <a:avLst/>
          </a:prstGeom>
          <a:noFill/>
          <a:ln w="9525">
            <a:solidFill>
              <a:schemeClr val="accent1"/>
            </a:solidFill>
            <a:miter lim="800000"/>
            <a:headEnd/>
            <a:tailEnd/>
          </a:ln>
        </p:spPr>
      </p:pic>
      <p:pic>
        <p:nvPicPr>
          <p:cNvPr id="6" name="Picture 13" descr="sl_fig"/>
          <p:cNvPicPr>
            <a:picLocks noChangeAspect="1" noChangeArrowheads="1"/>
          </p:cNvPicPr>
          <p:nvPr/>
        </p:nvPicPr>
        <p:blipFill>
          <a:blip r:embed="rId4"/>
          <a:srcRect/>
          <a:stretch>
            <a:fillRect/>
          </a:stretch>
        </p:blipFill>
        <p:spPr>
          <a:xfrm>
            <a:off x="250824" y="3933825"/>
            <a:ext cx="2320911" cy="1981200"/>
          </a:xfrm>
          <a:prstGeom prst="rect">
            <a:avLst/>
          </a:prstGeom>
          <a:noFill/>
        </p:spPr>
      </p:pic>
      <p:pic>
        <p:nvPicPr>
          <p:cNvPr id="7" name="Picture 12" descr="tetris_s"/>
          <p:cNvPicPr>
            <a:picLocks noChangeAspect="1" noChangeArrowheads="1"/>
          </p:cNvPicPr>
          <p:nvPr/>
        </p:nvPicPr>
        <p:blipFill>
          <a:blip r:embed="rId5"/>
          <a:srcRect/>
          <a:stretch>
            <a:fillRect/>
          </a:stretch>
        </p:blipFill>
        <p:spPr>
          <a:xfrm>
            <a:off x="6786578" y="3929066"/>
            <a:ext cx="1928826" cy="2000264"/>
          </a:xfrm>
          <a:prstGeom prst="rect">
            <a:avLst/>
          </a:prstGeom>
          <a:noFill/>
          <a:ln>
            <a:solidFill>
              <a:schemeClr val="accent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childTnLst>
                          </p:cTn>
                        </p:par>
                        <p:par>
                          <p:cTn id="8" fill="hold">
                            <p:stCondLst>
                              <p:cond delay="1000"/>
                            </p:stCondLst>
                            <p:childTnLst>
                              <p:par>
                                <p:cTn id="9" presetID="4"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ox(in)">
                                      <p:cBhvr>
                                        <p:cTn id="11" dur="1000"/>
                                        <p:tgtEl>
                                          <p:spTgt spid="5"/>
                                        </p:tgtEl>
                                      </p:cBhvr>
                                    </p:animEffect>
                                  </p:childTnLst>
                                </p:cTn>
                              </p:par>
                            </p:childTnLst>
                          </p:cTn>
                        </p:par>
                        <p:par>
                          <p:cTn id="12" fill="hold">
                            <p:stCondLst>
                              <p:cond delay="2000"/>
                            </p:stCondLst>
                            <p:childTnLst>
                              <p:par>
                                <p:cTn id="13" presetID="6" presetClass="entr" presetSubtype="16"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ircle(in)">
                                      <p:cBhvr>
                                        <p:cTn id="15" dur="1000"/>
                                        <p:tgtEl>
                                          <p:spTgt spid="6"/>
                                        </p:tgtEl>
                                      </p:cBhvr>
                                    </p:animEffect>
                                  </p:childTnLst>
                                </p:cTn>
                              </p:par>
                            </p:childTnLst>
                          </p:cTn>
                        </p:par>
                        <p:par>
                          <p:cTn id="16" fill="hold">
                            <p:stCondLst>
                              <p:cond delay="3000"/>
                            </p:stCondLst>
                            <p:childTnLst>
                              <p:par>
                                <p:cTn id="17" presetID="8"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488" y="857232"/>
            <a:ext cx="3429024" cy="523220"/>
          </a:xfrm>
          <a:prstGeom prst="rect">
            <a:avLst/>
          </a:prstGeom>
        </p:spPr>
        <p:txBody>
          <a:bodyPr wrap="square">
            <a:spAutoFit/>
          </a:bodyPr>
          <a:lstStyle/>
          <a:p>
            <a:pPr algn="ctr"/>
            <a:r>
              <a:rPr lang="ru-RU" sz="2800" b="1" dirty="0" smtClean="0">
                <a:latin typeface="Times New Roman" pitchFamily="18" charset="0"/>
                <a:cs typeface="Times New Roman" pitchFamily="18" charset="0"/>
              </a:rPr>
              <a:t>Языковое развитие</a:t>
            </a:r>
            <a:endParaRPr lang="ru-RU" sz="2800" b="1" dirty="0">
              <a:latin typeface="Times New Roman" pitchFamily="18" charset="0"/>
              <a:cs typeface="Times New Roman" pitchFamily="18" charset="0"/>
            </a:endParaRPr>
          </a:p>
        </p:txBody>
      </p:sp>
      <p:sp>
        <p:nvSpPr>
          <p:cNvPr id="3" name="Прямоугольник 2"/>
          <p:cNvSpPr/>
          <p:nvPr/>
        </p:nvSpPr>
        <p:spPr>
          <a:xfrm>
            <a:off x="2571736" y="1643051"/>
            <a:ext cx="4143404" cy="3046988"/>
          </a:xfrm>
          <a:prstGeom prst="rect">
            <a:avLst/>
          </a:prstGeom>
        </p:spPr>
        <p:txBody>
          <a:bodyPr wrap="square">
            <a:spAutoFit/>
          </a:bodyPr>
          <a:lstStyle/>
          <a:p>
            <a:pPr>
              <a:lnSpc>
                <a:spcPct val="80000"/>
              </a:lnSpc>
            </a:pPr>
            <a:r>
              <a:rPr lang="ru-RU" sz="2000" dirty="0" smtClean="0">
                <a:latin typeface="Times New Roman" pitchFamily="18" charset="0"/>
                <a:cs typeface="Times New Roman" pitchFamily="18" charset="0"/>
              </a:rPr>
              <a:t>Малышу как носителю языка необходимы материалы, служащие языковому развитию, без которого невозможен полноценный интеллектуальный рост. Здесь малыш получает возможность расширить свой словарный запас, познакомиться с буквами, обводя пальчиком шершавые буквы и рисуя на манной крупе, а также научиться составлять слова с помощью подвижного алфавита. </a:t>
            </a:r>
          </a:p>
        </p:txBody>
      </p:sp>
      <p:pic>
        <p:nvPicPr>
          <p:cNvPr id="4" name="Picture 28"/>
          <p:cNvPicPr>
            <a:picLocks noChangeAspect="1" noChangeArrowheads="1"/>
          </p:cNvPicPr>
          <p:nvPr/>
        </p:nvPicPr>
        <p:blipFill>
          <a:blip r:embed="rId2"/>
          <a:srcRect/>
          <a:stretch>
            <a:fillRect/>
          </a:stretch>
        </p:blipFill>
        <p:spPr bwMode="auto">
          <a:xfrm>
            <a:off x="395288" y="3213100"/>
            <a:ext cx="2066925" cy="3095625"/>
          </a:xfrm>
          <a:prstGeom prst="rect">
            <a:avLst/>
          </a:prstGeom>
          <a:noFill/>
          <a:ln w="9525">
            <a:solidFill>
              <a:schemeClr val="accent1"/>
            </a:solidFill>
            <a:miter lim="800000"/>
            <a:headEnd/>
            <a:tailEnd/>
          </a:ln>
        </p:spPr>
      </p:pic>
      <p:pic>
        <p:nvPicPr>
          <p:cNvPr id="5" name="Picture 25" descr="4106"/>
          <p:cNvPicPr>
            <a:picLocks noChangeAspect="1" noChangeArrowheads="1"/>
          </p:cNvPicPr>
          <p:nvPr/>
        </p:nvPicPr>
        <p:blipFill>
          <a:blip r:embed="rId3"/>
          <a:srcRect/>
          <a:stretch>
            <a:fillRect/>
          </a:stretch>
        </p:blipFill>
        <p:spPr>
          <a:xfrm>
            <a:off x="6732588" y="1000109"/>
            <a:ext cx="2160587" cy="3500461"/>
          </a:xfrm>
          <a:prstGeom prst="rect">
            <a:avLst/>
          </a:prstGeom>
          <a:noFill/>
          <a:ln>
            <a:solidFill>
              <a:schemeClr val="accent1"/>
            </a:solidFill>
          </a:ln>
        </p:spPr>
      </p:pic>
      <p:pic>
        <p:nvPicPr>
          <p:cNvPr id="6" name="Picture 26" descr="308"/>
          <p:cNvPicPr>
            <a:picLocks noChangeAspect="1" noChangeArrowheads="1"/>
          </p:cNvPicPr>
          <p:nvPr/>
        </p:nvPicPr>
        <p:blipFill>
          <a:blip r:embed="rId4"/>
          <a:srcRect/>
          <a:stretch>
            <a:fillRect/>
          </a:stretch>
        </p:blipFill>
        <p:spPr bwMode="auto">
          <a:xfrm>
            <a:off x="250825" y="642918"/>
            <a:ext cx="2305050" cy="2092345"/>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1+#ppt_w/2"/>
                                          </p:val>
                                        </p:tav>
                                        <p:tav tm="100000">
                                          <p:val>
                                            <p:strVal val="#ppt_x"/>
                                          </p:val>
                                        </p:tav>
                                      </p:tavLst>
                                    </p:anim>
                                    <p:anim calcmode="lin" valueType="num">
                                      <p:cBhvr additive="base">
                                        <p:cTn id="13" dur="1000" fill="hold"/>
                                        <p:tgtEl>
                                          <p:spTgt spid="5"/>
                                        </p:tgtEl>
                                        <p:attrNameLst>
                                          <p:attrName>ppt_y</p:attrName>
                                        </p:attrNameLst>
                                      </p:cBhvr>
                                      <p:tavLst>
                                        <p:tav tm="0">
                                          <p:val>
                                            <p:strVal val="1+#ppt_h/2"/>
                                          </p:val>
                                        </p:tav>
                                        <p:tav tm="100000">
                                          <p:val>
                                            <p:strVal val="#ppt_y"/>
                                          </p:val>
                                        </p:tav>
                                      </p:tavLst>
                                    </p:anim>
                                  </p:childTnLst>
                                </p:cTn>
                              </p:par>
                              <p:par>
                                <p:cTn id="14" presetID="8" presetClass="entr" presetSubtype="16"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amond(in)">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1604" y="285728"/>
            <a:ext cx="6072230" cy="830997"/>
          </a:xfrm>
          <a:prstGeom prst="rect">
            <a:avLst/>
          </a:prstGeom>
        </p:spPr>
        <p:txBody>
          <a:bodyPr wrap="square">
            <a:spAutoFit/>
          </a:bodyPr>
          <a:lstStyle/>
          <a:p>
            <a:pPr algn="ctr"/>
            <a:r>
              <a:rPr lang="ru-RU" sz="2400" b="1" dirty="0" smtClean="0">
                <a:latin typeface="Times New Roman" pitchFamily="18" charset="0"/>
                <a:cs typeface="Times New Roman" pitchFamily="18" charset="0"/>
              </a:rPr>
              <a:t>Естественнонаучное и космическое развитие</a:t>
            </a:r>
            <a:endParaRPr lang="ru-RU" sz="2400" b="1" dirty="0">
              <a:latin typeface="Times New Roman" pitchFamily="18" charset="0"/>
              <a:cs typeface="Times New Roman" pitchFamily="18" charset="0"/>
            </a:endParaRPr>
          </a:p>
        </p:txBody>
      </p:sp>
      <p:sp>
        <p:nvSpPr>
          <p:cNvPr id="3" name="Прямоугольник 2"/>
          <p:cNvSpPr/>
          <p:nvPr/>
        </p:nvSpPr>
        <p:spPr>
          <a:xfrm>
            <a:off x="214282" y="1000109"/>
            <a:ext cx="4714908" cy="5632311"/>
          </a:xfrm>
          <a:prstGeom prst="rect">
            <a:avLst/>
          </a:prstGeom>
        </p:spPr>
        <p:txBody>
          <a:bodyPr wrap="square">
            <a:spAutoFit/>
          </a:bodyPr>
          <a:lstStyle/>
          <a:p>
            <a:r>
              <a:rPr lang="ru-RU" dirty="0" smtClean="0">
                <a:latin typeface="Arial" charset="0"/>
              </a:rPr>
              <a:t>Центральная идея космического воспитания – познание человека во всем многообразии и сложности, его места в культуре, истории, природе. Микрокосмос – это я, мой дом, моя мама, моя школа. Макрокосмос – тысячи других прекрасных жизней, имеющих такие же права, как и я.</a:t>
            </a:r>
          </a:p>
          <a:p>
            <a:r>
              <a:rPr lang="ru-RU" dirty="0" smtClean="0">
                <a:latin typeface="Arial" charset="0"/>
              </a:rPr>
              <a:t>Мария </a:t>
            </a:r>
            <a:r>
              <a:rPr lang="ru-RU" dirty="0" err="1" smtClean="0">
                <a:latin typeface="Arial" charset="0"/>
              </a:rPr>
              <a:t>Монтессори</a:t>
            </a:r>
            <a:r>
              <a:rPr lang="ru-RU" dirty="0" smtClean="0">
                <a:latin typeface="Arial" charset="0"/>
              </a:rPr>
              <a:t> показала, как работая с детьми, выучить малыша быть наблюдательным, восхищаться даже самой незначительной частичкой мира, будь то цветок или муравейник, не только понимать гармонию природы, но и беречь ее, работать с книгами, выражать свои мысли разными способами: с помощью письма, речи, живописи, скульптуры, жестов. Сделать так, чтобы размышления о мире и жизни стали ежедневной привычкой.</a:t>
            </a:r>
          </a:p>
          <a:p>
            <a:endParaRPr lang="ru-RU" dirty="0" smtClean="0">
              <a:latin typeface="Arial" charset="0"/>
            </a:endParaRPr>
          </a:p>
        </p:txBody>
      </p:sp>
      <p:pic>
        <p:nvPicPr>
          <p:cNvPr id="4" name="Picture 12" descr="world"/>
          <p:cNvPicPr>
            <a:picLocks noChangeAspect="1" noChangeArrowheads="1" noCrop="1"/>
          </p:cNvPicPr>
          <p:nvPr/>
        </p:nvPicPr>
        <p:blipFill>
          <a:blip r:embed="rId2"/>
          <a:srcRect/>
          <a:stretch>
            <a:fillRect/>
          </a:stretch>
        </p:blipFill>
        <p:spPr bwMode="auto">
          <a:xfrm>
            <a:off x="285720" y="214291"/>
            <a:ext cx="1428759" cy="785818"/>
          </a:xfrm>
          <a:prstGeom prst="rect">
            <a:avLst/>
          </a:prstGeom>
          <a:noFill/>
          <a:ln w="9525">
            <a:noFill/>
            <a:miter lim="800000"/>
            <a:headEnd/>
            <a:tailEnd/>
          </a:ln>
        </p:spPr>
      </p:pic>
      <p:pic>
        <p:nvPicPr>
          <p:cNvPr id="5" name="Picture 13" descr="tn_ak_19"/>
          <p:cNvPicPr>
            <a:picLocks noChangeAspect="1" noChangeArrowheads="1"/>
          </p:cNvPicPr>
          <p:nvPr/>
        </p:nvPicPr>
        <p:blipFill>
          <a:blip r:embed="rId3"/>
          <a:srcRect/>
          <a:stretch>
            <a:fillRect/>
          </a:stretch>
        </p:blipFill>
        <p:spPr bwMode="auto">
          <a:xfrm>
            <a:off x="5429256" y="3786190"/>
            <a:ext cx="3000396" cy="1928826"/>
          </a:xfrm>
          <a:prstGeom prst="rect">
            <a:avLst/>
          </a:prstGeom>
          <a:noFill/>
          <a:ln w="9525">
            <a:solidFill>
              <a:schemeClr val="accent1"/>
            </a:solidFill>
            <a:miter lim="800000"/>
            <a:headEnd/>
            <a:tailEnd/>
          </a:ln>
        </p:spPr>
      </p:pic>
      <p:pic>
        <p:nvPicPr>
          <p:cNvPr id="6" name="Picture 8" descr="pic12_jpg"/>
          <p:cNvPicPr>
            <a:picLocks noChangeAspect="1" noChangeArrowheads="1"/>
          </p:cNvPicPr>
          <p:nvPr/>
        </p:nvPicPr>
        <p:blipFill>
          <a:blip r:embed="rId4"/>
          <a:srcRect/>
          <a:stretch>
            <a:fillRect/>
          </a:stretch>
        </p:blipFill>
        <p:spPr bwMode="auto">
          <a:xfrm>
            <a:off x="5072066" y="1142984"/>
            <a:ext cx="3643338" cy="2428892"/>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par>
                          <p:cTn id="8" fill="hold">
                            <p:stCondLst>
                              <p:cond delay="1000"/>
                            </p:stCondLst>
                            <p:childTnLst>
                              <p:par>
                                <p:cTn id="9" presetID="4" presetClass="entr" presetSubtype="3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ox(out)">
                                      <p:cBhvr>
                                        <p:cTn id="11" dur="1000"/>
                                        <p:tgtEl>
                                          <p:spTgt spid="5"/>
                                        </p:tgtEl>
                                      </p:cBhvr>
                                    </p:animEffect>
                                  </p:childTnLst>
                                </p:cTn>
                              </p:par>
                            </p:childTnLst>
                          </p:cTn>
                        </p:par>
                        <p:par>
                          <p:cTn id="12" fill="hold">
                            <p:stCondLst>
                              <p:cond delay="2000"/>
                            </p:stCondLst>
                            <p:childTnLst>
                              <p:par>
                                <p:cTn id="13" presetID="4" presetClass="entr" presetSubtype="32"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ox(out)">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28860" y="0"/>
            <a:ext cx="4286279" cy="523220"/>
          </a:xfrm>
          <a:prstGeom prst="rect">
            <a:avLst/>
          </a:prstGeom>
        </p:spPr>
        <p:txBody>
          <a:bodyPr wrap="square">
            <a:spAutoFit/>
          </a:bodyPr>
          <a:lstStyle/>
          <a:p>
            <a:pPr algn="ctr"/>
            <a:r>
              <a:rPr lang="ru-RU" sz="2800" b="1" dirty="0" smtClean="0">
                <a:latin typeface="Times New Roman" pitchFamily="18" charset="0"/>
                <a:cs typeface="Times New Roman" pitchFamily="18" charset="0"/>
              </a:rPr>
              <a:t>Двигательное развитие</a:t>
            </a:r>
            <a:endParaRPr lang="ru-RU" sz="2800" b="1" dirty="0">
              <a:latin typeface="Times New Roman" pitchFamily="18" charset="0"/>
              <a:cs typeface="Times New Roman" pitchFamily="18" charset="0"/>
            </a:endParaRPr>
          </a:p>
        </p:txBody>
      </p:sp>
      <p:sp>
        <p:nvSpPr>
          <p:cNvPr id="3" name="Прямоугольник 2"/>
          <p:cNvSpPr/>
          <p:nvPr/>
        </p:nvSpPr>
        <p:spPr>
          <a:xfrm>
            <a:off x="428596" y="714357"/>
            <a:ext cx="5000660" cy="4001095"/>
          </a:xfrm>
          <a:prstGeom prst="rect">
            <a:avLst/>
          </a:prstGeom>
        </p:spPr>
        <p:txBody>
          <a:bodyPr wrap="square">
            <a:spAutoFit/>
          </a:bodyPr>
          <a:lstStyle/>
          <a:p>
            <a:pPr>
              <a:defRPr/>
            </a:pPr>
            <a:r>
              <a:rPr lang="ru-RU" dirty="0" smtClean="0">
                <a:latin typeface="Times New Roman" pitchFamily="18" charset="0"/>
                <a:cs typeface="Times New Roman" pitchFamily="18" charset="0"/>
              </a:rPr>
              <a:t>Двигательные упражнения развивают ребенка физически и помогают ему почувствовать свое тело и осознать свои возможности.</a:t>
            </a:r>
            <a:r>
              <a:rPr lang="en-US"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a:defRPr/>
            </a:pPr>
            <a:r>
              <a:rPr lang="ru-RU" dirty="0" smtClean="0">
                <a:latin typeface="Times New Roman" pitchFamily="18" charset="0"/>
                <a:cs typeface="Times New Roman" pitchFamily="18" charset="0"/>
              </a:rPr>
              <a:t>Физическая свобода - первостепенная потребность детства. </a:t>
            </a:r>
          </a:p>
          <a:p>
            <a:pPr>
              <a:defRPr/>
            </a:pPr>
            <a:r>
              <a:rPr lang="ru-RU" b="1" dirty="0" smtClean="0">
                <a:latin typeface="Times New Roman" pitchFamily="18" charset="0"/>
                <a:cs typeface="Times New Roman" pitchFamily="18" charset="0"/>
              </a:rPr>
              <a:t>М. </a:t>
            </a:r>
            <a:r>
              <a:rPr lang="ru-RU" b="1" dirty="0" err="1" smtClean="0">
                <a:latin typeface="Times New Roman" pitchFamily="18" charset="0"/>
                <a:cs typeface="Times New Roman" pitchFamily="18" charset="0"/>
              </a:rPr>
              <a:t>Монтессори</a:t>
            </a:r>
            <a:r>
              <a:rPr lang="ru-RU" dirty="0" smtClean="0">
                <a:latin typeface="Times New Roman" pitchFamily="18" charset="0"/>
                <a:cs typeface="Times New Roman" pitchFamily="18" charset="0"/>
              </a:rPr>
              <a:t> сравнивает школьные парты с ортопедической повязкой на позвоночник ребенка, которая калечит его физическое и психическое здоровье. Создание </a:t>
            </a:r>
            <a:r>
              <a:rPr lang="ru-RU" i="1" dirty="0" smtClean="0">
                <a:latin typeface="Times New Roman" pitchFamily="18" charset="0"/>
                <a:cs typeface="Times New Roman" pitchFamily="18" charset="0"/>
              </a:rPr>
              <a:t>Дома ребенка</a:t>
            </a:r>
            <a:r>
              <a:rPr lang="ru-RU" dirty="0" smtClean="0">
                <a:latin typeface="Times New Roman" pitchFamily="18" charset="0"/>
                <a:cs typeface="Times New Roman" pitchFamily="18" charset="0"/>
              </a:rPr>
              <a:t> она начала с того, что продумала условия сохранения двигательной свободы детей, при разработке методик обучения особенно учитывались возможности их двигательной активности. </a:t>
            </a:r>
            <a:r>
              <a:rPr lang="en-US" dirty="0" smtClean="0">
                <a:latin typeface="Times New Roman" pitchFamily="18" charset="0"/>
                <a:cs typeface="Times New Roman" pitchFamily="18" charset="0"/>
              </a:rPr>
              <a:t>    </a:t>
            </a:r>
            <a:r>
              <a:rPr lang="en-US" sz="2000" dirty="0" smtClean="0">
                <a:effectLst>
                  <a:outerShdw blurRad="38100" dist="38100" dir="2700000" algn="tl">
                    <a:srgbClr val="000000"/>
                  </a:outerShdw>
                </a:effectLst>
                <a:latin typeface="Times New Roman" pitchFamily="18" charset="0"/>
                <a:cs typeface="Times New Roman" pitchFamily="18" charset="0"/>
              </a:rPr>
              <a:t>     </a:t>
            </a:r>
            <a:r>
              <a:rPr lang="en-US" sz="2000" dirty="0" smtClean="0">
                <a:effectLst>
                  <a:outerShdw blurRad="38100" dist="38100" dir="2700000" algn="tl">
                    <a:srgbClr val="000000"/>
                  </a:outerShdw>
                </a:effectLst>
                <a:latin typeface="Arial" pitchFamily="34" charset="0"/>
                <a:cs typeface="Arial" pitchFamily="34" charset="0"/>
              </a:rPr>
              <a:t>  </a:t>
            </a:r>
            <a:endParaRPr lang="ru-RU" dirty="0"/>
          </a:p>
        </p:txBody>
      </p:sp>
      <p:pic>
        <p:nvPicPr>
          <p:cNvPr id="4" name="Picture 9" descr="m1"/>
          <p:cNvPicPr>
            <a:picLocks noChangeAspect="1" noChangeArrowheads="1"/>
          </p:cNvPicPr>
          <p:nvPr/>
        </p:nvPicPr>
        <p:blipFill>
          <a:blip r:embed="rId2"/>
          <a:srcRect/>
          <a:stretch>
            <a:fillRect/>
          </a:stretch>
        </p:blipFill>
        <p:spPr>
          <a:xfrm>
            <a:off x="5929322" y="1214422"/>
            <a:ext cx="2928957" cy="2701925"/>
          </a:xfrm>
          <a:prstGeom prst="rect">
            <a:avLst/>
          </a:prstGeom>
          <a:noFill/>
          <a:ln>
            <a:solidFill>
              <a:schemeClr val="accent1"/>
            </a:solidFill>
          </a:ln>
        </p:spPr>
      </p:pic>
      <p:pic>
        <p:nvPicPr>
          <p:cNvPr id="5" name="Picture 4" descr="domik2"/>
          <p:cNvPicPr>
            <a:picLocks noChangeAspect="1" noChangeArrowheads="1"/>
          </p:cNvPicPr>
          <p:nvPr/>
        </p:nvPicPr>
        <p:blipFill>
          <a:blip r:embed="rId3"/>
          <a:srcRect/>
          <a:stretch>
            <a:fillRect/>
          </a:stretch>
        </p:blipFill>
        <p:spPr bwMode="auto">
          <a:xfrm>
            <a:off x="3000364" y="4429132"/>
            <a:ext cx="3929090" cy="2105025"/>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39552" y="404664"/>
            <a:ext cx="3032316" cy="3530600"/>
          </a:xfrm>
          <a:prstGeom prst="rect">
            <a:avLst/>
          </a:prstGeom>
        </p:spPr>
      </p:pic>
      <p:sp>
        <p:nvSpPr>
          <p:cNvPr id="3" name="Прямоугольник 2"/>
          <p:cNvSpPr/>
          <p:nvPr/>
        </p:nvSpPr>
        <p:spPr>
          <a:xfrm>
            <a:off x="3714744" y="692696"/>
            <a:ext cx="4061104" cy="923330"/>
          </a:xfrm>
          <a:prstGeom prst="rect">
            <a:avLst/>
          </a:prstGeom>
        </p:spPr>
        <p:txBody>
          <a:bodyPr wrap="square">
            <a:spAutoFit/>
          </a:bodyPr>
          <a:lstStyle/>
          <a:p>
            <a:pPr algn="ctr"/>
            <a:r>
              <a:rPr lang="ru-RU" dirty="0"/>
              <a:t>Мария </a:t>
            </a:r>
            <a:r>
              <a:rPr lang="ru-RU" dirty="0" err="1"/>
              <a:t>Монтессори</a:t>
            </a:r>
            <a:r>
              <a:rPr lang="ru-RU" dirty="0"/>
              <a:t> </a:t>
            </a:r>
            <a:r>
              <a:rPr lang="ru-RU" dirty="0" smtClean="0"/>
              <a:t>–( 1870-1952) </a:t>
            </a:r>
            <a:r>
              <a:rPr lang="ru-RU" dirty="0"/>
              <a:t>выдающийся итальянский педагог-психолог. </a:t>
            </a:r>
          </a:p>
        </p:txBody>
      </p:sp>
      <p:sp>
        <p:nvSpPr>
          <p:cNvPr id="4" name="Прямоугольник 3"/>
          <p:cNvSpPr/>
          <p:nvPr/>
        </p:nvSpPr>
        <p:spPr>
          <a:xfrm>
            <a:off x="3714744" y="1616027"/>
            <a:ext cx="5105728" cy="2862322"/>
          </a:xfrm>
          <a:prstGeom prst="rect">
            <a:avLst/>
          </a:prstGeom>
        </p:spPr>
        <p:txBody>
          <a:bodyPr wrap="square">
            <a:spAutoFit/>
          </a:bodyPr>
          <a:lstStyle/>
          <a:p>
            <a:r>
              <a:rPr lang="ru-RU" dirty="0"/>
              <a:t>Родилась в Италии 31 августа 1870 году  в </a:t>
            </a:r>
            <a:r>
              <a:rPr lang="ru-RU" dirty="0" smtClean="0"/>
              <a:t>Италии</a:t>
            </a:r>
            <a:r>
              <a:rPr lang="ru-RU" dirty="0">
                <a:solidFill>
                  <a:srgbClr val="383838"/>
                </a:solidFill>
                <a:latin typeface="Open Sans"/>
              </a:rPr>
              <a:t> </a:t>
            </a:r>
            <a:r>
              <a:rPr lang="ru-RU" dirty="0" smtClean="0">
                <a:solidFill>
                  <a:srgbClr val="383838"/>
                </a:solidFill>
                <a:latin typeface="Open Sans"/>
              </a:rPr>
              <a:t>в </a:t>
            </a:r>
            <a:r>
              <a:rPr lang="ru-RU" dirty="0" smtClean="0"/>
              <a:t>городе </a:t>
            </a:r>
            <a:r>
              <a:rPr lang="ru-RU" dirty="0" err="1" smtClean="0"/>
              <a:t>Чиаравалле</a:t>
            </a:r>
            <a:r>
              <a:rPr lang="ru-RU" dirty="0" smtClean="0">
                <a:solidFill>
                  <a:srgbClr val="383838"/>
                </a:solidFill>
                <a:latin typeface="Open Sans"/>
              </a:rPr>
              <a:t>.</a:t>
            </a:r>
            <a:r>
              <a:rPr lang="ru-RU" dirty="0" smtClean="0"/>
              <a:t> </a:t>
            </a:r>
            <a:r>
              <a:rPr lang="ru-RU" dirty="0"/>
              <a:t>Отец — важный чиновник — противился учебе дочери, а мать всегда поддерживала стремление Марии к образованию.</a:t>
            </a:r>
          </a:p>
          <a:p>
            <a:r>
              <a:rPr lang="ru-RU" dirty="0"/>
              <a:t>Девочка была одаренной, училась легко, особенно любила математику. </a:t>
            </a:r>
            <a:r>
              <a:rPr lang="ru-RU" dirty="0" smtClean="0"/>
              <a:t>Мария в 12 лет </a:t>
            </a:r>
            <a:r>
              <a:rPr lang="ru-RU" dirty="0"/>
              <a:t>поступила в мужскую техническую школу, сломав все стереотипы, и закончила ее с блеском.</a:t>
            </a:r>
          </a:p>
        </p:txBody>
      </p:sp>
      <p:sp>
        <p:nvSpPr>
          <p:cNvPr id="5" name="Прямоугольник 4"/>
          <p:cNvSpPr/>
          <p:nvPr/>
        </p:nvSpPr>
        <p:spPr>
          <a:xfrm>
            <a:off x="285720" y="4500570"/>
            <a:ext cx="8390736" cy="1200329"/>
          </a:xfrm>
          <a:prstGeom prst="rect">
            <a:avLst/>
          </a:prstGeom>
        </p:spPr>
        <p:txBody>
          <a:bodyPr wrap="square">
            <a:spAutoFit/>
          </a:bodyPr>
          <a:lstStyle/>
          <a:p>
            <a:r>
              <a:rPr lang="ru-RU" dirty="0"/>
              <a:t>Студенткой девушка начала подрабатывать в больнице при университете. Здесь состоялось ее первая встреча с особыми детьми. В эти годы у нее зародилась идея методики, основанная на применении развивающей среды.</a:t>
            </a:r>
          </a:p>
        </p:txBody>
      </p:sp>
      <p:sp>
        <p:nvSpPr>
          <p:cNvPr id="6" name="Прямоугольник 5"/>
          <p:cNvSpPr/>
          <p:nvPr/>
        </p:nvSpPr>
        <p:spPr>
          <a:xfrm>
            <a:off x="357158" y="5537868"/>
            <a:ext cx="8391306" cy="646331"/>
          </a:xfrm>
          <a:prstGeom prst="rect">
            <a:avLst/>
          </a:prstGeom>
        </p:spPr>
        <p:txBody>
          <a:bodyPr wrap="square">
            <a:spAutoFit/>
          </a:bodyPr>
          <a:lstStyle/>
          <a:p>
            <a:r>
              <a:rPr lang="ru-RU" dirty="0"/>
              <a:t>Мария продолжала свое дело до последних дней, живя в Голландии. В 1950 </a:t>
            </a:r>
            <a:r>
              <a:rPr lang="ru-RU" dirty="0" smtClean="0"/>
              <a:t>г. стала </a:t>
            </a:r>
            <a:r>
              <a:rPr lang="ru-RU" dirty="0"/>
              <a:t>профессором Амстердамского университета. </a:t>
            </a:r>
          </a:p>
        </p:txBody>
      </p:sp>
      <p:sp>
        <p:nvSpPr>
          <p:cNvPr id="7" name="Прямоугольник 6"/>
          <p:cNvSpPr/>
          <p:nvPr/>
        </p:nvSpPr>
        <p:spPr>
          <a:xfrm>
            <a:off x="285720" y="4000504"/>
            <a:ext cx="3357586" cy="523220"/>
          </a:xfrm>
          <a:prstGeom prst="rect">
            <a:avLst/>
          </a:prstGeom>
        </p:spPr>
        <p:txBody>
          <a:bodyPr wrap="square">
            <a:spAutoFit/>
          </a:bodyPr>
          <a:lstStyle/>
          <a:p>
            <a:pPr algn="ctr"/>
            <a:r>
              <a:rPr lang="ru-RU" sz="1000" b="1" dirty="0" smtClean="0"/>
              <a:t>Девиз Марии </a:t>
            </a:r>
            <a:r>
              <a:rPr lang="ru-RU" sz="1000" b="1" dirty="0" err="1" smtClean="0"/>
              <a:t>Монтессори</a:t>
            </a:r>
            <a:r>
              <a:rPr lang="ru-RU" sz="1000" b="1" dirty="0" smtClean="0"/>
              <a:t>: </a:t>
            </a:r>
          </a:p>
          <a:p>
            <a:pPr algn="ctr"/>
            <a:r>
              <a:rPr lang="ru-RU" sz="1000" b="1" dirty="0" smtClean="0"/>
              <a:t>«Помоги мне сделать это самому</a:t>
            </a:r>
            <a:r>
              <a:rPr lang="ru-RU" b="1" dirty="0" smtClean="0"/>
              <a:t>»</a:t>
            </a:r>
          </a:p>
        </p:txBody>
      </p:sp>
    </p:spTree>
    <p:extLst>
      <p:ext uri="{BB962C8B-B14F-4D97-AF65-F5344CB8AC3E}">
        <p14:creationId xmlns:p14="http://schemas.microsoft.com/office/powerpoint/2010/main" xmlns="" val="33228932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2739" y="1196752"/>
            <a:ext cx="4572000" cy="2523768"/>
          </a:xfrm>
          <a:prstGeom prst="rect">
            <a:avLst/>
          </a:prstGeom>
        </p:spPr>
        <p:txBody>
          <a:bodyPr>
            <a:spAutoFit/>
          </a:bodyPr>
          <a:lstStyle/>
          <a:p>
            <a:pPr marL="285750" indent="-285750">
              <a:buFont typeface="Arial" panose="020B0604020202020204" pitchFamily="34" charset="0"/>
              <a:buChar char="•"/>
            </a:pPr>
            <a:r>
              <a:rPr lang="ru-RU" sz="2000" dirty="0">
                <a:latin typeface="Times New Roman" pitchFamily="18" charset="0"/>
                <a:cs typeface="Times New Roman" pitchFamily="18" charset="0"/>
              </a:rPr>
              <a:t>рассчитана на развитие аналитических способностей, мелкой моторики, логики, практических навыков. Данные сферы деятельности </a:t>
            </a:r>
            <a:r>
              <a:rPr lang="ru-RU" sz="2000" dirty="0" smtClean="0">
                <a:latin typeface="Times New Roman" pitchFamily="18" charset="0"/>
                <a:cs typeface="Times New Roman" pitchFamily="18" charset="0"/>
              </a:rPr>
              <a:t>находятся</a:t>
            </a:r>
          </a:p>
          <a:p>
            <a:r>
              <a:rPr lang="ru-RU" sz="2000" dirty="0" smtClean="0">
                <a:latin typeface="Times New Roman" pitchFamily="18" charset="0"/>
                <a:cs typeface="Times New Roman" pitchFamily="18" charset="0"/>
              </a:rPr>
              <a:t>     под </a:t>
            </a:r>
            <a:r>
              <a:rPr lang="ru-RU" sz="2000" dirty="0">
                <a:latin typeface="Times New Roman" pitchFamily="18" charset="0"/>
                <a:cs typeface="Times New Roman" pitchFamily="18" charset="0"/>
              </a:rPr>
              <a:t>контролем левого </a:t>
            </a:r>
            <a:r>
              <a:rPr lang="ru-RU" sz="2000" dirty="0" smtClean="0">
                <a:latin typeface="Times New Roman" pitchFamily="18" charset="0"/>
                <a:cs typeface="Times New Roman" pitchFamily="18" charset="0"/>
              </a:rPr>
              <a:t>полушария</a:t>
            </a:r>
          </a:p>
          <a:p>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головного мозга.</a:t>
            </a:r>
          </a:p>
          <a:p>
            <a:endParaRPr lang="ru-RU" dirty="0"/>
          </a:p>
        </p:txBody>
      </p:sp>
      <p:sp>
        <p:nvSpPr>
          <p:cNvPr id="4" name="Прямоугольник 3"/>
          <p:cNvSpPr/>
          <p:nvPr/>
        </p:nvSpPr>
        <p:spPr>
          <a:xfrm>
            <a:off x="857224" y="428604"/>
            <a:ext cx="2301771" cy="369332"/>
          </a:xfrm>
          <a:prstGeom prst="rect">
            <a:avLst/>
          </a:prstGeom>
        </p:spPr>
        <p:txBody>
          <a:bodyPr wrap="square">
            <a:spAutoFit/>
          </a:bodyPr>
          <a:lstStyle/>
          <a:p>
            <a:r>
              <a:rPr lang="ru-RU" b="1" dirty="0"/>
              <a:t>ДОСТОИНСТВА</a:t>
            </a:r>
            <a:endParaRPr lang="ru-RU" dirty="0"/>
          </a:p>
        </p:txBody>
      </p:sp>
      <p:sp>
        <p:nvSpPr>
          <p:cNvPr id="5" name="Прямоугольник 4"/>
          <p:cNvSpPr/>
          <p:nvPr/>
        </p:nvSpPr>
        <p:spPr>
          <a:xfrm>
            <a:off x="5580112" y="428604"/>
            <a:ext cx="2206598" cy="369332"/>
          </a:xfrm>
          <a:prstGeom prst="rect">
            <a:avLst/>
          </a:prstGeom>
        </p:spPr>
        <p:txBody>
          <a:bodyPr wrap="square">
            <a:spAutoFit/>
          </a:bodyPr>
          <a:lstStyle/>
          <a:p>
            <a:r>
              <a:rPr lang="ru-RU" b="1" dirty="0"/>
              <a:t>НЕДОСТАТКИ</a:t>
            </a:r>
            <a:endParaRPr lang="ru-RU" dirty="0"/>
          </a:p>
        </p:txBody>
      </p:sp>
      <p:sp>
        <p:nvSpPr>
          <p:cNvPr id="6" name="Прямоугольник 5"/>
          <p:cNvSpPr/>
          <p:nvPr/>
        </p:nvSpPr>
        <p:spPr>
          <a:xfrm>
            <a:off x="5048387" y="1175291"/>
            <a:ext cx="3628069" cy="2800767"/>
          </a:xfrm>
          <a:prstGeom prst="rect">
            <a:avLst/>
          </a:prstGeom>
        </p:spPr>
        <p:txBody>
          <a:bodyPr wrap="square">
            <a:spAutoFit/>
          </a:bodyPr>
          <a:lstStyle/>
          <a:p>
            <a:pPr marL="285750" indent="-285750">
              <a:buFont typeface="Arial" panose="020B0604020202020204" pitchFamily="34" charset="0"/>
              <a:buChar char="•"/>
            </a:pPr>
            <a:r>
              <a:rPr lang="ru-RU" sz="2000" dirty="0">
                <a:latin typeface="Times New Roman" pitchFamily="18" charset="0"/>
                <a:cs typeface="Times New Roman" pitchFamily="18" charset="0"/>
              </a:rPr>
              <a:t>не уделяется должного внимания развитию правого полушария головного мозга, которое контролирует развитие творческих и гуманитарных способностей.</a:t>
            </a:r>
            <a:br>
              <a:rPr lang="ru-RU" sz="2000" dirty="0">
                <a:latin typeface="Times New Roman" pitchFamily="18" charset="0"/>
                <a:cs typeface="Times New Roman" pitchFamily="18" charset="0"/>
              </a:rPr>
            </a:br>
            <a:r>
              <a:rPr lang="ru-RU" dirty="0"/>
              <a:t/>
            </a:r>
            <a:br>
              <a:rPr lang="ru-RU" dirty="0"/>
            </a:br>
            <a:endParaRPr lang="ru-RU" dirty="0"/>
          </a:p>
        </p:txBody>
      </p:sp>
      <p:sp>
        <p:nvSpPr>
          <p:cNvPr id="7" name="Прямоугольник 6"/>
          <p:cNvSpPr/>
          <p:nvPr/>
        </p:nvSpPr>
        <p:spPr>
          <a:xfrm>
            <a:off x="476387" y="3489304"/>
            <a:ext cx="4572000" cy="707886"/>
          </a:xfrm>
          <a:prstGeom prst="rect">
            <a:avLst/>
          </a:prstGeom>
        </p:spPr>
        <p:txBody>
          <a:bodyPr>
            <a:spAutoFit/>
          </a:bodyPr>
          <a:lstStyle/>
          <a:p>
            <a:pPr marL="285750" indent="-285750">
              <a:buFont typeface="Arial" panose="020B0604020202020204" pitchFamily="34" charset="0"/>
              <a:buChar char="•"/>
            </a:pPr>
            <a:r>
              <a:rPr lang="ru-RU" sz="2000" dirty="0">
                <a:latin typeface="Times New Roman" pitchFamily="18" charset="0"/>
                <a:cs typeface="Times New Roman" pitchFamily="18" charset="0"/>
              </a:rPr>
              <a:t>очень разнообразный развивающий материал.</a:t>
            </a:r>
          </a:p>
        </p:txBody>
      </p:sp>
      <p:sp>
        <p:nvSpPr>
          <p:cNvPr id="8" name="Прямоугольник 7"/>
          <p:cNvSpPr/>
          <p:nvPr/>
        </p:nvSpPr>
        <p:spPr>
          <a:xfrm>
            <a:off x="4972777" y="3505076"/>
            <a:ext cx="3816424" cy="1877437"/>
          </a:xfrm>
          <a:prstGeom prst="rect">
            <a:avLst/>
          </a:prstGeom>
        </p:spPr>
        <p:txBody>
          <a:bodyPr wrap="square">
            <a:spAutoFit/>
          </a:bodyPr>
          <a:lstStyle/>
          <a:p>
            <a:pPr marL="285750" indent="-285750">
              <a:buFont typeface="Arial" panose="020B0604020202020204" pitchFamily="34" charset="0"/>
              <a:buChar char="•"/>
            </a:pPr>
            <a:r>
              <a:rPr lang="ru-RU" dirty="0" smtClean="0"/>
              <a:t> </a:t>
            </a:r>
            <a:r>
              <a:rPr lang="ru-RU" sz="2000" dirty="0" smtClean="0">
                <a:latin typeface="Times New Roman" pitchFamily="18" charset="0"/>
                <a:cs typeface="Times New Roman" pitchFamily="18" charset="0"/>
              </a:rPr>
              <a:t>отвергается </a:t>
            </a:r>
            <a:r>
              <a:rPr lang="ru-RU" sz="2000" dirty="0">
                <a:latin typeface="Times New Roman" pitchFamily="18" charset="0"/>
                <a:cs typeface="Times New Roman" pitchFamily="18" charset="0"/>
              </a:rPr>
              <a:t>детское </a:t>
            </a:r>
            <a:r>
              <a:rPr lang="ru-RU" sz="2000" dirty="0" smtClean="0">
                <a:latin typeface="Times New Roman" pitchFamily="18" charset="0"/>
                <a:cs typeface="Times New Roman" pitchFamily="18" charset="0"/>
              </a:rPr>
              <a:t>      художественное </a:t>
            </a:r>
            <a:r>
              <a:rPr lang="ru-RU" sz="2000" dirty="0">
                <a:latin typeface="Times New Roman" pitchFamily="18" charset="0"/>
                <a:cs typeface="Times New Roman" pitchFamily="18" charset="0"/>
              </a:rPr>
              <a:t>творчество, а именно рисование, а также музыка и танец.</a:t>
            </a:r>
            <a:r>
              <a:rPr lang="ru-RU" dirty="0"/>
              <a:t/>
            </a:r>
            <a:br>
              <a:rPr lang="ru-RU" dirty="0"/>
            </a:br>
            <a:r>
              <a:rPr lang="ru-RU" dirty="0"/>
              <a:t/>
            </a:r>
            <a:br>
              <a:rPr lang="ru-RU" dirty="0"/>
            </a:br>
            <a:endParaRPr lang="ru-RU" dirty="0"/>
          </a:p>
        </p:txBody>
      </p:sp>
      <p:sp>
        <p:nvSpPr>
          <p:cNvPr id="9" name="Прямоугольник 8"/>
          <p:cNvSpPr/>
          <p:nvPr/>
        </p:nvSpPr>
        <p:spPr>
          <a:xfrm>
            <a:off x="448056" y="4643447"/>
            <a:ext cx="4572000" cy="1877437"/>
          </a:xfrm>
          <a:prstGeom prst="rect">
            <a:avLst/>
          </a:prstGeom>
        </p:spPr>
        <p:txBody>
          <a:bodyPr wrap="square">
            <a:spAutoFit/>
          </a:bodyPr>
          <a:lstStyle/>
          <a:p>
            <a:pPr marL="285750" indent="-285750">
              <a:buFont typeface="Arial" panose="020B0604020202020204" pitchFamily="34" charset="0"/>
              <a:buChar char="•"/>
            </a:pPr>
            <a:r>
              <a:rPr lang="ru-RU" sz="2000" dirty="0">
                <a:latin typeface="Times New Roman" pitchFamily="18" charset="0"/>
                <a:cs typeface="Times New Roman" pitchFamily="18" charset="0"/>
              </a:rPr>
              <a:t>ребенок сам выбирает те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     занятия</a:t>
            </a:r>
            <a:r>
              <a:rPr lang="ru-RU" sz="2000" dirty="0">
                <a:latin typeface="Times New Roman" pitchFamily="18" charset="0"/>
                <a:cs typeface="Times New Roman" pitchFamily="18" charset="0"/>
              </a:rPr>
              <a:t>, которые соответствуют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    его </a:t>
            </a:r>
            <a:r>
              <a:rPr lang="ru-RU" sz="2000" dirty="0">
                <a:latin typeface="Times New Roman" pitchFamily="18" charset="0"/>
                <a:cs typeface="Times New Roman" pitchFamily="18" charset="0"/>
              </a:rPr>
              <a:t>умственному и физическому </a:t>
            </a:r>
            <a:r>
              <a:rPr lang="ru-RU" sz="2000" dirty="0" smtClean="0">
                <a:latin typeface="Times New Roman" pitchFamily="18" charset="0"/>
                <a:cs typeface="Times New Roman" pitchFamily="18" charset="0"/>
              </a:rPr>
              <a:t>              развитию </a:t>
            </a:r>
            <a:r>
              <a:rPr lang="ru-RU" sz="2000" dirty="0">
                <a:latin typeface="Times New Roman" pitchFamily="18" charset="0"/>
                <a:cs typeface="Times New Roman" pitchFamily="18" charset="0"/>
              </a:rPr>
              <a:t>в данный момент.</a:t>
            </a:r>
            <a:br>
              <a:rPr lang="ru-RU" sz="2000" dirty="0">
                <a:latin typeface="Times New Roman" pitchFamily="18" charset="0"/>
                <a:cs typeface="Times New Roman" pitchFamily="18" charset="0"/>
              </a:rPr>
            </a:br>
            <a:r>
              <a:rPr lang="ru-RU" dirty="0"/>
              <a:t/>
            </a:r>
            <a:br>
              <a:rPr lang="ru-RU" dirty="0"/>
            </a:br>
            <a:endParaRPr lang="ru-RU" dirty="0"/>
          </a:p>
        </p:txBody>
      </p:sp>
      <p:sp>
        <p:nvSpPr>
          <p:cNvPr id="10" name="Прямоугольник 9"/>
          <p:cNvSpPr/>
          <p:nvPr/>
        </p:nvSpPr>
        <p:spPr>
          <a:xfrm>
            <a:off x="4972777" y="5080717"/>
            <a:ext cx="4572000" cy="707886"/>
          </a:xfrm>
          <a:prstGeom prst="rect">
            <a:avLst/>
          </a:prstGeom>
        </p:spPr>
        <p:txBody>
          <a:bodyPr>
            <a:spAutoFit/>
          </a:bodyPr>
          <a:lstStyle/>
          <a:p>
            <a:pPr marL="285750" indent="-285750">
              <a:buFont typeface="Arial" panose="020B0604020202020204" pitchFamily="34" charset="0"/>
              <a:buChar char="•"/>
            </a:pPr>
            <a:r>
              <a:rPr lang="ru-RU" sz="2000" dirty="0">
                <a:latin typeface="Times New Roman" pitchFamily="18" charset="0"/>
                <a:cs typeface="Times New Roman" pitchFamily="18" charset="0"/>
              </a:rPr>
              <a:t>нет подвижных, спонтанных творческих и ролевых игр.</a:t>
            </a:r>
          </a:p>
        </p:txBody>
      </p:sp>
    </p:spTree>
    <p:extLst>
      <p:ext uri="{BB962C8B-B14F-4D97-AF65-F5344CB8AC3E}">
        <p14:creationId xmlns:p14="http://schemas.microsoft.com/office/powerpoint/2010/main" xmlns="" val="35656221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908720"/>
            <a:ext cx="1923925" cy="369332"/>
          </a:xfrm>
          <a:prstGeom prst="rect">
            <a:avLst/>
          </a:prstGeom>
        </p:spPr>
        <p:txBody>
          <a:bodyPr wrap="none">
            <a:spAutoFit/>
          </a:bodyPr>
          <a:lstStyle/>
          <a:p>
            <a:r>
              <a:rPr lang="ru-RU" b="1" dirty="0"/>
              <a:t>ДОСТОИНСТВА</a:t>
            </a:r>
            <a:endParaRPr lang="ru-RU" dirty="0"/>
          </a:p>
        </p:txBody>
      </p:sp>
      <p:sp>
        <p:nvSpPr>
          <p:cNvPr id="3" name="Прямоугольник 2"/>
          <p:cNvSpPr/>
          <p:nvPr/>
        </p:nvSpPr>
        <p:spPr>
          <a:xfrm>
            <a:off x="5259583" y="889392"/>
            <a:ext cx="1678665" cy="369332"/>
          </a:xfrm>
          <a:prstGeom prst="rect">
            <a:avLst/>
          </a:prstGeom>
        </p:spPr>
        <p:txBody>
          <a:bodyPr wrap="none">
            <a:spAutoFit/>
          </a:bodyPr>
          <a:lstStyle/>
          <a:p>
            <a:r>
              <a:rPr lang="ru-RU" b="1" dirty="0"/>
              <a:t>НЕДОСТАТКИ</a:t>
            </a:r>
            <a:endParaRPr lang="ru-RU" dirty="0"/>
          </a:p>
        </p:txBody>
      </p:sp>
      <p:sp>
        <p:nvSpPr>
          <p:cNvPr id="4" name="Прямоугольник 3"/>
          <p:cNvSpPr/>
          <p:nvPr/>
        </p:nvSpPr>
        <p:spPr>
          <a:xfrm>
            <a:off x="539552" y="1290625"/>
            <a:ext cx="4572000" cy="1631216"/>
          </a:xfrm>
          <a:prstGeom prst="rect">
            <a:avLst/>
          </a:prstGeom>
        </p:spPr>
        <p:txBody>
          <a:bodyPr>
            <a:spAutoFit/>
          </a:bodyPr>
          <a:lstStyle/>
          <a:p>
            <a:pPr marL="285750" indent="-285750">
              <a:buFont typeface="Arial" panose="020B0604020202020204" pitchFamily="34" charset="0"/>
              <a:buChar char="•"/>
            </a:pPr>
            <a:r>
              <a:rPr lang="ru-RU" sz="2000" dirty="0">
                <a:latin typeface="Times New Roman" pitchFamily="18" charset="0"/>
                <a:cs typeface="Times New Roman" pitchFamily="18" charset="0"/>
              </a:rPr>
              <a:t>рассчитана на развитие </a:t>
            </a:r>
            <a:r>
              <a:rPr lang="ru-RU" sz="2000" dirty="0" smtClean="0">
                <a:latin typeface="Times New Roman" pitchFamily="18" charset="0"/>
                <a:cs typeface="Times New Roman" pitchFamily="18" charset="0"/>
              </a:rPr>
              <a:t>деток</a:t>
            </a:r>
          </a:p>
          <a:p>
            <a:r>
              <a:rPr lang="ru-RU" sz="2000" dirty="0" smtClean="0">
                <a:latin typeface="Times New Roman" pitchFamily="18" charset="0"/>
                <a:cs typeface="Times New Roman" pitchFamily="18" charset="0"/>
              </a:rPr>
              <a:t>     в </a:t>
            </a:r>
            <a:r>
              <a:rPr lang="ru-RU" sz="2000" dirty="0">
                <a:latin typeface="Times New Roman" pitchFamily="18" charset="0"/>
                <a:cs typeface="Times New Roman" pitchFamily="18" charset="0"/>
              </a:rPr>
              <a:t>саду и школе, однако </a:t>
            </a:r>
            <a:r>
              <a:rPr lang="ru-RU" sz="2000" dirty="0" smtClean="0">
                <a:latin typeface="Times New Roman" pitchFamily="18" charset="0"/>
                <a:cs typeface="Times New Roman" pitchFamily="18" charset="0"/>
              </a:rPr>
              <a:t>многие</a:t>
            </a: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принципы можно перенять </a:t>
            </a:r>
            <a:r>
              <a:rPr lang="ru-RU" sz="2000" dirty="0" smtClean="0">
                <a:latin typeface="Times New Roman" pitchFamily="18" charset="0"/>
                <a:cs typeface="Times New Roman" pitchFamily="18" charset="0"/>
              </a:rPr>
              <a:t>для</a:t>
            </a:r>
          </a:p>
          <a:p>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воспитания ребенка дома</a:t>
            </a:r>
            <a:br>
              <a:rPr lang="ru-RU" sz="2000" dirty="0">
                <a:latin typeface="Times New Roman" pitchFamily="18" charset="0"/>
                <a:cs typeface="Times New Roman" pitchFamily="18" charset="0"/>
              </a:rPr>
            </a:br>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
        <p:nvSpPr>
          <p:cNvPr id="5" name="Прямоугольник 4"/>
          <p:cNvSpPr/>
          <p:nvPr/>
        </p:nvSpPr>
        <p:spPr>
          <a:xfrm>
            <a:off x="4941873" y="1290625"/>
            <a:ext cx="3992749" cy="1877437"/>
          </a:xfrm>
          <a:prstGeom prst="rect">
            <a:avLst/>
          </a:prstGeom>
        </p:spPr>
        <p:txBody>
          <a:bodyPr wrap="square">
            <a:spAutoFit/>
          </a:bodyPr>
          <a:lstStyle/>
          <a:p>
            <a:pPr marL="285750" indent="-285750">
              <a:buFont typeface="Arial" panose="020B0604020202020204" pitchFamily="34" charset="0"/>
              <a:buChar char="•"/>
            </a:pPr>
            <a:r>
              <a:rPr lang="ru-RU" sz="2000" dirty="0">
                <a:latin typeface="Times New Roman" pitchFamily="18" charset="0"/>
                <a:cs typeface="Times New Roman" pitchFamily="18" charset="0"/>
              </a:rPr>
              <a:t>после </a:t>
            </a:r>
            <a:r>
              <a:rPr lang="ru-RU" sz="2000" dirty="0" err="1">
                <a:latin typeface="Times New Roman" pitchFamily="18" charset="0"/>
                <a:cs typeface="Times New Roman" pitchFamily="18" charset="0"/>
              </a:rPr>
              <a:t>Монтессори</a:t>
            </a:r>
            <a:r>
              <a:rPr lang="ru-RU" sz="2000" dirty="0">
                <a:latin typeface="Times New Roman" pitchFamily="18" charset="0"/>
                <a:cs typeface="Times New Roman" pitchFamily="18" charset="0"/>
              </a:rPr>
              <a:t>-садиков детям тяжело привыкнуть к обычным государственным школам</a:t>
            </a:r>
            <a:r>
              <a:rPr lang="ru-RU" dirty="0"/>
              <a:t/>
            </a:r>
            <a:br>
              <a:rPr lang="ru-RU" dirty="0"/>
            </a:br>
            <a:r>
              <a:rPr lang="ru-RU" dirty="0"/>
              <a:t/>
            </a:r>
            <a:br>
              <a:rPr lang="ru-RU" dirty="0"/>
            </a:br>
            <a:endParaRPr lang="ru-RU" dirty="0"/>
          </a:p>
        </p:txBody>
      </p:sp>
      <p:sp>
        <p:nvSpPr>
          <p:cNvPr id="6" name="Прямоугольник 5"/>
          <p:cNvSpPr/>
          <p:nvPr/>
        </p:nvSpPr>
        <p:spPr>
          <a:xfrm>
            <a:off x="513799" y="2532066"/>
            <a:ext cx="4572000" cy="1569660"/>
          </a:xfrm>
          <a:prstGeom prst="rect">
            <a:avLst/>
          </a:prstGeom>
        </p:spPr>
        <p:txBody>
          <a:bodyPr>
            <a:spAutoFit/>
          </a:bodyPr>
          <a:lstStyle/>
          <a:p>
            <a:pPr marL="285750" indent="-285750">
              <a:buFont typeface="Arial" panose="020B0604020202020204" pitchFamily="34" charset="0"/>
              <a:buChar char="•"/>
            </a:pPr>
            <a:r>
              <a:rPr lang="ru-RU" sz="2000" dirty="0">
                <a:latin typeface="Times New Roman" pitchFamily="18" charset="0"/>
                <a:cs typeface="Times New Roman" pitchFamily="18" charset="0"/>
              </a:rPr>
              <a:t>нет никакого насилия, ребенок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     сам </a:t>
            </a:r>
            <a:r>
              <a:rPr lang="ru-RU" sz="2000" dirty="0">
                <a:latin typeface="Times New Roman" pitchFamily="18" charset="0"/>
                <a:cs typeface="Times New Roman" pitchFamily="18" charset="0"/>
              </a:rPr>
              <a:t>определяет, что будет </a:t>
            </a:r>
            <a:r>
              <a:rPr lang="ru-RU" sz="2000" dirty="0" smtClean="0">
                <a:latin typeface="Times New Roman" pitchFamily="18" charset="0"/>
                <a:cs typeface="Times New Roman" pitchFamily="18" charset="0"/>
              </a:rPr>
              <a:t>делать</a:t>
            </a:r>
          </a:p>
          <a:p>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и с чем заниматься</a:t>
            </a:r>
            <a:br>
              <a:rPr lang="ru-RU" sz="2000" dirty="0">
                <a:latin typeface="Times New Roman" pitchFamily="18" charset="0"/>
                <a:cs typeface="Times New Roman" pitchFamily="18" charset="0"/>
              </a:rPr>
            </a:br>
            <a:r>
              <a:rPr lang="ru-RU" dirty="0"/>
              <a:t/>
            </a:r>
            <a:br>
              <a:rPr lang="ru-RU" dirty="0"/>
            </a:br>
            <a:endParaRPr lang="ru-RU" dirty="0"/>
          </a:p>
        </p:txBody>
      </p:sp>
      <p:sp>
        <p:nvSpPr>
          <p:cNvPr id="7" name="Прямоугольник 6"/>
          <p:cNvSpPr/>
          <p:nvPr/>
        </p:nvSpPr>
        <p:spPr>
          <a:xfrm>
            <a:off x="5085799" y="2532066"/>
            <a:ext cx="3573366" cy="2492990"/>
          </a:xfrm>
          <a:prstGeom prst="rect">
            <a:avLst/>
          </a:prstGeom>
        </p:spPr>
        <p:txBody>
          <a:bodyPr wrap="square">
            <a:spAutoFit/>
          </a:bodyPr>
          <a:lstStyle/>
          <a:p>
            <a:pPr marL="285750" indent="-285750">
              <a:buFont typeface="Arial" panose="020B0604020202020204" pitchFamily="34" charset="0"/>
              <a:buChar char="•"/>
            </a:pPr>
            <a:r>
              <a:rPr lang="ru-RU" sz="2000" dirty="0">
                <a:latin typeface="Times New Roman" pitchFamily="18" charset="0"/>
                <a:cs typeface="Times New Roman" pitchFamily="18" charset="0"/>
              </a:rPr>
              <a:t>методы </a:t>
            </a:r>
            <a:r>
              <a:rPr lang="ru-RU" sz="2000" dirty="0" err="1">
                <a:latin typeface="Times New Roman" pitchFamily="18" charset="0"/>
                <a:cs typeface="Times New Roman" pitchFamily="18" charset="0"/>
              </a:rPr>
              <a:t>Монтессори</a:t>
            </a:r>
            <a:r>
              <a:rPr lang="ru-RU" sz="2000" dirty="0">
                <a:latin typeface="Times New Roman" pitchFamily="18" charset="0"/>
                <a:cs typeface="Times New Roman" pitchFamily="18" charset="0"/>
              </a:rPr>
              <a:t> изменены во многих центрах, педагоги по-своему преподносят данные методы, вводят экзамены и занятия.</a:t>
            </a:r>
            <a:r>
              <a:rPr lang="ru-RU" dirty="0"/>
              <a:t/>
            </a:r>
            <a:br>
              <a:rPr lang="ru-RU" dirty="0"/>
            </a:br>
            <a:r>
              <a:rPr lang="ru-RU" dirty="0"/>
              <a:t/>
            </a:r>
            <a:br>
              <a:rPr lang="ru-RU" dirty="0"/>
            </a:br>
            <a:endParaRPr lang="ru-RU" dirty="0"/>
          </a:p>
        </p:txBody>
      </p:sp>
      <p:sp>
        <p:nvSpPr>
          <p:cNvPr id="9" name="Прямоугольник 8"/>
          <p:cNvSpPr/>
          <p:nvPr/>
        </p:nvSpPr>
        <p:spPr>
          <a:xfrm>
            <a:off x="513799" y="4424891"/>
            <a:ext cx="4572000" cy="1261884"/>
          </a:xfrm>
          <a:prstGeom prst="rect">
            <a:avLst/>
          </a:prstGeom>
        </p:spPr>
        <p:txBody>
          <a:bodyPr>
            <a:spAutoFit/>
          </a:bodyPr>
          <a:lstStyle/>
          <a:p>
            <a:pPr marL="285750" indent="-285750">
              <a:buFont typeface="Arial" panose="020B0604020202020204" pitchFamily="34" charset="0"/>
              <a:buChar char="•"/>
            </a:pPr>
            <a:r>
              <a:rPr lang="ru-RU" sz="2000" dirty="0">
                <a:latin typeface="Times New Roman" pitchFamily="18" charset="0"/>
                <a:cs typeface="Times New Roman" pitchFamily="18" charset="0"/>
              </a:rPr>
              <a:t>ребенок - это уникальная, неповторимая и свободная личность</a:t>
            </a:r>
            <a:r>
              <a:rPr lang="ru-RU" dirty="0"/>
              <a:t>.</a:t>
            </a:r>
            <a:br>
              <a:rPr lang="ru-RU" dirty="0"/>
            </a:br>
            <a:r>
              <a:rPr lang="ru-RU" dirty="0"/>
              <a:t/>
            </a:r>
            <a:br>
              <a:rPr lang="ru-RU" dirty="0"/>
            </a:br>
            <a:endParaRPr lang="ru-RU" dirty="0"/>
          </a:p>
        </p:txBody>
      </p:sp>
    </p:spTree>
    <p:extLst>
      <p:ext uri="{BB962C8B-B14F-4D97-AF65-F5344CB8AC3E}">
        <p14:creationId xmlns:p14="http://schemas.microsoft.com/office/powerpoint/2010/main" xmlns="" val="17315226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28604"/>
            <a:ext cx="7956376" cy="707886"/>
          </a:xfrm>
          <a:prstGeom prst="rect">
            <a:avLst/>
          </a:prstGeom>
        </p:spPr>
        <p:txBody>
          <a:bodyPr wrap="square">
            <a:spAutoFit/>
          </a:bodyPr>
          <a:lstStyle/>
          <a:p>
            <a:r>
              <a:rPr lang="ru-RU" sz="2000" dirty="0" smtClean="0"/>
              <a:t>Несмотря на имеющиеся недостатки система </a:t>
            </a:r>
            <a:r>
              <a:rPr lang="ru-RU" sz="2000" dirty="0"/>
              <a:t>и сегодня, спустя 100 лет, остается </a:t>
            </a:r>
            <a:r>
              <a:rPr lang="ru-RU" sz="2000" dirty="0" smtClean="0"/>
              <a:t>популярной.</a:t>
            </a:r>
            <a:endParaRPr lang="ru-RU" sz="2000" dirty="0"/>
          </a:p>
        </p:txBody>
      </p:sp>
      <p:sp>
        <p:nvSpPr>
          <p:cNvPr id="3" name="Прямоугольник 2"/>
          <p:cNvSpPr/>
          <p:nvPr/>
        </p:nvSpPr>
        <p:spPr>
          <a:xfrm>
            <a:off x="467544" y="1285860"/>
            <a:ext cx="3312368" cy="5078313"/>
          </a:xfrm>
          <a:prstGeom prst="rect">
            <a:avLst/>
          </a:prstGeom>
        </p:spPr>
        <p:txBody>
          <a:bodyPr wrap="square">
            <a:spAutoFit/>
          </a:bodyPr>
          <a:lstStyle/>
          <a:p>
            <a:r>
              <a:rPr lang="ru-RU" dirty="0"/>
              <a:t>Практически в каждом большом городе существует региональный центр </a:t>
            </a:r>
            <a:r>
              <a:rPr lang="ru-RU" dirty="0" err="1"/>
              <a:t>Монтессори</a:t>
            </a:r>
            <a:r>
              <a:rPr lang="ru-RU" dirty="0"/>
              <a:t>, который становится базой для специализированных детских садов, центров реабилитации детей с особыми потребностями, школ раннего развития.</a:t>
            </a:r>
          </a:p>
          <a:p>
            <a:r>
              <a:rPr lang="ru-RU" dirty="0"/>
              <a:t>Занимаются по этой системе дети с отставанием в развитии.</a:t>
            </a:r>
          </a:p>
          <a:p>
            <a:r>
              <a:rPr lang="ru-RU" dirty="0"/>
              <a:t>Для обычных ребят чаще используется комбинирование </a:t>
            </a:r>
            <a:r>
              <a:rPr lang="ru-RU" dirty="0" err="1"/>
              <a:t>Монтессори</a:t>
            </a:r>
            <a:r>
              <a:rPr lang="ru-RU" dirty="0"/>
              <a:t>-педагогики с другими методиками.</a:t>
            </a:r>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143372" y="1142984"/>
            <a:ext cx="4643470" cy="4497164"/>
          </a:xfrm>
          <a:prstGeom prst="rect">
            <a:avLst/>
          </a:prstGeom>
        </p:spPr>
      </p:pic>
    </p:spTree>
    <p:extLst>
      <p:ext uri="{BB962C8B-B14F-4D97-AF65-F5344CB8AC3E}">
        <p14:creationId xmlns:p14="http://schemas.microsoft.com/office/powerpoint/2010/main" xmlns="" val="9959926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https://www.maam.ru/upload/blogs/detsad-6240-146691400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27" name="Picture 3" descr="C:\Users\милениум\Desktop\detsad-6240-1466914008.jpg"/>
          <p:cNvPicPr>
            <a:picLocks noChangeAspect="1" noChangeArrowheads="1"/>
          </p:cNvPicPr>
          <p:nvPr/>
        </p:nvPicPr>
        <p:blipFill>
          <a:blip r:embed="rId2"/>
          <a:srcRect/>
          <a:stretch>
            <a:fillRect/>
          </a:stretch>
        </p:blipFill>
        <p:spPr bwMode="auto">
          <a:xfrm>
            <a:off x="214282" y="3357562"/>
            <a:ext cx="4786346" cy="3143272"/>
          </a:xfrm>
          <a:prstGeom prst="rect">
            <a:avLst/>
          </a:prstGeom>
          <a:noFill/>
        </p:spPr>
      </p:pic>
      <p:pic>
        <p:nvPicPr>
          <p:cNvPr id="1029" name="Picture 5" descr="C:\Users\милениум\Desktop\23-10-26.jpg"/>
          <p:cNvPicPr>
            <a:picLocks noChangeAspect="1" noChangeArrowheads="1"/>
          </p:cNvPicPr>
          <p:nvPr/>
        </p:nvPicPr>
        <p:blipFill>
          <a:blip r:embed="rId3"/>
          <a:srcRect/>
          <a:stretch>
            <a:fillRect/>
          </a:stretch>
        </p:blipFill>
        <p:spPr bwMode="auto">
          <a:xfrm>
            <a:off x="4643438" y="0"/>
            <a:ext cx="3714776" cy="3143272"/>
          </a:xfrm>
          <a:prstGeom prst="rect">
            <a:avLst/>
          </a:prstGeom>
          <a:noFill/>
        </p:spPr>
      </p:pic>
      <p:sp>
        <p:nvSpPr>
          <p:cNvPr id="7" name="Прямоугольник 6"/>
          <p:cNvSpPr/>
          <p:nvPr/>
        </p:nvSpPr>
        <p:spPr>
          <a:xfrm>
            <a:off x="285720" y="357166"/>
            <a:ext cx="4214842" cy="2215991"/>
          </a:xfrm>
          <a:prstGeom prst="rect">
            <a:avLst/>
          </a:prstGeom>
        </p:spPr>
        <p:txBody>
          <a:bodyPr wrap="square">
            <a:spAutoFit/>
          </a:bodyPr>
          <a:lstStyle/>
          <a:p>
            <a:r>
              <a:rPr lang="ru-RU" sz="2000" dirty="0" smtClean="0">
                <a:latin typeface="Times New Roman" pitchFamily="18" charset="0"/>
                <a:cs typeface="Times New Roman" pitchFamily="18" charset="0"/>
              </a:rPr>
              <a:t>В младшей группе </a:t>
            </a:r>
            <a:r>
              <a:rPr lang="ru-RU" sz="2000" dirty="0" err="1" smtClean="0">
                <a:latin typeface="Times New Roman" pitchFamily="18" charset="0"/>
                <a:cs typeface="Times New Roman" pitchFamily="18" charset="0"/>
              </a:rPr>
              <a:t>д</a:t>
            </a:r>
            <a:r>
              <a:rPr lang="ru-RU" sz="2000" dirty="0" smtClean="0">
                <a:latin typeface="Times New Roman" pitchFamily="18" charset="0"/>
                <a:cs typeface="Times New Roman" pitchFamily="18" charset="0"/>
              </a:rPr>
              <a:t>/сад, нам нравится проводить </a:t>
            </a:r>
            <a:r>
              <a:rPr lang="ru-RU" sz="2000" dirty="0" err="1" smtClean="0">
                <a:latin typeface="Times New Roman" pitchFamily="18" charset="0"/>
                <a:cs typeface="Times New Roman" pitchFamily="18" charset="0"/>
              </a:rPr>
              <a:t>д</a:t>
            </a:r>
            <a:r>
              <a:rPr lang="ru-RU" sz="2000" dirty="0" smtClean="0">
                <a:latin typeface="Times New Roman" pitchFamily="18" charset="0"/>
                <a:cs typeface="Times New Roman" pitchFamily="18" charset="0"/>
              </a:rPr>
              <a:t>/игры с прищепками они укрепляют и развивают кисть и два пальца руки, которые в последующем будут активно задействованы в письме.</a:t>
            </a:r>
          </a:p>
          <a:p>
            <a:endParaRPr lang="ru-RU" dirty="0"/>
          </a:p>
        </p:txBody>
      </p:sp>
      <p:sp>
        <p:nvSpPr>
          <p:cNvPr id="8" name="Прямоугольник 7"/>
          <p:cNvSpPr/>
          <p:nvPr/>
        </p:nvSpPr>
        <p:spPr>
          <a:xfrm>
            <a:off x="5072066" y="3286124"/>
            <a:ext cx="3643338" cy="3139321"/>
          </a:xfrm>
          <a:prstGeom prst="rect">
            <a:avLst/>
          </a:prstGeom>
        </p:spPr>
        <p:txBody>
          <a:bodyPr wrap="square">
            <a:spAutoFit/>
          </a:bodyPr>
          <a:lstStyle/>
          <a:p>
            <a:r>
              <a:rPr lang="ru-RU" dirty="0" smtClean="0"/>
              <a:t>Вот так с малышами закрепляем знания по сенсорному воспитанию, развитию мелкой моторике рук, усвоению развития произвольного внимания и произвольного запоминания. Учимся подбирать нужные прищепки одного цвета, развиваем мелкую моторику рук, тактильные ощущения.</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2861" y="620688"/>
            <a:ext cx="8136904" cy="5632311"/>
          </a:xfrm>
          <a:prstGeom prst="rect">
            <a:avLst/>
          </a:prstGeom>
        </p:spPr>
        <p:txBody>
          <a:bodyPr wrap="square">
            <a:spAutoFit/>
          </a:bodyPr>
          <a:lstStyle/>
          <a:p>
            <a:r>
              <a:rPr lang="ru-RU" b="1" u="sng" dirty="0" smtClean="0">
                <a:effectLst>
                  <a:outerShdw blurRad="38100" dist="38100" dir="2700000" algn="tl">
                    <a:srgbClr val="000000">
                      <a:alpha val="43137"/>
                    </a:srgbClr>
                  </a:outerShdw>
                </a:effectLst>
              </a:rPr>
              <a:t>Заключение:</a:t>
            </a:r>
          </a:p>
          <a:p>
            <a:endParaRPr lang="ru-RU" u="sng" dirty="0" smtClean="0">
              <a:effectLst>
                <a:outerShdw blurRad="38100" dist="38100" dir="2700000" algn="tl">
                  <a:srgbClr val="000000">
                    <a:alpha val="43137"/>
                  </a:srgbClr>
                </a:outerShdw>
              </a:effectLst>
            </a:endParaRPr>
          </a:p>
          <a:p>
            <a:r>
              <a:rPr lang="ru-RU" dirty="0" smtClean="0"/>
              <a:t>Таким </a:t>
            </a:r>
            <a:r>
              <a:rPr lang="ru-RU" dirty="0"/>
              <a:t>образом, можно отметить, что очень важно ориентироваться на самостоятельное развитие и обучение ребенка, учитывать его индивидуальность, давать право выбора.  Методика М. </a:t>
            </a:r>
            <a:r>
              <a:rPr lang="ru-RU" dirty="0" err="1"/>
              <a:t>Монтессори</a:t>
            </a:r>
            <a:r>
              <a:rPr lang="ru-RU" dirty="0"/>
              <a:t> развивает интеллект, мощную логику, аналитические способности, учит самостоятельно искать ответы на свои вопросы, мотивирует к учебе. </a:t>
            </a:r>
          </a:p>
          <a:p>
            <a:r>
              <a:rPr lang="ru-RU" dirty="0"/>
              <a:t>Но все дошкольные и школьные учебные центры </a:t>
            </a:r>
            <a:r>
              <a:rPr lang="ru-RU" dirty="0" err="1"/>
              <a:t>Монтессори</a:t>
            </a:r>
            <a:r>
              <a:rPr lang="ru-RU" dirty="0"/>
              <a:t> являются приватными с достаточно высоким уровнем оплаты. Это мотивируется дороговизной учебного материала, который изготавливается из натурального материала по сложным технологиям. Поэтому обучение по </a:t>
            </a:r>
            <a:r>
              <a:rPr lang="ru-RU" dirty="0" err="1"/>
              <a:t>Монтессори</a:t>
            </a:r>
            <a:r>
              <a:rPr lang="ru-RU" dirty="0"/>
              <a:t> доступно немногим.</a:t>
            </a:r>
          </a:p>
          <a:p>
            <a:r>
              <a:rPr lang="ru-RU" dirty="0"/>
              <a:t>И нельзя забывать о том, что продолжать обучение ребенку придется в традиционной школе. По – моему мнению, это вызовет некоторые затруднения. </a:t>
            </a:r>
          </a:p>
          <a:p>
            <a:r>
              <a:rPr lang="ru-RU" dirty="0"/>
              <a:t>Но тем не менее, эта методика до сих пор популярна, она богата частными идеями, которые используются сегодня во многих других локальных технологиях и частных методиках. Эти идеи очень интересны мне, как маме и педагогу дошкольного образования.</a:t>
            </a:r>
          </a:p>
        </p:txBody>
      </p:sp>
    </p:spTree>
    <p:extLst>
      <p:ext uri="{BB962C8B-B14F-4D97-AF65-F5344CB8AC3E}">
        <p14:creationId xmlns:p14="http://schemas.microsoft.com/office/powerpoint/2010/main" xmlns="" val="6430546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28662" y="571480"/>
            <a:ext cx="7072361" cy="646331"/>
          </a:xfrm>
          <a:prstGeom prst="rect">
            <a:avLst/>
          </a:prstGeom>
        </p:spPr>
        <p:txBody>
          <a:bodyPr wrap="square">
            <a:spAutoFit/>
          </a:bodyPr>
          <a:lstStyle/>
          <a:p>
            <a:pPr algn="ctr"/>
            <a:r>
              <a:rPr lang="ru-RU" sz="3600" dirty="0" smtClean="0">
                <a:latin typeface="Times New Roman" pitchFamily="18" charset="0"/>
                <a:cs typeface="Times New Roman" pitchFamily="18" charset="0"/>
              </a:rPr>
              <a:t>СПАСИБО ЗА ВНИМАНИЕ!!!</a:t>
            </a:r>
            <a:endParaRPr lang="ru-RU" sz="3600" dirty="0"/>
          </a:p>
        </p:txBody>
      </p:sp>
      <p:pic>
        <p:nvPicPr>
          <p:cNvPr id="37891" name="Picture 3" descr="C:\Users\милениум\Desktop\602657_main.jpg"/>
          <p:cNvPicPr>
            <a:picLocks noChangeAspect="1" noChangeArrowheads="1"/>
          </p:cNvPicPr>
          <p:nvPr/>
        </p:nvPicPr>
        <p:blipFill>
          <a:blip r:embed="rId2"/>
          <a:srcRect/>
          <a:stretch>
            <a:fillRect/>
          </a:stretch>
        </p:blipFill>
        <p:spPr bwMode="auto">
          <a:xfrm>
            <a:off x="1000100" y="1928802"/>
            <a:ext cx="6643734" cy="4214842"/>
          </a:xfrm>
          <a:prstGeom prst="ellipse">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67544" y="2780928"/>
            <a:ext cx="4845635" cy="3785652"/>
          </a:xfrm>
          <a:prstGeom prst="rect">
            <a:avLst/>
          </a:prstGeom>
        </p:spPr>
      </p:pic>
      <p:sp>
        <p:nvSpPr>
          <p:cNvPr id="3" name="Прямоугольник 2"/>
          <p:cNvSpPr/>
          <p:nvPr/>
        </p:nvSpPr>
        <p:spPr>
          <a:xfrm>
            <a:off x="467544" y="594554"/>
            <a:ext cx="8208912" cy="1754326"/>
          </a:xfrm>
          <a:prstGeom prst="rect">
            <a:avLst/>
          </a:prstGeom>
        </p:spPr>
        <p:txBody>
          <a:bodyPr wrap="square">
            <a:spAutoFit/>
          </a:bodyPr>
          <a:lstStyle/>
          <a:p>
            <a:r>
              <a:rPr lang="ru-RU" dirty="0"/>
              <a:t>Сначала Мария </a:t>
            </a:r>
            <a:r>
              <a:rPr lang="ru-RU" dirty="0" err="1"/>
              <a:t>Монтессори</a:t>
            </a:r>
            <a:r>
              <a:rPr lang="ru-RU" dirty="0"/>
              <a:t> начала применять свою педагогику для особых детей, детей с задержкой развития психики и сложной адаптацией к внешнему миру.</a:t>
            </a:r>
          </a:p>
          <a:p>
            <a:r>
              <a:rPr lang="ru-RU" dirty="0"/>
              <a:t>При работе с ними Мария создавала особую среду, которая прививала детям навыки самообслуживания. Это реализовывалось через игры, основанные на тактильной чувствительности.</a:t>
            </a:r>
          </a:p>
        </p:txBody>
      </p:sp>
      <p:sp>
        <p:nvSpPr>
          <p:cNvPr id="4" name="Прямоугольник 3"/>
          <p:cNvSpPr/>
          <p:nvPr/>
        </p:nvSpPr>
        <p:spPr>
          <a:xfrm>
            <a:off x="3121732" y="2368280"/>
            <a:ext cx="5401949" cy="646331"/>
          </a:xfrm>
          <a:prstGeom prst="rect">
            <a:avLst/>
          </a:prstGeom>
        </p:spPr>
        <p:txBody>
          <a:bodyPr wrap="square">
            <a:spAutoFit/>
          </a:bodyPr>
          <a:lstStyle/>
          <a:p>
            <a:r>
              <a:rPr lang="ru-RU" dirty="0" smtClean="0"/>
              <a:t>За </a:t>
            </a:r>
            <a:r>
              <a:rPr lang="ru-RU" dirty="0"/>
              <a:t>год воспитанники догнали и перегнали </a:t>
            </a:r>
          </a:p>
          <a:p>
            <a:r>
              <a:rPr lang="ru-RU" dirty="0" smtClean="0"/>
              <a:t>                                    здоровых </a:t>
            </a:r>
            <a:r>
              <a:rPr lang="ru-RU" dirty="0"/>
              <a:t>сверстников.</a:t>
            </a:r>
          </a:p>
        </p:txBody>
      </p:sp>
      <p:sp>
        <p:nvSpPr>
          <p:cNvPr id="5" name="Прямоугольник 4"/>
          <p:cNvSpPr/>
          <p:nvPr/>
        </p:nvSpPr>
        <p:spPr>
          <a:xfrm>
            <a:off x="5313179" y="3014611"/>
            <a:ext cx="3363277" cy="3139321"/>
          </a:xfrm>
          <a:prstGeom prst="rect">
            <a:avLst/>
          </a:prstGeom>
        </p:spPr>
        <p:txBody>
          <a:bodyPr wrap="square">
            <a:spAutoFit/>
          </a:bodyPr>
          <a:lstStyle/>
          <a:p>
            <a:r>
              <a:rPr lang="ru-RU" dirty="0"/>
              <a:t>Соединив свои наблюдения, опыт и теорию других педагогов, психологов и философов, Мария собрала все в единую стройную систему, которая и получила название метода </a:t>
            </a:r>
            <a:r>
              <a:rPr lang="ru-RU" dirty="0" err="1"/>
              <a:t>Монтессори</a:t>
            </a:r>
            <a:r>
              <a:rPr lang="ru-RU" dirty="0"/>
              <a:t>.</a:t>
            </a:r>
          </a:p>
          <a:p>
            <a:r>
              <a:rPr lang="ru-RU" dirty="0"/>
              <a:t>Затем эта методика была </a:t>
            </a:r>
            <a:r>
              <a:rPr lang="ru-RU" dirty="0" smtClean="0"/>
              <a:t>применена и </a:t>
            </a:r>
            <a:r>
              <a:rPr lang="ru-RU" dirty="0"/>
              <a:t>для </a:t>
            </a:r>
            <a:r>
              <a:rPr lang="ru-RU" dirty="0" smtClean="0"/>
              <a:t>обычных, </a:t>
            </a:r>
            <a:r>
              <a:rPr lang="ru-RU" dirty="0"/>
              <a:t>здоровых ребят. </a:t>
            </a:r>
          </a:p>
        </p:txBody>
      </p:sp>
      <p:sp>
        <p:nvSpPr>
          <p:cNvPr id="6" name="Прямоугольник 5"/>
          <p:cNvSpPr/>
          <p:nvPr/>
        </p:nvSpPr>
        <p:spPr>
          <a:xfrm>
            <a:off x="467544" y="2352067"/>
            <a:ext cx="2820003" cy="369332"/>
          </a:xfrm>
          <a:prstGeom prst="rect">
            <a:avLst/>
          </a:prstGeom>
        </p:spPr>
        <p:txBody>
          <a:bodyPr wrap="none">
            <a:spAutoFit/>
          </a:bodyPr>
          <a:lstStyle/>
          <a:p>
            <a:r>
              <a:rPr lang="ru-RU" dirty="0" smtClean="0"/>
              <a:t>Результаты поражали. </a:t>
            </a:r>
            <a:endParaRPr lang="ru-RU" dirty="0"/>
          </a:p>
        </p:txBody>
      </p:sp>
    </p:spTree>
    <p:extLst>
      <p:ext uri="{BB962C8B-B14F-4D97-AF65-F5344CB8AC3E}">
        <p14:creationId xmlns:p14="http://schemas.microsoft.com/office/powerpoint/2010/main" xmlns="" val="29299374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500042"/>
            <a:ext cx="7858180" cy="5262979"/>
          </a:xfrm>
          <a:prstGeom prst="rect">
            <a:avLst/>
          </a:prstGeom>
        </p:spPr>
        <p:txBody>
          <a:bodyPr wrap="square">
            <a:spAutoFit/>
          </a:bodyPr>
          <a:lstStyle/>
          <a:p>
            <a:endParaRPr lang="ru-RU" sz="2800" b="1" dirty="0" smtClean="0">
              <a:latin typeface="Times New Roman" pitchFamily="18" charset="0"/>
              <a:cs typeface="Times New Roman" pitchFamily="18" charset="0"/>
            </a:endParaRPr>
          </a:p>
          <a:p>
            <a:endParaRPr lang="ru-RU" sz="2800" b="1" dirty="0" smtClean="0">
              <a:latin typeface="Times New Roman" pitchFamily="18" charset="0"/>
              <a:cs typeface="Times New Roman" pitchFamily="18" charset="0"/>
            </a:endParaRPr>
          </a:p>
          <a:p>
            <a:endParaRPr lang="ru-RU" sz="2800" b="1" dirty="0" smtClean="0">
              <a:latin typeface="Times New Roman" pitchFamily="18" charset="0"/>
              <a:cs typeface="Times New Roman" pitchFamily="18" charset="0"/>
            </a:endParaRPr>
          </a:p>
          <a:p>
            <a:endParaRPr lang="ru-RU" sz="2800" b="1" dirty="0" smtClean="0">
              <a:latin typeface="Times New Roman" pitchFamily="18" charset="0"/>
              <a:cs typeface="Times New Roman" pitchFamily="18" charset="0"/>
            </a:endParaRPr>
          </a:p>
          <a:p>
            <a:endParaRPr lang="ru-RU" sz="2800" b="1" dirty="0" smtClean="0">
              <a:latin typeface="Times New Roman" pitchFamily="18" charset="0"/>
              <a:cs typeface="Times New Roman" pitchFamily="18" charset="0"/>
            </a:endParaRPr>
          </a:p>
          <a:p>
            <a:endParaRPr lang="ru-RU" sz="2800" b="1"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a:p>
            <a:r>
              <a:rPr lang="ru-RU" sz="2800" b="1" dirty="0" smtClean="0">
                <a:latin typeface="Times New Roman" pitchFamily="18" charset="0"/>
                <a:cs typeface="Times New Roman" pitchFamily="18" charset="0"/>
              </a:rPr>
              <a:t>Задачей же </a:t>
            </a:r>
            <a:r>
              <a:rPr lang="ru-RU" sz="2800" dirty="0" smtClean="0">
                <a:latin typeface="Times New Roman" pitchFamily="18" charset="0"/>
                <a:cs typeface="Times New Roman" pitchFamily="18" charset="0"/>
              </a:rPr>
              <a:t>воспитателя или учителя является помочь ребенку организовать свою деятельность в этой среде, пойти своим собственным, уникальным путем, реализовать свой творческий потенциал.</a:t>
            </a:r>
            <a:endParaRPr lang="ru-RU" sz="2800" dirty="0">
              <a:latin typeface="Times New Roman" pitchFamily="18" charset="0"/>
              <a:cs typeface="Times New Roman" pitchFamily="18" charset="0"/>
            </a:endParaRPr>
          </a:p>
        </p:txBody>
      </p:sp>
      <p:sp>
        <p:nvSpPr>
          <p:cNvPr id="4" name="Прямоугольник 3"/>
          <p:cNvSpPr/>
          <p:nvPr/>
        </p:nvSpPr>
        <p:spPr>
          <a:xfrm>
            <a:off x="357158" y="785794"/>
            <a:ext cx="7786742" cy="2308324"/>
          </a:xfrm>
          <a:prstGeom prst="rect">
            <a:avLst/>
          </a:prstGeom>
        </p:spPr>
        <p:txBody>
          <a:bodyPr wrap="square">
            <a:spAutoFit/>
          </a:bodyPr>
          <a:lstStyle/>
          <a:p>
            <a:r>
              <a:rPr lang="ru-RU" sz="2400" b="1" dirty="0" smtClean="0"/>
              <a:t>Цель метода </a:t>
            </a:r>
            <a:r>
              <a:rPr lang="ru-RU" sz="2400" b="1" dirty="0" err="1" smtClean="0"/>
              <a:t>Монтессори</a:t>
            </a:r>
            <a:r>
              <a:rPr lang="ru-RU" sz="2400" b="1" dirty="0" smtClean="0"/>
              <a:t>- </a:t>
            </a:r>
            <a:r>
              <a:rPr lang="ru-RU" sz="2400" dirty="0" smtClean="0"/>
              <a:t>это умелое направление саморазвития ребят, не ломая их, а принимая такими, какими они есть на самом деле, которое позволяет детям достичь максимального результата во всём самостоятельно, без корректировки этого процесса взрослыми.</a:t>
            </a:r>
            <a:endParaRPr lang="ru-RU"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28597" y="500042"/>
            <a:ext cx="3857652" cy="4214842"/>
          </a:xfrm>
          <a:prstGeom prst="rect">
            <a:avLst/>
          </a:prstGeom>
        </p:spPr>
      </p:pic>
      <p:sp>
        <p:nvSpPr>
          <p:cNvPr id="8" name="Прямоугольник 7"/>
          <p:cNvSpPr/>
          <p:nvPr/>
        </p:nvSpPr>
        <p:spPr>
          <a:xfrm>
            <a:off x="4929190" y="357166"/>
            <a:ext cx="3786213" cy="400110"/>
          </a:xfrm>
          <a:prstGeom prst="rect">
            <a:avLst/>
          </a:prstGeom>
        </p:spPr>
        <p:txBody>
          <a:bodyPr wrap="square">
            <a:spAutoFit/>
          </a:bodyPr>
          <a:lstStyle/>
          <a:p>
            <a:pPr algn="ctr"/>
            <a:r>
              <a:rPr lang="ru-RU" sz="2000" b="1" dirty="0" smtClean="0"/>
              <a:t>Содержания технологии</a:t>
            </a:r>
          </a:p>
        </p:txBody>
      </p:sp>
      <p:sp>
        <p:nvSpPr>
          <p:cNvPr id="9" name="Прямоугольник 8"/>
          <p:cNvSpPr/>
          <p:nvPr/>
        </p:nvSpPr>
        <p:spPr>
          <a:xfrm>
            <a:off x="4572000" y="1142985"/>
            <a:ext cx="3714776" cy="3970318"/>
          </a:xfrm>
          <a:prstGeom prst="rect">
            <a:avLst/>
          </a:prstGeom>
        </p:spPr>
        <p:txBody>
          <a:bodyPr wrap="square">
            <a:spAutoFit/>
          </a:bodyPr>
          <a:lstStyle/>
          <a:p>
            <a:r>
              <a:rPr lang="ru-RU" dirty="0" smtClean="0"/>
              <a:t>М. </a:t>
            </a:r>
            <a:r>
              <a:rPr lang="ru-RU" dirty="0" err="1" smtClean="0"/>
              <a:t>Монтессори</a:t>
            </a:r>
            <a:r>
              <a:rPr lang="ru-RU" dirty="0" smtClean="0"/>
              <a:t> свою программу назвала системой саморазвития ребёнка в специально-подготовленной окружающей среде, частью которой являются развивающие материалы </a:t>
            </a:r>
            <a:r>
              <a:rPr lang="ru-RU" dirty="0" err="1" smtClean="0"/>
              <a:t>Монтессори</a:t>
            </a:r>
            <a:r>
              <a:rPr lang="ru-RU" dirty="0" smtClean="0"/>
              <a:t>. Обучение ребёнка осуществляется через самостоятельную работу с материалом, который он выбирает. А так же выбор места и продолжительности работы с материалом формирует у ребёнка свою деятельность. </a:t>
            </a:r>
            <a:endParaRPr lang="ru-RU" dirty="0"/>
          </a:p>
        </p:txBody>
      </p:sp>
      <p:sp>
        <p:nvSpPr>
          <p:cNvPr id="10" name="Прямоугольник 9"/>
          <p:cNvSpPr/>
          <p:nvPr/>
        </p:nvSpPr>
        <p:spPr>
          <a:xfrm>
            <a:off x="571472" y="5500702"/>
            <a:ext cx="7215238" cy="646331"/>
          </a:xfrm>
          <a:prstGeom prst="rect">
            <a:avLst/>
          </a:prstGeom>
        </p:spPr>
        <p:txBody>
          <a:bodyPr wrap="square">
            <a:spAutoFit/>
          </a:bodyPr>
          <a:lstStyle/>
          <a:p>
            <a:r>
              <a:rPr lang="ru-RU" dirty="0" smtClean="0"/>
              <a:t>Система </a:t>
            </a:r>
            <a:r>
              <a:rPr lang="ru-RU" dirty="0" err="1" smtClean="0"/>
              <a:t>Монтессори</a:t>
            </a:r>
            <a:r>
              <a:rPr lang="ru-RU" dirty="0" smtClean="0"/>
              <a:t> основана на максимальной свободе и индивидуальном подходе к детям.</a:t>
            </a:r>
          </a:p>
        </p:txBody>
      </p:sp>
    </p:spTree>
    <p:extLst>
      <p:ext uri="{BB962C8B-B14F-4D97-AF65-F5344CB8AC3E}">
        <p14:creationId xmlns:p14="http://schemas.microsoft.com/office/powerpoint/2010/main" xmlns="" val="20824550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071538" y="214290"/>
            <a:ext cx="7215238" cy="830997"/>
          </a:xfrm>
          <a:prstGeom prst="rect">
            <a:avLst/>
          </a:prstGeom>
        </p:spPr>
        <p:txBody>
          <a:bodyPr wrap="square">
            <a:spAutoFit/>
          </a:bodyPr>
          <a:lstStyle/>
          <a:p>
            <a:pPr algn="ctr"/>
            <a:r>
              <a:rPr lang="ru-RU" sz="2400" b="1" dirty="0" smtClean="0"/>
              <a:t>Возрастная периодизация, разработанная </a:t>
            </a:r>
            <a:r>
              <a:rPr lang="ru-RU" sz="2400" b="1" dirty="0" err="1" smtClean="0"/>
              <a:t>М.Монтессори</a:t>
            </a:r>
            <a:r>
              <a:rPr lang="ru-RU" sz="2400" b="1" dirty="0" smtClean="0"/>
              <a:t>:</a:t>
            </a:r>
            <a:endParaRPr lang="ru-RU" sz="2400" b="1" dirty="0"/>
          </a:p>
        </p:txBody>
      </p:sp>
      <p:sp>
        <p:nvSpPr>
          <p:cNvPr id="7" name="Прямоугольник 6"/>
          <p:cNvSpPr/>
          <p:nvPr/>
        </p:nvSpPr>
        <p:spPr>
          <a:xfrm>
            <a:off x="714348" y="1428736"/>
            <a:ext cx="7500990" cy="3970318"/>
          </a:xfrm>
          <a:prstGeom prst="rect">
            <a:avLst/>
          </a:prstGeom>
        </p:spPr>
        <p:txBody>
          <a:bodyPr wrap="square">
            <a:spAutoFit/>
          </a:bodyPr>
          <a:lstStyle/>
          <a:p>
            <a:r>
              <a:rPr lang="ru-RU" sz="2800" dirty="0" smtClean="0"/>
              <a:t>0-3 года: предметно-чувственная ориентировка;</a:t>
            </a:r>
          </a:p>
          <a:p>
            <a:r>
              <a:rPr lang="ru-RU" sz="2800" dirty="0" smtClean="0"/>
              <a:t> 3-6 лет: </a:t>
            </a:r>
            <a:r>
              <a:rPr lang="ru-RU" sz="2800" dirty="0" err="1" smtClean="0"/>
              <a:t>сензитивность</a:t>
            </a:r>
            <a:r>
              <a:rPr lang="ru-RU" sz="2800" dirty="0" smtClean="0"/>
              <a:t> к речи, освоение языка, наглядно-образное мышление;</a:t>
            </a:r>
          </a:p>
          <a:p>
            <a:r>
              <a:rPr lang="ru-RU" sz="2800" dirty="0" smtClean="0"/>
              <a:t> 6-9 лет: освоение абстрактных действий;</a:t>
            </a:r>
          </a:p>
          <a:p>
            <a:r>
              <a:rPr lang="ru-RU" sz="2800" dirty="0" smtClean="0"/>
              <a:t> 9-12 лет: завершение первого, начального концентра школы; </a:t>
            </a:r>
          </a:p>
          <a:p>
            <a:r>
              <a:rPr lang="ru-RU" sz="2800" dirty="0" smtClean="0"/>
              <a:t>12-18 лет: гимназическая и старшая ступень.</a:t>
            </a:r>
            <a:endParaRPr lang="ru-RU" sz="2800" dirty="0"/>
          </a:p>
        </p:txBody>
      </p:sp>
    </p:spTree>
    <p:extLst>
      <p:ext uri="{BB962C8B-B14F-4D97-AF65-F5344CB8AC3E}">
        <p14:creationId xmlns:p14="http://schemas.microsoft.com/office/powerpoint/2010/main" xmlns="" val="7965272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upload.wikimedia.org/wikipedia/commons/thumb/4/4d/Perlenketten.jpg/300px-Perlenketten.jpg">
            <a:hlinkClick r:id="rId2"/>
          </p:cNvPr>
          <p:cNvPicPr/>
          <p:nvPr/>
        </p:nvPicPr>
        <p:blipFill>
          <a:blip r:embed="rId3">
            <a:extLst>
              <a:ext uri="{28A0092B-C50C-407E-A947-70E740481C1C}">
                <a14:useLocalDpi xmlns:a14="http://schemas.microsoft.com/office/drawing/2010/main" xmlns="" val="0"/>
              </a:ext>
            </a:extLst>
          </a:blip>
          <a:srcRect/>
          <a:stretch>
            <a:fillRect/>
          </a:stretch>
        </p:blipFill>
        <p:spPr bwMode="auto">
          <a:xfrm>
            <a:off x="683568" y="620688"/>
            <a:ext cx="3240360" cy="5544616"/>
          </a:xfrm>
          <a:prstGeom prst="rect">
            <a:avLst/>
          </a:prstGeom>
          <a:noFill/>
          <a:ln>
            <a:noFill/>
          </a:ln>
        </p:spPr>
      </p:pic>
      <p:pic>
        <p:nvPicPr>
          <p:cNvPr id="3" name="Рисунок 2"/>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071934" y="285727"/>
            <a:ext cx="4422349" cy="2714645"/>
          </a:xfrm>
          <a:prstGeom prst="rect">
            <a:avLst/>
          </a:prstGeom>
        </p:spPr>
      </p:pic>
      <p:sp>
        <p:nvSpPr>
          <p:cNvPr id="4" name="Прямоугольник 3"/>
          <p:cNvSpPr/>
          <p:nvPr/>
        </p:nvSpPr>
        <p:spPr>
          <a:xfrm>
            <a:off x="4143372" y="3143248"/>
            <a:ext cx="4214842" cy="3139321"/>
          </a:xfrm>
          <a:prstGeom prst="rect">
            <a:avLst/>
          </a:prstGeom>
        </p:spPr>
        <p:txBody>
          <a:bodyPr wrap="square">
            <a:spAutoFit/>
          </a:bodyPr>
          <a:lstStyle/>
          <a:p>
            <a:r>
              <a:rPr lang="ru-RU" dirty="0" smtClean="0"/>
              <a:t>Подготовленная среда — это важнейший элемент педагогики </a:t>
            </a:r>
            <a:r>
              <a:rPr lang="ru-RU" dirty="0" err="1" smtClean="0"/>
              <a:t>Монтессори</a:t>
            </a:r>
            <a:r>
              <a:rPr lang="ru-RU" dirty="0" smtClean="0"/>
              <a:t>. Без неё она не может функционировать как система. Подготовленная среда даёт ребёнку возможность постепенно, шаг за шагом освобождаться от опеки взрослого, становиться от него независимым. Поэтому окружающая ребёнка среда должна, по </a:t>
            </a:r>
            <a:r>
              <a:rPr lang="ru-RU" dirty="0" err="1" smtClean="0"/>
              <a:t>Монтессори</a:t>
            </a:r>
            <a:r>
              <a:rPr lang="ru-RU" dirty="0" smtClean="0"/>
              <a:t>, соответствовать.</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6372200" y="3125576"/>
            <a:ext cx="2304256" cy="369332"/>
          </a:xfrm>
          <a:prstGeom prst="rect">
            <a:avLst/>
          </a:prstGeom>
        </p:spPr>
        <p:txBody>
          <a:bodyPr wrap="square">
            <a:spAutoFit/>
          </a:bodyPr>
          <a:lstStyle/>
          <a:p>
            <a:pPr algn="ctr"/>
            <a:r>
              <a:rPr lang="ru-RU" dirty="0" smtClean="0"/>
              <a:t>.</a:t>
            </a:r>
            <a:endParaRPr lang="ru-RU" dirty="0"/>
          </a:p>
        </p:txBody>
      </p:sp>
      <p:sp>
        <p:nvSpPr>
          <p:cNvPr id="8" name="Прямоугольник 7"/>
          <p:cNvSpPr/>
          <p:nvPr/>
        </p:nvSpPr>
        <p:spPr>
          <a:xfrm>
            <a:off x="642910" y="428604"/>
            <a:ext cx="3786214" cy="4819781"/>
          </a:xfrm>
          <a:prstGeom prst="rect">
            <a:avLst/>
          </a:prstGeom>
        </p:spPr>
        <p:txBody>
          <a:bodyPr wrap="square">
            <a:spAutoFit/>
          </a:bodyPr>
          <a:lstStyle/>
          <a:p>
            <a:pPr>
              <a:lnSpc>
                <a:spcPct val="80000"/>
              </a:lnSpc>
              <a:buFont typeface="Wingdings" pitchFamily="2" charset="2"/>
              <a:buChar char="§"/>
            </a:pPr>
            <a:r>
              <a:rPr lang="ru-RU" sz="2400" dirty="0" smtClean="0"/>
              <a:t>Подготовленная среда имеет четкую логику построения и содержит все необходимые материалы из следующих </a:t>
            </a:r>
            <a:r>
              <a:rPr lang="ru-RU" sz="2400" b="1" dirty="0" smtClean="0"/>
              <a:t>областей развития:</a:t>
            </a:r>
          </a:p>
          <a:p>
            <a:pPr>
              <a:lnSpc>
                <a:spcPct val="80000"/>
              </a:lnSpc>
            </a:pPr>
            <a:endParaRPr lang="ru-RU" sz="2400" b="1" dirty="0" smtClean="0"/>
          </a:p>
          <a:p>
            <a:pPr>
              <a:lnSpc>
                <a:spcPct val="80000"/>
              </a:lnSpc>
              <a:buFont typeface="Wingdings" pitchFamily="2" charset="2"/>
              <a:buChar char="§"/>
            </a:pPr>
            <a:r>
              <a:rPr lang="ru-RU" sz="2400" dirty="0" smtClean="0">
                <a:hlinkClick r:id="rId2" action="ppaction://hlinksldjump"/>
              </a:rPr>
              <a:t>Жизненная </a:t>
            </a:r>
            <a:r>
              <a:rPr lang="ru-RU" sz="2400" dirty="0" smtClean="0"/>
              <a:t>практика</a:t>
            </a:r>
          </a:p>
          <a:p>
            <a:pPr>
              <a:lnSpc>
                <a:spcPct val="80000"/>
              </a:lnSpc>
              <a:buFont typeface="Wingdings" pitchFamily="2" charset="2"/>
              <a:buChar char="§"/>
            </a:pPr>
            <a:r>
              <a:rPr lang="ru-RU" sz="2400" dirty="0" smtClean="0">
                <a:hlinkClick r:id="" action="ppaction://noaction"/>
              </a:rPr>
              <a:t>Сенсорное </a:t>
            </a:r>
            <a:r>
              <a:rPr lang="ru-RU" sz="2400" dirty="0" smtClean="0"/>
              <a:t>развитие</a:t>
            </a:r>
          </a:p>
          <a:p>
            <a:pPr>
              <a:lnSpc>
                <a:spcPct val="80000"/>
              </a:lnSpc>
              <a:buFont typeface="Wingdings" pitchFamily="2" charset="2"/>
              <a:buChar char="§"/>
            </a:pPr>
            <a:r>
              <a:rPr lang="ru-RU" sz="2400" dirty="0" smtClean="0">
                <a:hlinkClick r:id="" action="ppaction://noaction"/>
              </a:rPr>
              <a:t>Математическое</a:t>
            </a:r>
            <a:r>
              <a:rPr lang="ru-RU" sz="2400" dirty="0" smtClean="0"/>
              <a:t>     развитие</a:t>
            </a:r>
          </a:p>
          <a:p>
            <a:pPr>
              <a:lnSpc>
                <a:spcPct val="80000"/>
              </a:lnSpc>
              <a:buFont typeface="Wingdings" pitchFamily="2" charset="2"/>
              <a:buChar char="§"/>
            </a:pPr>
            <a:r>
              <a:rPr lang="ru-RU" sz="2400" dirty="0" smtClean="0">
                <a:hlinkClick r:id="" action="ppaction://noaction"/>
              </a:rPr>
              <a:t>Языковое</a:t>
            </a:r>
            <a:r>
              <a:rPr lang="ru-RU" sz="2400" dirty="0" smtClean="0"/>
              <a:t> развитие</a:t>
            </a:r>
          </a:p>
          <a:p>
            <a:pPr>
              <a:lnSpc>
                <a:spcPct val="80000"/>
              </a:lnSpc>
              <a:buFont typeface="Wingdings" pitchFamily="2" charset="2"/>
              <a:buChar char="§"/>
            </a:pPr>
            <a:r>
              <a:rPr lang="ru-RU" sz="2400" dirty="0" smtClean="0">
                <a:hlinkClick r:id="" action="ppaction://noaction"/>
              </a:rPr>
              <a:t>Естественнонаучное и космическое </a:t>
            </a:r>
            <a:r>
              <a:rPr lang="ru-RU" sz="2400" dirty="0" smtClean="0"/>
              <a:t>развитие</a:t>
            </a:r>
          </a:p>
          <a:p>
            <a:pPr>
              <a:lnSpc>
                <a:spcPct val="80000"/>
              </a:lnSpc>
              <a:buFont typeface="Wingdings" pitchFamily="2" charset="2"/>
              <a:buChar char="§"/>
            </a:pPr>
            <a:r>
              <a:rPr lang="ru-RU" sz="2400" dirty="0" smtClean="0">
                <a:hlinkClick r:id="" action="ppaction://noaction"/>
              </a:rPr>
              <a:t>Двигательное</a:t>
            </a:r>
            <a:r>
              <a:rPr lang="ru-RU" sz="2400" dirty="0" smtClean="0"/>
              <a:t> развитие </a:t>
            </a:r>
          </a:p>
        </p:txBody>
      </p:sp>
      <p:pic>
        <p:nvPicPr>
          <p:cNvPr id="9" name="Picture 17" descr="0(2)"/>
          <p:cNvPicPr>
            <a:picLocks noChangeAspect="1" noChangeArrowheads="1"/>
          </p:cNvPicPr>
          <p:nvPr/>
        </p:nvPicPr>
        <p:blipFill>
          <a:blip r:embed="rId3"/>
          <a:srcRect/>
          <a:stretch>
            <a:fillRect/>
          </a:stretch>
        </p:blipFill>
        <p:spPr>
          <a:xfrm>
            <a:off x="4786314" y="500043"/>
            <a:ext cx="3481386" cy="2928958"/>
          </a:xfrm>
          <a:prstGeom prst="rect">
            <a:avLst/>
          </a:prstGeom>
          <a:noFill/>
          <a:ln>
            <a:solidFill>
              <a:schemeClr val="accent1"/>
            </a:solidFill>
          </a:ln>
        </p:spPr>
      </p:pic>
      <p:pic>
        <p:nvPicPr>
          <p:cNvPr id="10" name="Picture 9" descr="montes"/>
          <p:cNvPicPr>
            <a:picLocks noChangeAspect="1" noChangeArrowheads="1"/>
          </p:cNvPicPr>
          <p:nvPr/>
        </p:nvPicPr>
        <p:blipFill>
          <a:blip r:embed="rId4"/>
          <a:srcRect/>
          <a:stretch>
            <a:fillRect/>
          </a:stretch>
        </p:blipFill>
        <p:spPr>
          <a:xfrm>
            <a:off x="4929190" y="3857628"/>
            <a:ext cx="3143272" cy="2500330"/>
          </a:xfrm>
          <a:prstGeom prst="rect">
            <a:avLst/>
          </a:prstGeom>
          <a:noFill/>
          <a:ln>
            <a:solidFill>
              <a:schemeClr val="accent1"/>
            </a:solidFill>
          </a:ln>
        </p:spPr>
      </p:pic>
    </p:spTree>
    <p:extLst>
      <p:ext uri="{BB962C8B-B14F-4D97-AF65-F5344CB8AC3E}">
        <p14:creationId xmlns:p14="http://schemas.microsoft.com/office/powerpoint/2010/main" xmlns="" val="1705539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Метод Монтессори"/>
          <p:cNvPicPr/>
          <p:nvPr/>
        </p:nvPicPr>
        <p:blipFill>
          <a:blip r:embed="rId2">
            <a:extLst>
              <a:ext uri="{28A0092B-C50C-407E-A947-70E740481C1C}">
                <a14:useLocalDpi xmlns:a14="http://schemas.microsoft.com/office/drawing/2010/main" xmlns="" val="0"/>
              </a:ext>
            </a:extLst>
          </a:blip>
          <a:srcRect/>
          <a:stretch>
            <a:fillRect/>
          </a:stretch>
        </p:blipFill>
        <p:spPr bwMode="auto">
          <a:xfrm>
            <a:off x="2347659" y="3068960"/>
            <a:ext cx="4304665" cy="1544320"/>
          </a:xfrm>
          <a:prstGeom prst="rect">
            <a:avLst/>
          </a:prstGeom>
          <a:noFill/>
          <a:ln>
            <a:noFill/>
          </a:ln>
        </p:spPr>
      </p:pic>
      <p:sp>
        <p:nvSpPr>
          <p:cNvPr id="5" name="Прямоугольник 4"/>
          <p:cNvSpPr/>
          <p:nvPr/>
        </p:nvSpPr>
        <p:spPr>
          <a:xfrm>
            <a:off x="1142976" y="357167"/>
            <a:ext cx="7358115" cy="2246769"/>
          </a:xfrm>
          <a:prstGeom prst="rect">
            <a:avLst/>
          </a:prstGeom>
        </p:spPr>
        <p:txBody>
          <a:bodyPr wrap="square">
            <a:spAutoFit/>
          </a:bodyPr>
          <a:lstStyle/>
          <a:p>
            <a:pPr algn="ctr"/>
            <a:r>
              <a:rPr lang="ru-RU" sz="2800" dirty="0"/>
              <a:t>Существует 3 основных принципа системы </a:t>
            </a:r>
            <a:r>
              <a:rPr lang="ru-RU" sz="2800" dirty="0" err="1"/>
              <a:t>Монтессори</a:t>
            </a:r>
            <a:r>
              <a:rPr lang="ru-RU" sz="2800" dirty="0"/>
              <a:t>:</a:t>
            </a:r>
          </a:p>
          <a:p>
            <a:pPr marL="285750" lvl="0" indent="-285750">
              <a:buFont typeface="Wingdings" panose="05000000000000000000" pitchFamily="2" charset="2"/>
              <a:buChar char="Ø"/>
            </a:pPr>
            <a:r>
              <a:rPr lang="ru-RU" sz="2800" dirty="0"/>
              <a:t>ребенок</a:t>
            </a:r>
          </a:p>
          <a:p>
            <a:pPr marL="285750" lvl="0" indent="-285750">
              <a:buFont typeface="Wingdings" panose="05000000000000000000" pitchFamily="2" charset="2"/>
              <a:buChar char="Ø"/>
            </a:pPr>
            <a:r>
              <a:rPr lang="ru-RU" sz="2800" dirty="0"/>
              <a:t>среда</a:t>
            </a:r>
          </a:p>
          <a:p>
            <a:pPr marL="285750" lvl="0" indent="-285750">
              <a:buFont typeface="Wingdings" panose="05000000000000000000" pitchFamily="2" charset="2"/>
              <a:buChar char="Ø"/>
            </a:pPr>
            <a:r>
              <a:rPr lang="ru-RU" sz="2800" dirty="0"/>
              <a:t>воспитатель</a:t>
            </a:r>
          </a:p>
        </p:txBody>
      </p:sp>
      <p:sp>
        <p:nvSpPr>
          <p:cNvPr id="6" name="Прямоугольник 5"/>
          <p:cNvSpPr/>
          <p:nvPr/>
        </p:nvSpPr>
        <p:spPr>
          <a:xfrm>
            <a:off x="782229" y="5157192"/>
            <a:ext cx="8361771" cy="923330"/>
          </a:xfrm>
          <a:prstGeom prst="rect">
            <a:avLst/>
          </a:prstGeom>
        </p:spPr>
        <p:txBody>
          <a:bodyPr wrap="square">
            <a:spAutoFit/>
          </a:bodyPr>
          <a:lstStyle/>
          <a:p>
            <a:pPr lvl="0"/>
            <a:r>
              <a:rPr lang="ru-RU" dirty="0"/>
              <a:t>Центр — ребенок, самостоятельно принимающий решения.</a:t>
            </a:r>
          </a:p>
          <a:p>
            <a:pPr lvl="0"/>
            <a:r>
              <a:rPr lang="ru-RU" dirty="0"/>
              <a:t>Вокруг — среда, дающая возможности развития ребенка.</a:t>
            </a:r>
          </a:p>
          <a:p>
            <a:pPr lvl="0"/>
            <a:r>
              <a:rPr lang="ru-RU" dirty="0"/>
              <a:t>Рядом — воспитатель, помогающий по просьбе ребенка.</a:t>
            </a:r>
          </a:p>
        </p:txBody>
      </p:sp>
      <p:pic>
        <p:nvPicPr>
          <p:cNvPr id="7" name="Рисунок 6" descr="Метод Монтессори"/>
          <p:cNvPicPr/>
          <p:nvPr/>
        </p:nvPicPr>
        <p:blipFill>
          <a:blip r:embed="rId2">
            <a:extLst>
              <a:ext uri="{28A0092B-C50C-407E-A947-70E740481C1C}">
                <a14:useLocalDpi xmlns:a14="http://schemas.microsoft.com/office/drawing/2010/main" xmlns="" val="0"/>
              </a:ext>
            </a:extLst>
          </a:blip>
          <a:srcRect/>
          <a:stretch>
            <a:fillRect/>
          </a:stretch>
        </p:blipFill>
        <p:spPr bwMode="auto">
          <a:xfrm>
            <a:off x="2500059" y="2500306"/>
            <a:ext cx="4304665" cy="2265374"/>
          </a:xfrm>
          <a:prstGeom prst="rect">
            <a:avLst/>
          </a:prstGeom>
          <a:noFill/>
          <a:ln>
            <a:noFill/>
          </a:ln>
        </p:spPr>
      </p:pic>
    </p:spTree>
    <p:extLst>
      <p:ext uri="{BB962C8B-B14F-4D97-AF65-F5344CB8AC3E}">
        <p14:creationId xmlns:p14="http://schemas.microsoft.com/office/powerpoint/2010/main" xmlns="" val="37347334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729</TotalTime>
  <Words>1333</Words>
  <Application>Microsoft Office PowerPoint</Application>
  <PresentationFormat>Экран (4:3)</PresentationFormat>
  <Paragraphs>108</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Эркер</vt:lpstr>
      <vt:lpstr>Технология саморазвития Марии Монтессори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Технология саморазвития Марии Монтессори</dc:title>
  <dc:creator>USER</dc:creator>
  <cp:lastModifiedBy>Home</cp:lastModifiedBy>
  <cp:revision>63</cp:revision>
  <dcterms:created xsi:type="dcterms:W3CDTF">2015-10-01T05:17:20Z</dcterms:created>
  <dcterms:modified xsi:type="dcterms:W3CDTF">2020-05-18T00:11:06Z</dcterms:modified>
</cp:coreProperties>
</file>