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4" r:id="rId4"/>
    <p:sldId id="262" r:id="rId5"/>
    <p:sldId id="267" r:id="rId6"/>
    <p:sldId id="261" r:id="rId7"/>
    <p:sldId id="268" r:id="rId8"/>
    <p:sldId id="263" r:id="rId9"/>
    <p:sldId id="278" r:id="rId10"/>
    <p:sldId id="266" r:id="rId11"/>
    <p:sldId id="286" r:id="rId12"/>
    <p:sldId id="287" r:id="rId13"/>
    <p:sldId id="279" r:id="rId14"/>
    <p:sldId id="288" r:id="rId15"/>
    <p:sldId id="289" r:id="rId16"/>
    <p:sldId id="280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73927"/>
    <a:srgbClr val="DB1334"/>
    <a:srgbClr val="AFDC7E"/>
    <a:srgbClr val="009900"/>
    <a:srgbClr val="112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10" autoAdjust="0"/>
  </p:normalViewPr>
  <p:slideViewPr>
    <p:cSldViewPr>
      <p:cViewPr>
        <p:scale>
          <a:sx n="80" d="100"/>
          <a:sy n="80" d="100"/>
        </p:scale>
        <p:origin x="-167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C843E-1728-4AC7-A7B8-60BF2C803F33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22425-7500-46A6-86EA-F50ECA20A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26116"/>
      </p:ext>
    </p:extLst>
  </p:cSld>
  <p:clrMapOvr>
    <a:masterClrMapping/>
  </p:clrMapOvr>
  <p:transition spd="slow" advClick="0" advTm="9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E885B-328E-4EBF-B3DE-D6228A87D6BE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0CE73-912C-4A49-A849-E874BC545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783454"/>
      </p:ext>
    </p:extLst>
  </p:cSld>
  <p:clrMapOvr>
    <a:masterClrMapping/>
  </p:clrMapOvr>
  <p:transition spd="slow" advClick="0" advTm="9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72235-BA37-497D-89F6-2D98FA6CE6C2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FBAF-590B-4086-8C1A-AE7CBD22D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49072"/>
      </p:ext>
    </p:extLst>
  </p:cSld>
  <p:clrMapOvr>
    <a:masterClrMapping/>
  </p:clrMapOvr>
  <p:transition spd="slow" advClick="0" advTm="9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8545-27F9-4F8F-9623-241BC44F2CAE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C3B72-D839-4606-BC3C-BE34FEC82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76787"/>
      </p:ext>
    </p:extLst>
  </p:cSld>
  <p:clrMapOvr>
    <a:masterClrMapping/>
  </p:clrMapOvr>
  <p:transition spd="slow" advClick="0" advTm="9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8C959-F493-4DAD-A0CD-0814D1510C6F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5C89A-3FBE-41D2-B89A-112EEC16A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964239"/>
      </p:ext>
    </p:extLst>
  </p:cSld>
  <p:clrMapOvr>
    <a:masterClrMapping/>
  </p:clrMapOvr>
  <p:transition spd="slow" advClick="0" advTm="9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E1A4-CCDA-442D-BA14-3ED3001E0F5B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6F617-E43C-4354-ABEB-59F5CB0A8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87274"/>
      </p:ext>
    </p:extLst>
  </p:cSld>
  <p:clrMapOvr>
    <a:masterClrMapping/>
  </p:clrMapOvr>
  <p:transition spd="slow" advClick="0" advTm="9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65CEF-E799-414D-A835-0218BCF0E4E6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69329-620D-4B2F-B727-948E6007F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17781"/>
      </p:ext>
    </p:extLst>
  </p:cSld>
  <p:clrMapOvr>
    <a:masterClrMapping/>
  </p:clrMapOvr>
  <p:transition spd="slow" advClick="0" advTm="9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FC382-2803-4A25-AE49-586F6D9F5D9A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20AA3-9B82-4325-A6F9-310DF3787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21937"/>
      </p:ext>
    </p:extLst>
  </p:cSld>
  <p:clrMapOvr>
    <a:masterClrMapping/>
  </p:clrMapOvr>
  <p:transition spd="slow" advClick="0" advTm="9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BCFB0-B76F-4D7C-B7A2-6E60A22DD425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959A4-81F9-40C5-8547-F12D0E3D9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53162"/>
      </p:ext>
    </p:extLst>
  </p:cSld>
  <p:clrMapOvr>
    <a:masterClrMapping/>
  </p:clrMapOvr>
  <p:transition spd="slow" advClick="0" advTm="9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6598-E4C5-4535-8D3A-4661DD4CDCE1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95FF1-75CC-47CC-A148-27F600293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95259"/>
      </p:ext>
    </p:extLst>
  </p:cSld>
  <p:clrMapOvr>
    <a:masterClrMapping/>
  </p:clrMapOvr>
  <p:transition spd="slow" advClick="0" advTm="9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2B275-1FE4-4BD2-8AE0-B24759F26655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8D2F-F1C2-4B33-B71F-C588C5C8E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521996"/>
      </p:ext>
    </p:extLst>
  </p:cSld>
  <p:clrMapOvr>
    <a:masterClrMapping/>
  </p:clrMapOvr>
  <p:transition spd="slow" advClick="0" advTm="9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0B6E78-6813-4707-85FF-FDF46ADCDB11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72D10F-B268-4099-B531-5616587AB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9000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" y="765175"/>
            <a:ext cx="8424863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latin typeface="Arial" charset="0"/>
              </a:rPr>
              <a:t> </a:t>
            </a: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b="1" dirty="0" smtClean="0">
                <a:solidFill>
                  <a:srgbClr val="0070C0"/>
                </a:solidFill>
                <a:latin typeface="Arial" charset="0"/>
              </a:rPr>
              <a:t>“Человеку никак нельзя жить без                                                                  Родины, как нельзя жить без сердца”.</a:t>
            </a:r>
            <a:r>
              <a:rPr lang="ru-RU" altLang="ru-RU" sz="2000" b="1" i="1" dirty="0" smtClean="0">
                <a:solidFill>
                  <a:srgbClr val="0070C0"/>
                </a:solidFill>
                <a:latin typeface="Arial" charset="0"/>
              </a:rPr>
              <a:t>                       </a:t>
            </a:r>
            <a:endParaRPr lang="ru-RU" altLang="ru-RU" sz="2000" b="1" dirty="0" smtClean="0">
              <a:solidFill>
                <a:srgbClr val="0070C0"/>
              </a:solidFill>
              <a:latin typeface="Arial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b="1" i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altLang="ru-RU" sz="2000" b="1" i="1" dirty="0" err="1" smtClean="0">
                <a:solidFill>
                  <a:srgbClr val="0070C0"/>
                </a:solidFill>
                <a:latin typeface="Arial" charset="0"/>
              </a:rPr>
              <a:t>К.Паустовский</a:t>
            </a:r>
            <a:r>
              <a:rPr lang="ru-RU" altLang="ru-RU" sz="2000" b="1" i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Arial" charset="0"/>
              </a:rPr>
              <a:t>                          </a:t>
            </a:r>
            <a:r>
              <a:rPr lang="ru-RU" altLang="ru-RU" sz="2400" i="1" dirty="0" smtClean="0">
                <a:solidFill>
                  <a:srgbClr val="0070C0"/>
                </a:solidFill>
                <a:latin typeface="Arial" charset="0"/>
              </a:rPr>
              <a:t>                                                                          </a:t>
            </a:r>
            <a:r>
              <a:rPr lang="ru-RU" altLang="ru-RU" sz="2400" dirty="0" smtClean="0">
                <a:solidFill>
                  <a:srgbClr val="0070C0"/>
                </a:solidFill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400" b="1" u="sng" dirty="0" smtClean="0">
              <a:solidFill>
                <a:srgbClr val="009900"/>
              </a:solidFill>
              <a:latin typeface="Arial Black" pitchFamily="34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200" b="1" u="sng" dirty="0" smtClean="0">
                <a:solidFill>
                  <a:srgbClr val="009900"/>
                </a:solidFill>
                <a:latin typeface="Arial" charset="0"/>
                <a:cs typeface="Arial" charset="0"/>
              </a:rPr>
              <a:t>Тема:</a:t>
            </a:r>
            <a:r>
              <a:rPr lang="ru-RU" altLang="ru-RU" sz="2200" b="1" dirty="0" smtClean="0">
                <a:solidFill>
                  <a:srgbClr val="009900"/>
                </a:solidFill>
                <a:latin typeface="Arial" charset="0"/>
                <a:cs typeface="Arial" charset="0"/>
              </a:rPr>
              <a:t> «Нравственно - патриотическое воспитание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200" b="1" dirty="0" smtClean="0">
                <a:solidFill>
                  <a:srgbClr val="009900"/>
                </a:solidFill>
                <a:latin typeface="Arial" charset="0"/>
                <a:cs typeface="Arial" charset="0"/>
              </a:rPr>
              <a:t>детей младшего возраста»</a:t>
            </a:r>
            <a:r>
              <a:rPr lang="ru-RU" altLang="ru-RU" sz="2200" dirty="0" smtClean="0">
                <a:latin typeface="Arial" charset="0"/>
                <a:cs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altLang="ru-RU" sz="3600" b="1" i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Arial" charset="0"/>
              </a:rPr>
              <a:t>Проект: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2800" i="1" dirty="0" smtClean="0">
                <a:solidFill>
                  <a:srgbClr val="DB133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«Моя маленькая Родина»</a:t>
            </a:r>
            <a:endParaRPr lang="ru-RU" sz="28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200" dirty="0" smtClean="0">
              <a:latin typeface="Arial" charset="0"/>
              <a:cs typeface="Arial" charset="0"/>
            </a:endParaRPr>
          </a:p>
        </p:txBody>
      </p:sp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684213" y="2736850"/>
            <a:ext cx="755967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6800" b="1" i="1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348038" y="4652963"/>
            <a:ext cx="54006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Выполнили: </a:t>
            </a:r>
          </a:p>
          <a:p>
            <a:pPr algn="r">
              <a:defRPr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воспитатели Демьянова С.С.</a:t>
            </a:r>
          </a:p>
          <a:p>
            <a:pPr algn="r">
              <a:defRPr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Дышкант И.С.</a:t>
            </a:r>
          </a:p>
          <a:p>
            <a:pPr algn="r">
              <a:defRPr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МАДОУ «д\с №20» группа № 10</a:t>
            </a:r>
          </a:p>
          <a:p>
            <a:pPr algn="r">
              <a:defRPr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Г. Калининград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0000FF"/>
                </a:solidFill>
                <a:latin typeface="Monotype Corsiva" pitchFamily="66" charset="0"/>
              </a:rPr>
              <a:t>Знакомство с</a:t>
            </a:r>
            <a:r>
              <a:rPr lang="en-US" altLang="ru-RU" sz="3600" b="1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altLang="ru-RU" sz="3600" b="1" smtClean="0">
                <a:solidFill>
                  <a:srgbClr val="0000FF"/>
                </a:solidFill>
                <a:latin typeface="Monotype Corsiva" pitchFamily="66" charset="0"/>
              </a:rPr>
              <a:t>родной улицей и городом Калининградом</a:t>
            </a:r>
          </a:p>
        </p:txBody>
      </p:sp>
      <p:pic>
        <p:nvPicPr>
          <p:cNvPr id="1126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5" r="13428"/>
          <a:stretch>
            <a:fillRect/>
          </a:stretch>
        </p:blipFill>
        <p:spPr bwMode="auto">
          <a:xfrm>
            <a:off x="395288" y="2600325"/>
            <a:ext cx="4675187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825625"/>
            <a:ext cx="2905125" cy="436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0000FF"/>
                </a:solidFill>
                <a:latin typeface="Monotype Corsiva" pitchFamily="66" charset="0"/>
              </a:rPr>
              <a:t>Прослушивание русского народного фольклора и театрализация  русских  народных  сказок</a:t>
            </a:r>
          </a:p>
        </p:txBody>
      </p:sp>
      <p:pic>
        <p:nvPicPr>
          <p:cNvPr id="1229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38" y="1700213"/>
            <a:ext cx="3565525" cy="25114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4192588"/>
            <a:ext cx="3765550" cy="25114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2029856"/>
            <a:ext cx="2727325" cy="36369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7" y="2044700"/>
            <a:ext cx="2436813" cy="3652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981075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0000FF"/>
                </a:solidFill>
                <a:latin typeface="Monotype Corsiva" pitchFamily="66" charset="0"/>
              </a:rPr>
              <a:t>Знакомство с русскими народными промыслами и национальным костюмом</a:t>
            </a:r>
          </a:p>
        </p:txBody>
      </p:sp>
      <p:pic>
        <p:nvPicPr>
          <p:cNvPr id="13315" name="Picture 13" descr="C:\Users\Sweety\Desktop\plrx7Kyxoe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6720"/>
            <a:ext cx="2232248" cy="334837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3"/>
          <a:stretch/>
        </p:blipFill>
        <p:spPr bwMode="auto">
          <a:xfrm>
            <a:off x="3372619" y="1615474"/>
            <a:ext cx="3687117" cy="260354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2"/>
          <a:stretch/>
        </p:blipFill>
        <p:spPr bwMode="auto">
          <a:xfrm>
            <a:off x="5508104" y="4012223"/>
            <a:ext cx="3424759" cy="240843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574" y="4057911"/>
            <a:ext cx="3505895" cy="233495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28638" y="620713"/>
            <a:ext cx="8229600" cy="720725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0000FF"/>
                </a:solidFill>
                <a:latin typeface="Monotype Corsiva" pitchFamily="66" charset="0"/>
              </a:rPr>
              <a:t>Работа с родителями</a:t>
            </a:r>
            <a:endParaRPr lang="ru-RU" altLang="ru-RU" sz="360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196975"/>
            <a:ext cx="8640763" cy="15843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Консультации: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нравственно-патриотического воспитания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возраста»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«Роль семьи в воспитании патриотических чувств у дошкольников».</a:t>
            </a:r>
          </a:p>
          <a:p>
            <a:pPr marL="0">
              <a:buFont typeface="Arial" charset="0"/>
              <a:buNone/>
              <a:defRPr/>
            </a:pPr>
            <a:r>
              <a:rPr lang="ru-RU" alt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Выполнение творческих заданий: 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генеалогического древа, выполнение «Домашнего задания для детей и родителей группы №10»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buFont typeface="Arial" charset="0"/>
              <a:buNone/>
              <a:defRPr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434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2" b="6557"/>
          <a:stretch>
            <a:fillRect/>
          </a:stretch>
        </p:blipFill>
        <p:spPr bwMode="auto">
          <a:xfrm>
            <a:off x="1331913" y="3141663"/>
            <a:ext cx="5976937" cy="2425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altLang="ru-RU" sz="3600" b="1" i="1" smtClean="0">
                <a:solidFill>
                  <a:srgbClr val="0000FF"/>
                </a:solidFill>
                <a:latin typeface="Monotype Corsiva" pitchFamily="66" charset="0"/>
              </a:rPr>
              <a:t>Генеалогические древа семей воспитанников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ru-RU" altLang="ru-RU" smtClean="0"/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050" y="1341438"/>
            <a:ext cx="3989388" cy="472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630362"/>
            <a:ext cx="4752528" cy="35268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06400" y="625475"/>
            <a:ext cx="8229600" cy="642938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Совместное выполнение «Домашнего задания»</a:t>
            </a:r>
            <a:endParaRPr lang="ru-RU" altLang="ru-RU" sz="360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25538"/>
            <a:ext cx="2484438" cy="2436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85"/>
          <a:stretch>
            <a:fillRect/>
          </a:stretch>
        </p:blipFill>
        <p:spPr bwMode="auto">
          <a:xfrm>
            <a:off x="190500" y="3392488"/>
            <a:ext cx="2484438" cy="3111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" r="6288"/>
          <a:stretch>
            <a:fillRect/>
          </a:stretch>
        </p:blipFill>
        <p:spPr bwMode="auto">
          <a:xfrm>
            <a:off x="5718175" y="3811588"/>
            <a:ext cx="3246438" cy="2738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1125538"/>
            <a:ext cx="3503612" cy="25034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7036">
            <a:off x="2684463" y="3765550"/>
            <a:ext cx="3009900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0"/>
          <a:stretch>
            <a:fillRect/>
          </a:stretch>
        </p:blipFill>
        <p:spPr bwMode="auto">
          <a:xfrm rot="977653">
            <a:off x="2605088" y="1646238"/>
            <a:ext cx="3162300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647700"/>
          </a:xfrm>
        </p:spPr>
        <p:txBody>
          <a:bodyPr/>
          <a:lstStyle/>
          <a:p>
            <a:r>
              <a:rPr lang="ru-RU" altLang="ru-RU" sz="5400" b="1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altLang="ru-RU" sz="5400" b="1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altLang="ru-RU" sz="5400" b="1" smtClean="0">
                <a:solidFill>
                  <a:srgbClr val="0000FF"/>
                </a:solidFill>
                <a:latin typeface="Monotype Corsiva" pitchFamily="66" charset="0"/>
              </a:rPr>
              <a:t>Анализ работы</a:t>
            </a:r>
            <a:r>
              <a:rPr lang="ru-RU" altLang="ru-RU" smtClean="0">
                <a:solidFill>
                  <a:srgbClr val="0000FF"/>
                </a:solidFill>
              </a:rPr>
              <a:t/>
            </a:r>
            <a:br>
              <a:rPr lang="ru-RU" altLang="ru-RU" smtClean="0">
                <a:solidFill>
                  <a:srgbClr val="0000FF"/>
                </a:solidFill>
              </a:rPr>
            </a:br>
            <a:endParaRPr lang="ru-RU" altLang="ru-RU" smtClean="0">
              <a:solidFill>
                <a:srgbClr val="0000FF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250825" y="1268413"/>
            <a:ext cx="8435975" cy="4065587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altLang="ru-RU" sz="2200" b="1" smtClean="0">
                <a:solidFill>
                  <a:srgbClr val="DB133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разработанного проекта выбрана с учетом возрастных</a:t>
            </a:r>
          </a:p>
          <a:p>
            <a:pPr>
              <a:buFont typeface="Arial" charset="0"/>
              <a:buNone/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особенностей детей и тематического планирования</a:t>
            </a:r>
          </a:p>
          <a:p>
            <a:pPr>
              <a:buFont typeface="Arial" charset="0"/>
              <a:buNone/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учебный год.</a:t>
            </a:r>
          </a:p>
          <a:p>
            <a:pPr>
              <a:buFont typeface="Wingdings" pitchFamily="2" charset="2"/>
              <a:buChar char="q"/>
            </a:pPr>
            <a:r>
              <a:rPr lang="ru-RU" altLang="ru-RU" sz="2200" b="1" smtClean="0">
                <a:solidFill>
                  <a:srgbClr val="DB133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Организована предметно-развивающая  среда с учетом данного проекта.</a:t>
            </a:r>
          </a:p>
          <a:p>
            <a:pPr>
              <a:buFont typeface="Wingdings" pitchFamily="2" charset="2"/>
              <a:buChar char="q"/>
            </a:pPr>
            <a:r>
              <a:rPr lang="ru-RU" altLang="ru-RU" sz="2200" b="1" smtClean="0">
                <a:solidFill>
                  <a:srgbClr val="DB133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проекте способствовало расширению кругозора</a:t>
            </a:r>
          </a:p>
          <a:p>
            <a:pPr>
              <a:buFont typeface="Arial" charset="0"/>
              <a:buNone/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детей и повышению познавательной активности. </a:t>
            </a:r>
          </a:p>
          <a:p>
            <a:pPr>
              <a:buFont typeface="Wingdings" pitchFamily="2" charset="2"/>
              <a:buChar char="q"/>
            </a:pPr>
            <a:r>
              <a:rPr lang="ru-RU" altLang="ru-RU" sz="2200" b="1" smtClean="0">
                <a:solidFill>
                  <a:srgbClr val="DB133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Сама деятельность и ее результаты носили эмоционально – </a:t>
            </a:r>
          </a:p>
          <a:p>
            <a:pPr>
              <a:buFont typeface="Arial" charset="0"/>
              <a:buNone/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положительную окраску.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422275"/>
            <a:ext cx="8229600" cy="935038"/>
          </a:xfrm>
        </p:spPr>
        <p:txBody>
          <a:bodyPr/>
          <a:lstStyle/>
          <a:p>
            <a:r>
              <a:rPr lang="ru-RU" altLang="ru-RU" b="1" smtClean="0"/>
              <a:t/>
            </a:r>
            <a:br>
              <a:rPr lang="ru-RU" altLang="ru-RU" b="1" smtClean="0"/>
            </a:br>
            <a:r>
              <a:rPr lang="ru-RU" altLang="ru-RU" sz="5400" b="1" smtClean="0">
                <a:solidFill>
                  <a:srgbClr val="0000FF"/>
                </a:solidFill>
                <a:latin typeface="Monotype Corsiva" pitchFamily="66" charset="0"/>
              </a:rPr>
              <a:t>Заключение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79388" y="1071563"/>
            <a:ext cx="8713787" cy="53101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1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патриотических чувств проходит эффективнее, если детский сад устанавливает тесную связь с семьей. </a:t>
            </a:r>
          </a:p>
          <a:p>
            <a:pPr>
              <a:buFont typeface="Arial" charset="0"/>
              <a:buNone/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Детский сад в своей работе с семьей должен опираться на родителей не только как на помощников детского сада, а как на равноправных участников формирования детской личности. 	</a:t>
            </a:r>
          </a:p>
          <a:p>
            <a:pPr>
              <a:buFont typeface="Arial" charset="0"/>
              <a:buNone/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Успеха в патриотическом воспитании можно достигнуть только, если сами взрослые будут знать и любить свою историю своей страны, своего города. Они должны уметь отобрать те знания, которые доступны детям дошкольного возраста. То, что может вызвать у детей чувство восторга и гордости. Но никакие знания не дадут положительного результата, если взрослый сам не будет восторгаться своей страной, своим народом, своим городом.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825" y="2205038"/>
            <a:ext cx="7993063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Times New Roman" pitchFamily="18" charset="0"/>
              </a:rPr>
              <a:t>Название</a:t>
            </a: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>
                <a:solidFill>
                  <a:srgbClr val="DB133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«Моя маленькая Родина»</a:t>
            </a:r>
            <a:endParaRPr lang="ru-RU" sz="24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Состав:</a:t>
            </a:r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>
                <a:solidFill>
                  <a:srgbClr val="DB133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дети, родители, педагоги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Тип проекта: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>
                <a:solidFill>
                  <a:srgbClr val="DB133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информационно-творческий </a:t>
            </a:r>
            <a:r>
              <a:rPr lang="ru-RU" sz="2400" i="1" dirty="0">
                <a:solidFill>
                  <a:srgbClr val="DB133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Сроки:</a:t>
            </a:r>
            <a:r>
              <a:rPr lang="ru-RU" sz="24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sz="2400" dirty="0">
                <a:solidFill>
                  <a:srgbClr val="DB133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краткосрочный  февраль 2017</a:t>
            </a:r>
          </a:p>
          <a:p>
            <a:pPr>
              <a:defRPr/>
            </a:pPr>
            <a:endParaRPr lang="ru-RU" sz="2400" dirty="0">
              <a:solidFill>
                <a:srgbClr val="DB1334"/>
              </a:solidFill>
              <a:latin typeface="Times New Roman" pitchFamily="18" charset="0"/>
            </a:endParaRPr>
          </a:p>
        </p:txBody>
      </p:sp>
      <p:sp>
        <p:nvSpPr>
          <p:cNvPr id="3075" name="Rectangle 9"/>
          <p:cNvSpPr>
            <a:spLocks noChangeArrowheads="1"/>
          </p:cNvSpPr>
          <p:nvPr/>
        </p:nvSpPr>
        <p:spPr bwMode="auto">
          <a:xfrm>
            <a:off x="539750" y="1174750"/>
            <a:ext cx="8280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88265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88265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88265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8826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8826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8826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8826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8826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8826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800" b="1" i="1">
                <a:solidFill>
                  <a:srgbClr val="0000FF"/>
                </a:solidFill>
                <a:latin typeface="Monotype Corsiva" pitchFamily="66" charset="0"/>
              </a:rPr>
              <a:t>Методический паспорт проекта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ru-RU" altLang="ru-RU" sz="5400" b="1" smtClean="0">
                <a:solidFill>
                  <a:srgbClr val="0000FF"/>
                </a:solidFill>
                <a:latin typeface="Monotype Corsiva" pitchFamily="66" charset="0"/>
              </a:rPr>
              <a:t>Пояснительная записка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Патриотизм – это  любовь к Родине, преданность своему Отечеству и представляет собой значимую часть сознания, проявляющуюся в отношении к своему народу, истории, культуре, государству.</a:t>
            </a:r>
          </a:p>
          <a:p>
            <a:pPr>
              <a:buFont typeface="Arial" charset="0"/>
              <a:buNone/>
            </a:pPr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Патриотизм – это особая направленность поведения граждан, заключающаяся в служении Отечеству. Деятельностная сторона патриотизма является определяющей, так как именно она способна преобразовать чувства в конкретные для государства дела и поступки. Патриотизм – цементирующая основа существования и развития любого государства.</a:t>
            </a:r>
          </a:p>
          <a:p>
            <a:pPr>
              <a:buFont typeface="Arial" charset="0"/>
              <a:buNone/>
            </a:pPr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Патриотизм, как говорится в Концепции патриотического воспитания, всегда был наиболее яркой чертой русского характера, которому присущи: гуманизм, законопослушание, веротерпимость, коллективизм, любовь к родной природе. Быть патриотом, значит ощущать себя неотъемлемой частью общества.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179388" y="1357313"/>
            <a:ext cx="87852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215968"/>
                </a:solidFill>
                <a:cs typeface="Times New Roman" pitchFamily="18" charset="0"/>
              </a:rPr>
              <a:t>          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патриотических чувств и гражданской принадлежности, как важнейшей духовно - нравственной социальной ценности; помощь каждому ребёнку в благотворительном вхождении в современный мир</a:t>
            </a:r>
            <a:r>
              <a:rPr lang="ru-RU" alt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03648" y="852681"/>
            <a:ext cx="49685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5400" b="1" i="1" dirty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  </a:t>
            </a:r>
            <a:endParaRPr lang="ru-RU" sz="5400" b="1" i="1" dirty="0">
              <a:ln w="18000">
                <a:solidFill>
                  <a:srgbClr val="009900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2590800" y="620713"/>
            <a:ext cx="3781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5400" b="1" i="1">
                <a:solidFill>
                  <a:srgbClr val="0000FF"/>
                </a:solidFill>
                <a:latin typeface="Monotype Corsiva" pitchFamily="66" charset="0"/>
              </a:rPr>
              <a:t>Цель проекта</a:t>
            </a:r>
            <a:endParaRPr lang="ru-RU" altLang="ru-RU" sz="5400">
              <a:latin typeface="Arial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3568" y="1628800"/>
            <a:ext cx="7200800" cy="1944216"/>
          </a:xfrm>
          <a:prstGeom prst="ellipse">
            <a:avLst/>
          </a:prstGeom>
          <a:noFill/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23850" y="1241425"/>
            <a:ext cx="849630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Расширить знания детей о родном городе, его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достопримечательностях,  стране и её культуре.</a:t>
            </a:r>
            <a:endParaRPr lang="ru-RU" altLang="ru-RU" sz="2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6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Развивать умение видеть и понимать красоту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     окружающей жизни,  формировать бережное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     отношение к природе и ко всему живому. </a:t>
            </a:r>
            <a:endParaRPr lang="ru-RU" altLang="ru-RU" sz="2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6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Развивать коммуникативные навыки.</a:t>
            </a:r>
            <a:endParaRPr lang="ru-RU" altLang="ru-RU" sz="2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6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Активизировать совместную деятельность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     родителей и детей по внедрению проекта.    </a:t>
            </a:r>
            <a:endParaRPr lang="ru-RU" altLang="ru-RU" sz="2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6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Воспитывать у дошкольников эмоционально –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     положительное отношение к местам, где они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     родились и живут, к родном дому, семье, улице,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Times New Roman" pitchFamily="18" charset="0"/>
              </a:rPr>
              <a:t>     городу, стране.  </a:t>
            </a:r>
            <a:endParaRPr lang="ru-RU" altLang="ru-RU" sz="2400" b="1" i="1">
              <a:solidFill>
                <a:srgbClr val="215968"/>
              </a:solidFill>
            </a:endParaRP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2633663" y="620713"/>
            <a:ext cx="3876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 i="1">
                <a:solidFill>
                  <a:srgbClr val="0000FF"/>
                </a:solidFill>
                <a:latin typeface="Monotype Corsiva" pitchFamily="66" charset="0"/>
              </a:rPr>
              <a:t>Задачи проекта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6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1008063"/>
          </a:xfrm>
        </p:spPr>
        <p:txBody>
          <a:bodyPr/>
          <a:lstStyle/>
          <a:p>
            <a:r>
              <a:rPr lang="ru-RU" altLang="ru-RU" sz="5400" b="1" smtClean="0">
                <a:solidFill>
                  <a:srgbClr val="0000FF"/>
                </a:solidFill>
                <a:latin typeface="Monotype Corsiva" pitchFamily="66" charset="0"/>
              </a:rPr>
              <a:t>Актуальность</a:t>
            </a:r>
          </a:p>
        </p:txBody>
      </p:sp>
      <p:sp>
        <p:nvSpPr>
          <p:cNvPr id="7171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288" y="1341438"/>
            <a:ext cx="8424862" cy="4895850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altLang="ru-RU" sz="2000" smtClean="0">
                <a:solidFill>
                  <a:srgbClr val="112947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 детей дошкольного возраста - это  широкий контекст социально-личностного развития. </a:t>
            </a:r>
          </a:p>
          <a:p>
            <a:pPr algn="just">
              <a:spcBef>
                <a:spcPct val="0"/>
              </a:spcBef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Одним из основных средств духовно-нравственного и патриотического развития является создание такой образовательной среды, которая позволит осуществить полноценное развитие и приобщить ребёнка к общечеловеческим ценностям.</a:t>
            </a:r>
          </a:p>
          <a:p>
            <a:pPr algn="just">
              <a:spcBef>
                <a:spcPct val="0"/>
              </a:spcBef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 современных условиях, когда происходят глубочайшие изменения в жизни общества, патриотическое воспитание должно стать одним из центральных направлений в работе с подрастающим поколением. </a:t>
            </a:r>
          </a:p>
          <a:p>
            <a:pPr algn="just">
              <a:spcBef>
                <a:spcPct val="0"/>
              </a:spcBef>
            </a:pP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Многогранное чувство патриотизма возникает в дошкольном детстве, когда закладываются основы ценностного отношения к окружающему миру.</a:t>
            </a:r>
          </a:p>
          <a:p>
            <a:pPr algn="l"/>
            <a:endParaRPr lang="ru-RU" altLang="ru-RU" sz="18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539750" y="1700213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100">
              <a:latin typeface="Arial" charset="0"/>
            </a:endParaRPr>
          </a:p>
        </p:txBody>
      </p:sp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468313" y="654050"/>
            <a:ext cx="8280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0000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Предполагаемые результаты: </a:t>
            </a:r>
            <a:endParaRPr lang="ru-RU" altLang="ru-RU" sz="4800">
              <a:solidFill>
                <a:srgbClr val="0000FF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196" name="Rectangle 10"/>
          <p:cNvSpPr>
            <a:spLocks noChangeArrowheads="1"/>
          </p:cNvSpPr>
          <p:nvPr/>
        </p:nvSpPr>
        <p:spPr bwMode="auto">
          <a:xfrm>
            <a:off x="396875" y="1700213"/>
            <a:ext cx="842486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Эмоциональный отклик ребёнка на ту или иную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информацию.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DB13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Активное сотрудничество педагогов с родителями при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решении задач патриотического воспитания 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DB13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Освоение доступных знаний об истории родного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Отечества. 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DB133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Приобретение детьми дошкольного возраста навыков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социального общения со взрослыми.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656109"/>
            <a:ext cx="8568952" cy="8925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5200" b="1" dirty="0">
                <a:solidFill>
                  <a:srgbClr val="0000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Распределение работы по этапам</a:t>
            </a:r>
            <a:endParaRPr lang="ru-RU" sz="5400" b="1" i="1" dirty="0">
              <a:ln w="18000">
                <a:solidFill>
                  <a:srgbClr val="00990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323850" y="1035050"/>
            <a:ext cx="8424863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1 этап - организационный.</a:t>
            </a:r>
            <a:r>
              <a:rPr lang="ru-RU" altLang="ru-RU" sz="28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условий для реализации проекта.  Подбор иллюстративного и аудио материала по теме.   Введение родителей в проект.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2 этап - исследовательский.  </a:t>
            </a:r>
            <a:endParaRPr lang="ru-RU" altLang="ru-RU" sz="280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Знакомство с материалами проекта. Поиск решения проблемы. Организация работы через виды  деятельности.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3 этап - заключительный.</a:t>
            </a:r>
            <a:endParaRPr lang="ru-RU" altLang="ru-RU" sz="280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проекта.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549275"/>
            <a:ext cx="8686800" cy="504825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br>
              <a:rPr lang="ru-RU" altLang="ru-RU" sz="28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2800" b="1" i="1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br>
              <a:rPr lang="ru-RU" altLang="ru-RU" sz="28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3000" b="1" i="1" smtClean="0">
                <a:solidFill>
                  <a:srgbClr val="FF0000"/>
                </a:solidFill>
                <a:latin typeface="Monotype Corsiva" pitchFamily="66" charset="0"/>
              </a:rPr>
              <a:t>Совместная деятельность воспитателя с детьми</a:t>
            </a:r>
            <a:r>
              <a:rPr lang="ru-RU" altLang="ru-RU" b="1" i="1" smtClean="0">
                <a:solidFill>
                  <a:srgbClr val="FF0000"/>
                </a:solidFill>
              </a:rPr>
              <a:t/>
            </a:r>
            <a:br>
              <a:rPr lang="ru-RU" altLang="ru-RU" b="1" i="1" smtClean="0">
                <a:solidFill>
                  <a:srgbClr val="FF0000"/>
                </a:solidFill>
              </a:rPr>
            </a:br>
            <a:endParaRPr lang="ru-RU" alt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79388" y="981075"/>
            <a:ext cx="8569325" cy="5543550"/>
          </a:xfrm>
        </p:spPr>
        <p:txBody>
          <a:bodyPr/>
          <a:lstStyle/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altLang="ru-RU" sz="2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«Моя семья», «Имя нашего города», «Моя родная сказка», «Улица на которой я живу… », «Масленица»</a:t>
            </a:r>
          </a:p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r>
              <a:rPr lang="ru-RU" altLang="ru-RU" sz="2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«Моя семья», «Узнай по описанию», «Я знаю пять…», «Уроки доброты». </a:t>
            </a:r>
          </a:p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r>
              <a:rPr lang="ru-RU" altLang="ru-RU" sz="2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«Семья», «Дочки – матери», «Путешествие по городу», «Магазин сувениров», «Мама в парикмахерской», «В гостях у бабушки»</a:t>
            </a:r>
          </a:p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литературы: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«Гуси – лебеди», «Веретено», «Сестрица Аленушка и братец Иванушка», «Крошечка - Хаврошечка» и др. русские народные сказки, пословицы, поговорки, потешки, заклички.</a:t>
            </a:r>
          </a:p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Театрализация русских народных сказок: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«Теремок», «Колобок», «Репка», «Заюшкина избушка»</a:t>
            </a:r>
          </a:p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Пополнение материалами уголка русской культуры: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создание папки «Национальные костюмы России», «Народные промыслы России», «Символика Калининграда и Калининградской области»</a:t>
            </a:r>
          </a:p>
          <a:p>
            <a:pPr marL="0" indent="-179388">
              <a:spcBef>
                <a:spcPct val="0"/>
              </a:spcBef>
              <a:buFont typeface="Arial" charset="0"/>
              <a:buNone/>
            </a:pPr>
            <a:r>
              <a:rPr lang="ru-RU" altLang="ru-RU" sz="20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Посещение культурных мероприятий: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«Гуляй, город!», «Масленица» (Калининградская областная филармония)</a:t>
            </a:r>
            <a:endParaRPr lang="ru-RU" altLang="ru-RU" sz="200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1946</TotalTime>
  <Words>811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Arial Black</vt:lpstr>
      <vt:lpstr>Times New Roman</vt:lpstr>
      <vt:lpstr>Monotype Corsiva</vt:lpstr>
      <vt:lpstr>Wingdings</vt:lpstr>
      <vt:lpstr>Тема Office</vt:lpstr>
      <vt:lpstr>Презентация PowerPoint</vt:lpstr>
      <vt:lpstr>Презентация PowerPoint</vt:lpstr>
      <vt:lpstr>Пояснительная записка</vt:lpstr>
      <vt:lpstr>Презентация PowerPoint</vt:lpstr>
      <vt:lpstr>Презентация PowerPoint</vt:lpstr>
      <vt:lpstr>Актуальность</vt:lpstr>
      <vt:lpstr>Презентация PowerPoint</vt:lpstr>
      <vt:lpstr>Презентация PowerPoint</vt:lpstr>
      <vt:lpstr>            Совместная деятельность воспитателя с детьми </vt:lpstr>
      <vt:lpstr>Знакомство с родной улицей и городом Калининградом</vt:lpstr>
      <vt:lpstr>Прослушивание русского народного фольклора и театрализация  русских  народных  сказок</vt:lpstr>
      <vt:lpstr>Знакомство с русскими народными промыслами и национальным костюмом</vt:lpstr>
      <vt:lpstr>Работа с родителями</vt:lpstr>
      <vt:lpstr>Генеалогические древа семей воспитанников</vt:lpstr>
      <vt:lpstr>Совместное выполнение «Домашнего задания»</vt:lpstr>
      <vt:lpstr> Анализ работы </vt:lpstr>
      <vt:lpstr> Заключение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Sweety</cp:lastModifiedBy>
  <cp:revision>202</cp:revision>
  <dcterms:created xsi:type="dcterms:W3CDTF">2011-07-14T17:49:41Z</dcterms:created>
  <dcterms:modified xsi:type="dcterms:W3CDTF">2020-05-17T20:56:22Z</dcterms:modified>
</cp:coreProperties>
</file>