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77" r:id="rId5"/>
    <p:sldId id="263" r:id="rId6"/>
    <p:sldId id="266" r:id="rId7"/>
    <p:sldId id="267" r:id="rId8"/>
    <p:sldId id="268" r:id="rId9"/>
    <p:sldId id="260" r:id="rId10"/>
    <p:sldId id="264" r:id="rId11"/>
    <p:sldId id="261" r:id="rId12"/>
    <p:sldId id="265" r:id="rId13"/>
    <p:sldId id="276" r:id="rId14"/>
    <p:sldId id="274" r:id="rId15"/>
    <p:sldId id="273" r:id="rId16"/>
    <p:sldId id="262" r:id="rId17"/>
    <p:sldId id="257" r:id="rId18"/>
    <p:sldId id="269" r:id="rId19"/>
    <p:sldId id="271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9DBAF-B9E1-4199-9567-8DC673095728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62C87-847A-4A5B-A090-307DD98945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Принципы стилизации: а – превращение объемной формы в плоскостную и упрощение конструкции, б – обобщение формы с изменением абриса, в – обобщение формы в ее границах, г – обобщение и усложнение формы, добавление деталей, отсутствующих в натуре</a:t>
            </a:r>
            <a:endParaRPr lang="ru-RU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Однако упростить форму вовсе не значит обеднить ее, упростить – лишь подчеркнуть выразительные стороны, опустив малозначащие детали.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В основе любого художественного произведения лежит органическая связь между его составными элементами. Принципы стилизации имеют свои особенности в народном и декоративно-прикладном искусстве, в живописи и графике.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62C87-847A-4A5B-A090-307DD98945D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2536D-347B-4C1B-8411-9CECDB9937DC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064E3-23EE-418E-9267-59B0D3D99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600976" cy="164307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Татарский национальный орнамент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8136904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0" y="188640"/>
            <a:ext cx="4572000" cy="1052736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4572000" y="188640"/>
            <a:ext cx="4572000" cy="1052736"/>
          </a:xfrm>
          <a:prstGeom prst="rect">
            <a:avLst/>
          </a:prstGeom>
          <a:noFill/>
        </p:spPr>
      </p:pic>
      <p:pic>
        <p:nvPicPr>
          <p:cNvPr id="21506" name="Picture 2" descr="https://avatars.mds.yandex.net/get-pdb/49816/7c3f57ce-72f9-4ec4-9778-c2eeadeb27ca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982512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Композиция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507288" cy="4137323"/>
          </a:xfrm>
        </p:spPr>
        <p:txBody>
          <a:bodyPr/>
          <a:lstStyle/>
          <a:p>
            <a:r>
              <a:rPr lang="ru-RU" dirty="0" smtClean="0"/>
              <a:t>Композиция любого произведения искусства  обязательно подчиняется законам ритма.</a:t>
            </a:r>
          </a:p>
          <a:p>
            <a:pPr>
              <a:buNone/>
            </a:pPr>
            <a:r>
              <a:rPr lang="ru-RU" dirty="0" smtClean="0"/>
              <a:t>  В произведениях изобразительного  искусства ритмически  повторяются предметы,  формы, светлые  и  темные  пятна, различные цветовые пятна (холодные и теплые, яркие и  бледные)</a:t>
            </a:r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Стилизация</a:t>
            </a:r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836712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9219"/>
          <a:stretch>
            <a:fillRect/>
          </a:stretch>
        </p:blipFill>
        <p:spPr bwMode="auto">
          <a:xfrm rot="10800000">
            <a:off x="0" y="6021287"/>
            <a:ext cx="4644008" cy="836712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2315" r="1551" b="80234"/>
          <a:stretch>
            <a:fillRect/>
          </a:stretch>
        </p:blipFill>
        <p:spPr bwMode="auto">
          <a:xfrm rot="10800000">
            <a:off x="4644008" y="6021288"/>
            <a:ext cx="4464496" cy="836712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83671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Художественный прием, который часто  используется в художественно – прикладном искусстве. Он заключается в упрощении рисунка, формы и цвета предметов. На стилизации формы  изображенных предметов основан, как правило, рисунок на резных, вышитых или кружевных изделиях. Она более простая, лаконичная, передает самое важное, без лишних деталей.</a:t>
            </a:r>
          </a:p>
          <a:p>
            <a:r>
              <a:rPr lang="ru-RU" b="1" dirty="0" smtClean="0"/>
              <a:t>Стилизованный рисунок </a:t>
            </a:r>
            <a:r>
              <a:rPr lang="ru-RU" dirty="0" smtClean="0"/>
              <a:t>растений, птиц или  животных, который используется  в качестве украшения, называется </a:t>
            </a:r>
            <a:r>
              <a:rPr lang="ru-RU" b="1" dirty="0" smtClean="0"/>
              <a:t>узором.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Элементы</a:t>
            </a:r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pic>
        <p:nvPicPr>
          <p:cNvPr id="1026" name="Picture 2" descr="C:\Users\_\Desktop\depositphotos_161358670-stock-illustration-tatar-folk-ornamen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46618"/>
            <a:ext cx="3714776" cy="4550156"/>
          </a:xfrm>
          <a:prstGeom prst="rect">
            <a:avLst/>
          </a:prstGeom>
          <a:noFill/>
        </p:spPr>
      </p:pic>
      <p:pic>
        <p:nvPicPr>
          <p:cNvPr id="1027" name="Picture 3" descr="C:\Users\_\Desktop\f24bfdd5e132e78ad1ddaa596efb46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000240"/>
            <a:ext cx="4340238" cy="432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Принципы стилизации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pic>
        <p:nvPicPr>
          <p:cNvPr id="2050" name="Picture 2" descr="C:\Users\_\Desktop\img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00173"/>
            <a:ext cx="5786478" cy="4715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5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_\Desktop\depositphotos_161445998-stock-illustration-tatar-national-ornam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0800" y="893230"/>
            <a:ext cx="6037282" cy="549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 стилизации</a:t>
            </a:r>
            <a:endParaRPr lang="ru-RU" dirty="0"/>
          </a:p>
        </p:txBody>
      </p:sp>
      <p:pic>
        <p:nvPicPr>
          <p:cNvPr id="4098" name="Picture 2" descr="C:\Users\Замира\Documents\татарские узоры\100182003_74048369_large_4000_motifs_de_fleurs_et_de_plantes__72_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309" r="5245"/>
          <a:stretch>
            <a:fillRect/>
          </a:stretch>
        </p:blipFill>
        <p:spPr bwMode="auto">
          <a:xfrm>
            <a:off x="467544" y="2348880"/>
            <a:ext cx="3826768" cy="4049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Замира\Documents\татарские узоры\145779-870b9-23372140-m750x7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20888"/>
            <a:ext cx="4038600" cy="4000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4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4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Мотивы орнамента</a:t>
            </a:r>
          </a:p>
        </p:txBody>
      </p:sp>
      <p:pic>
        <p:nvPicPr>
          <p:cNvPr id="5" name="Picture 2" descr="C:\Users\Замира\Desktop\3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0683" r="574" b="7722"/>
          <a:stretch>
            <a:fillRect/>
          </a:stretch>
        </p:blipFill>
        <p:spPr bwMode="auto">
          <a:xfrm>
            <a:off x="0" y="2204864"/>
            <a:ext cx="4499992" cy="3240360"/>
          </a:xfrm>
          <a:prstGeom prst="rect">
            <a:avLst/>
          </a:prstGeom>
          <a:noFill/>
        </p:spPr>
      </p:pic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9219"/>
          <a:stretch>
            <a:fillRect/>
          </a:stretch>
        </p:blipFill>
        <p:spPr bwMode="auto">
          <a:xfrm rot="10800000">
            <a:off x="0" y="5877273"/>
            <a:ext cx="4644008" cy="980727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2315" r="1551" b="80234"/>
          <a:stretch>
            <a:fillRect/>
          </a:stretch>
        </p:blipFill>
        <p:spPr bwMode="auto">
          <a:xfrm rot="10800000">
            <a:off x="4644008" y="5877272"/>
            <a:ext cx="4464496" cy="98072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pic>
        <p:nvPicPr>
          <p:cNvPr id="10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t="20683" r="574" b="7722"/>
          <a:stretch>
            <a:fillRect/>
          </a:stretch>
        </p:blipFill>
        <p:spPr bwMode="auto">
          <a:xfrm>
            <a:off x="4427984" y="2204864"/>
            <a:ext cx="4499992" cy="324036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3568" y="1844824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Мотив</a:t>
            </a:r>
            <a:r>
              <a:rPr lang="ru-RU" sz="2800" dirty="0" smtClean="0"/>
              <a:t> - часть орнамента, его главный элемент. В зависимости от мотивов орнаменты делятся на три группы: геометрические, растительные, животные. Как видно из названия, главным мотивом геометрического орнамента являются геометрические фигуры.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татарском орнаменте преобладают цветочно-растительные мотивы (трилистник (цветок, стебель, лист), тюльпан, гвоздика, лотос, восточные огурцы). В узорных тканях, в некоторых видах ювелирной техники, наоборот, преобладающее место занимают геометрические узоры, встречаются очень стильные рисунки животных и птиц. Наиболее распространенные цвета татарского орнамента: синий, голубой, зеленый, иногда красный и их оттенки. Татарское народное искусство тесно связано с бытом в украшении жилища, одежды, бытовых предметов.</a:t>
            </a:r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0" y="188640"/>
            <a:ext cx="4572000" cy="1052736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4572000" y="188640"/>
            <a:ext cx="4572000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Стилизованное изображение ядра миндального ореха (</a:t>
            </a:r>
            <a:r>
              <a:rPr lang="ru-RU" dirty="0" err="1" smtClean="0"/>
              <a:t>бадем</a:t>
            </a:r>
            <a:r>
              <a:rPr lang="ru-RU" dirty="0" smtClean="0"/>
              <a:t>) - знак девушки. Изображение этого символа с лепестками – знак девушки готовой к замужеству.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Роза – обозначает женщину.</a:t>
            </a:r>
            <a:br>
              <a:rPr lang="ru-RU" dirty="0" smtClean="0"/>
            </a:br>
            <a:r>
              <a:rPr lang="ru-RU" dirty="0" smtClean="0"/>
              <a:t>Гвоздика – символ пожилой женщины, жизненного опыта, мудрости.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Коготки – обозначение защищенности.</a:t>
            </a:r>
            <a:br>
              <a:rPr lang="ru-RU" dirty="0" smtClean="0"/>
            </a:br>
            <a:r>
              <a:rPr lang="ru-RU" dirty="0" smtClean="0"/>
              <a:t>Нюансированные изображения листочков призваны выразить, любовь, заботу и ласку.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Ритм мелких элементов – символизирует </a:t>
            </a:r>
            <a:r>
              <a:rPr lang="ru-RU" dirty="0" err="1" smtClean="0"/>
              <a:t>берекет</a:t>
            </a:r>
            <a:r>
              <a:rPr lang="ru-RU" dirty="0" smtClean="0"/>
              <a:t>, ежедневный труд, приносящий духовное, физическое и материальное благополучие".</a:t>
            </a:r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0" y="0"/>
            <a:ext cx="4572000" cy="1052736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4572000" y="0"/>
            <a:ext cx="4572000" cy="1052736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0" y="6481842"/>
            <a:ext cx="4572000" cy="376158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4572000" y="6481842"/>
            <a:ext cx="4572000" cy="376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Тюльпан неразрывно связан с религиозными воззрениями мусульманского мира. Цветок ассоциируется с именем Аллаха. Написание названия растения на арабском состоит из тех же букв, что и имя бога мусульманского мира</a:t>
            </a:r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0" y="0"/>
            <a:ext cx="4572000" cy="1052736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4572000" y="0"/>
            <a:ext cx="4572000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72819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Основные составляющие композицию орнамента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Орнамент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Стилизация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Мотивы орнамента</a:t>
            </a:r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-36512" y="-27384"/>
            <a:ext cx="4572000" cy="1052736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7101"/>
          <a:stretch>
            <a:fillRect/>
          </a:stretch>
        </p:blipFill>
        <p:spPr bwMode="auto">
          <a:xfrm>
            <a:off x="4499992" y="0"/>
            <a:ext cx="464400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Творческое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9"/>
            <a:ext cx="8115328" cy="30718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Нарисуйте татарский национальный орнамент</a:t>
            </a:r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5949280"/>
            <a:ext cx="4572000" cy="908720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594928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Орнамент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ru-RU" b="1" dirty="0" smtClean="0"/>
              <a:t>Орнамент</a:t>
            </a:r>
            <a:r>
              <a:rPr lang="ru-RU" dirty="0" smtClean="0"/>
              <a:t> (лат. </a:t>
            </a:r>
            <a:r>
              <a:rPr lang="ru-RU" i="1" dirty="0" err="1" smtClean="0"/>
              <a:t>ornemantum</a:t>
            </a:r>
            <a:r>
              <a:rPr lang="ru-RU" dirty="0" smtClean="0"/>
              <a:t> — украшение) </a:t>
            </a:r>
          </a:p>
          <a:p>
            <a:pPr>
              <a:buNone/>
            </a:pPr>
            <a:r>
              <a:rPr lang="ru-RU" dirty="0" smtClean="0"/>
              <a:t>       — узор, основанный на повторе и чередовании составляющих его элементов; предназначается для украшения различных предметов</a:t>
            </a:r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9219"/>
          <a:stretch>
            <a:fillRect/>
          </a:stretch>
        </p:blipFill>
        <p:spPr bwMode="auto">
          <a:xfrm rot="10800000">
            <a:off x="0" y="5877273"/>
            <a:ext cx="4644008" cy="980727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2315" r="1551" b="80234"/>
          <a:stretch>
            <a:fillRect/>
          </a:stretch>
        </p:blipFill>
        <p:spPr bwMode="auto">
          <a:xfrm rot="10800000">
            <a:off x="4644008" y="5877272"/>
            <a:ext cx="4464496" cy="98072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Посмотрите на орнаменты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ru-RU" dirty="0" smtClean="0"/>
              <a:t>На какие группы можно их разделить?</a:t>
            </a:r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9219"/>
          <a:stretch>
            <a:fillRect/>
          </a:stretch>
        </p:blipFill>
        <p:spPr bwMode="auto">
          <a:xfrm rot="10800000">
            <a:off x="0" y="5877273"/>
            <a:ext cx="4644008" cy="980727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2315" r="1551" b="80234"/>
          <a:stretch>
            <a:fillRect/>
          </a:stretch>
        </p:blipFill>
        <p:spPr bwMode="auto">
          <a:xfrm rot="10800000">
            <a:off x="4644008" y="5877272"/>
            <a:ext cx="4464496" cy="98072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pic>
        <p:nvPicPr>
          <p:cNvPr id="10" name="Picture 2" descr="C:\Users\Замира\Documents\татарские узоры\ar-Av2lZ_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708920"/>
            <a:ext cx="3023140" cy="30131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41ee7c59772e332cafeb7ade440c3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834934"/>
            <a:ext cx="3275856" cy="2456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</a:t>
            </a:r>
            <a:r>
              <a:rPr lang="ru-RU" b="1" dirty="0" smtClean="0"/>
              <a:t>композиции орнаменты </a:t>
            </a:r>
            <a:r>
              <a:rPr lang="ru-RU" dirty="0" smtClean="0"/>
              <a:t>делят на несколько видов: в полосе (фризы), в квадрате, в прямоугольнике, в треугольнике, в круге (розетты). Исходя из этого, различают три их типа:</a:t>
            </a:r>
          </a:p>
          <a:p>
            <a:pPr lvl="1"/>
            <a:r>
              <a:rPr lang="ru-RU" dirty="0" smtClean="0"/>
              <a:t>линейные;</a:t>
            </a:r>
          </a:p>
          <a:p>
            <a:pPr lvl="1"/>
            <a:r>
              <a:rPr lang="ru-RU" dirty="0" smtClean="0"/>
              <a:t>ячеистые (состоящие из равных ячеек);</a:t>
            </a:r>
          </a:p>
          <a:p>
            <a:pPr lvl="1"/>
            <a:r>
              <a:rPr lang="ru-RU" dirty="0" smtClean="0"/>
              <a:t>замкнутые.</a:t>
            </a:r>
          </a:p>
          <a:p>
            <a:endParaRPr lang="ru-RU" dirty="0"/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0" y="6481842"/>
            <a:ext cx="4572000" cy="376158"/>
          </a:xfrm>
          <a:prstGeom prst="rect">
            <a:avLst/>
          </a:prstGeom>
          <a:noFill/>
        </p:spPr>
      </p:pic>
      <p:pic>
        <p:nvPicPr>
          <p:cNvPr id="5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4572000" y="6481842"/>
            <a:ext cx="4572000" cy="376158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амира\Documents\татарские узоры\ar-Av2lZ_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22399"/>
            <a:ext cx="4456516" cy="44417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круге   -   розетты</a:t>
            </a:r>
            <a:endParaRPr lang="ru-RU" dirty="0"/>
          </a:p>
        </p:txBody>
      </p:sp>
      <p:pic>
        <p:nvPicPr>
          <p:cNvPr id="5" name="Содержимое 4" descr="izgotovlenie-tjubetejki-tatarskij-m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41469" y="2071678"/>
            <a:ext cx="2915837" cy="2857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полосе   или  фризы</a:t>
            </a:r>
            <a:endParaRPr lang="ru-RU" dirty="0"/>
          </a:p>
        </p:txBody>
      </p:sp>
      <p:pic>
        <p:nvPicPr>
          <p:cNvPr id="2050" name="Picture 2" descr="C:\Users\Замира\Documents\Новая папка с рабоченгшо стола\татарский орнамент\tat-ornamen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292785" cy="2232248"/>
          </a:xfrm>
          <a:prstGeom prst="rect">
            <a:avLst/>
          </a:prstGeom>
          <a:noFill/>
        </p:spPr>
      </p:pic>
      <p:pic>
        <p:nvPicPr>
          <p:cNvPr id="5" name="Picture 2" descr="C:\Users\Замира\Documents\Новая папка с рабоченгшо стола\татарский орнамент\tat-ornam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12776"/>
            <a:ext cx="4292785" cy="2232248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l="1551" t="91818"/>
          <a:stretch>
            <a:fillRect/>
          </a:stretch>
        </p:blipFill>
        <p:spPr bwMode="auto">
          <a:xfrm>
            <a:off x="0" y="6481842"/>
            <a:ext cx="4572000" cy="37615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l="1551" t="91818"/>
          <a:stretch>
            <a:fillRect/>
          </a:stretch>
        </p:blipFill>
        <p:spPr bwMode="auto">
          <a:xfrm>
            <a:off x="4572000" y="6481842"/>
            <a:ext cx="4572000" cy="376158"/>
          </a:xfrm>
          <a:prstGeom prst="rect">
            <a:avLst/>
          </a:prstGeom>
          <a:noFill/>
        </p:spPr>
      </p:pic>
      <p:pic>
        <p:nvPicPr>
          <p:cNvPr id="9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l="1551" t="91818"/>
          <a:stretch>
            <a:fillRect/>
          </a:stretch>
        </p:blipFill>
        <p:spPr bwMode="auto">
          <a:xfrm>
            <a:off x="4572000" y="0"/>
            <a:ext cx="4572000" cy="376158"/>
          </a:xfrm>
          <a:prstGeom prst="rect">
            <a:avLst/>
          </a:prstGeom>
          <a:noFill/>
        </p:spPr>
      </p:pic>
      <p:pic>
        <p:nvPicPr>
          <p:cNvPr id="10" name="Picture 2" descr="C:\Users\Замира\Desktop\33.png"/>
          <p:cNvPicPr>
            <a:picLocks noChangeAspect="1" noChangeArrowheads="1"/>
          </p:cNvPicPr>
          <p:nvPr/>
        </p:nvPicPr>
        <p:blipFill>
          <a:blip r:embed="rId3" cstate="print"/>
          <a:srcRect l="1551" t="91818"/>
          <a:stretch>
            <a:fillRect/>
          </a:stretch>
        </p:blipFill>
        <p:spPr bwMode="auto">
          <a:xfrm>
            <a:off x="0" y="0"/>
            <a:ext cx="4572000" cy="376158"/>
          </a:xfrm>
          <a:prstGeom prst="rect">
            <a:avLst/>
          </a:prstGeom>
          <a:noFill/>
        </p:spPr>
      </p:pic>
      <p:pic>
        <p:nvPicPr>
          <p:cNvPr id="11" name="Рисунок 10" descr="xaTf6OaacS8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>
          <a:xfrm>
            <a:off x="-36512" y="4005064"/>
            <a:ext cx="2070230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xaTf6OaacS8.jpg"/>
          <p:cNvPicPr>
            <a:picLocks noChangeAspect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>
          <a:xfrm>
            <a:off x="2051720" y="4005064"/>
            <a:ext cx="3310352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xaTf6OaacS8.jpg"/>
          <p:cNvPicPr>
            <a:picLocks noChangeAspect="1"/>
          </p:cNvPicPr>
          <p:nvPr/>
        </p:nvPicPr>
        <p:blipFill>
          <a:blip r:embed="rId6" cstate="print">
            <a:lum bright="-10000"/>
          </a:blip>
          <a:srcRect/>
          <a:stretch>
            <a:fillRect/>
          </a:stretch>
        </p:blipFill>
        <p:spPr>
          <a:xfrm>
            <a:off x="5545350" y="3861048"/>
            <a:ext cx="320311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квадрате</a:t>
            </a:r>
            <a:endParaRPr lang="ru-RU" dirty="0"/>
          </a:p>
        </p:txBody>
      </p:sp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0" y="6481842"/>
            <a:ext cx="4572000" cy="37615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4572000" y="6481842"/>
            <a:ext cx="4572000" cy="376158"/>
          </a:xfrm>
          <a:prstGeom prst="rect">
            <a:avLst/>
          </a:prstGeom>
          <a:noFill/>
        </p:spPr>
      </p:pic>
      <p:pic>
        <p:nvPicPr>
          <p:cNvPr id="9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4572000" y="0"/>
            <a:ext cx="4572000" cy="376158"/>
          </a:xfrm>
          <a:prstGeom prst="rect">
            <a:avLst/>
          </a:prstGeom>
          <a:noFill/>
        </p:spPr>
      </p:pic>
      <p:pic>
        <p:nvPicPr>
          <p:cNvPr id="10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1551" t="91818"/>
          <a:stretch>
            <a:fillRect/>
          </a:stretch>
        </p:blipFill>
        <p:spPr bwMode="auto">
          <a:xfrm>
            <a:off x="0" y="0"/>
            <a:ext cx="4572000" cy="376158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49816/7c3f57ce-72f9-4ec4-9778-c2eeadeb27ca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</a:t>
            </a:r>
          </a:p>
        </p:txBody>
      </p:sp>
      <p:pic>
        <p:nvPicPr>
          <p:cNvPr id="4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0" y="0"/>
            <a:ext cx="4572000" cy="908720"/>
          </a:xfrm>
          <a:prstGeom prst="rect">
            <a:avLst/>
          </a:prstGeom>
          <a:noFill/>
        </p:spPr>
      </p:pic>
      <p:pic>
        <p:nvPicPr>
          <p:cNvPr id="6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79219"/>
          <a:stretch>
            <a:fillRect/>
          </a:stretch>
        </p:blipFill>
        <p:spPr bwMode="auto">
          <a:xfrm rot="10800000">
            <a:off x="0" y="5877273"/>
            <a:ext cx="4644008" cy="980727"/>
          </a:xfrm>
          <a:prstGeom prst="rect">
            <a:avLst/>
          </a:prstGeom>
          <a:noFill/>
        </p:spPr>
      </p:pic>
      <p:pic>
        <p:nvPicPr>
          <p:cNvPr id="7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l="2315" r="1551" b="80234"/>
          <a:stretch>
            <a:fillRect/>
          </a:stretch>
        </p:blipFill>
        <p:spPr bwMode="auto">
          <a:xfrm rot="10800000">
            <a:off x="4644008" y="5877272"/>
            <a:ext cx="4464496" cy="980728"/>
          </a:xfrm>
          <a:prstGeom prst="rect">
            <a:avLst/>
          </a:prstGeom>
          <a:noFill/>
        </p:spPr>
      </p:pic>
      <p:pic>
        <p:nvPicPr>
          <p:cNvPr id="8" name="Picture 2" descr="C:\Users\Замира\Desktop\33.png"/>
          <p:cNvPicPr>
            <a:picLocks noChangeAspect="1" noChangeArrowheads="1"/>
          </p:cNvPicPr>
          <p:nvPr/>
        </p:nvPicPr>
        <p:blipFill>
          <a:blip r:embed="rId2" cstate="print"/>
          <a:srcRect r="1551" b="80234"/>
          <a:stretch>
            <a:fillRect/>
          </a:stretch>
        </p:blipFill>
        <p:spPr bwMode="auto">
          <a:xfrm>
            <a:off x="4572000" y="0"/>
            <a:ext cx="4572000" cy="90872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Ритм  -  повторение  или чередование одинаковых или похожих элементов.</a:t>
            </a:r>
          </a:p>
          <a:p>
            <a:r>
              <a:rPr lang="ru-RU" dirty="0" smtClean="0"/>
              <a:t> Что  здесь  чередуется ? </a:t>
            </a:r>
            <a:endParaRPr lang="ru-RU" dirty="0"/>
          </a:p>
        </p:txBody>
      </p:sp>
      <p:pic>
        <p:nvPicPr>
          <p:cNvPr id="11" name="Рисунок 10" descr="zokrof-06-007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642732"/>
            <a:ext cx="6372200" cy="1946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409</Words>
  <Application>Microsoft Office PowerPoint</Application>
  <PresentationFormat>Экран (4:3)</PresentationFormat>
  <Paragraphs>43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Татарский национальный орнамент</vt:lpstr>
      <vt:lpstr>Основные составляющие композицию орнамента</vt:lpstr>
      <vt:lpstr>Орнамент  </vt:lpstr>
      <vt:lpstr>Посмотрите на орнаменты  </vt:lpstr>
      <vt:lpstr>Слайд 5</vt:lpstr>
      <vt:lpstr>в круге   -   розетты</vt:lpstr>
      <vt:lpstr>в полосе   или  фризы</vt:lpstr>
      <vt:lpstr>в квадрате</vt:lpstr>
      <vt:lpstr>Ритм</vt:lpstr>
      <vt:lpstr>Композиция</vt:lpstr>
      <vt:lpstr>Стилизация</vt:lpstr>
      <vt:lpstr>Элементы</vt:lpstr>
      <vt:lpstr>Принципы стилизации:  </vt:lpstr>
      <vt:lpstr>Слайд 14</vt:lpstr>
      <vt:lpstr>Примеры  стилизации</vt:lpstr>
      <vt:lpstr>Мотивы орнамента</vt:lpstr>
      <vt:lpstr>Слайд 17</vt:lpstr>
      <vt:lpstr>Слайд 18</vt:lpstr>
      <vt:lpstr>Слайд 19</vt:lpstr>
      <vt:lpstr>Творческое задание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Стилизация татарского орнамента</dc:title>
  <dc:creator>Замира</dc:creator>
  <cp:lastModifiedBy>_</cp:lastModifiedBy>
  <cp:revision>14</cp:revision>
  <dcterms:created xsi:type="dcterms:W3CDTF">2016-09-27T18:41:46Z</dcterms:created>
  <dcterms:modified xsi:type="dcterms:W3CDTF">2020-05-18T17:16:25Z</dcterms:modified>
</cp:coreProperties>
</file>