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257" r:id="rId3"/>
    <p:sldId id="258" r:id="rId4"/>
    <p:sldId id="268" r:id="rId5"/>
    <p:sldId id="259" r:id="rId6"/>
    <p:sldId id="271" r:id="rId7"/>
    <p:sldId id="266" r:id="rId8"/>
    <p:sldId id="269" r:id="rId9"/>
    <p:sldId id="270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402" y="-6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7861877-E753-4159-8B6D-CE362E971103}" type="datetimeFigureOut">
              <a:rPr lang="ru-RU" smtClean="0"/>
              <a:t>19.05.2020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3F712E5-763C-479C-8958-A9A2696E37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10850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F712E5-763C-479C-8958-A9A2696E3711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69574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A9A3F9-74BC-4EFF-8A5C-078006826C08}" type="datetimeFigureOut">
              <a:rPr lang="ru-RU" smtClean="0"/>
              <a:t>19.05.2020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1E882-565B-4E79-973E-2ABD660276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3571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A9A3F9-74BC-4EFF-8A5C-078006826C08}" type="datetimeFigureOut">
              <a:rPr lang="ru-RU" smtClean="0"/>
              <a:t>19.05.2020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1E882-565B-4E79-973E-2ABD660276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5127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A9A3F9-74BC-4EFF-8A5C-078006826C08}" type="datetimeFigureOut">
              <a:rPr lang="ru-RU" smtClean="0"/>
              <a:t>19.05.2020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1E882-565B-4E79-973E-2ABD660276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42678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A9A3F9-74BC-4EFF-8A5C-078006826C08}" type="datetimeFigureOut">
              <a:rPr lang="ru-RU" smtClean="0"/>
              <a:t>19.05.2020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1E882-565B-4E79-973E-2ABD660276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23997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A9A3F9-74BC-4EFF-8A5C-078006826C08}" type="datetimeFigureOut">
              <a:rPr lang="ru-RU" smtClean="0"/>
              <a:t>19.05.2020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1E882-565B-4E79-973E-2ABD660276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32647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A9A3F9-74BC-4EFF-8A5C-078006826C08}" type="datetimeFigureOut">
              <a:rPr lang="ru-RU" smtClean="0"/>
              <a:t>19.05.2020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1E882-565B-4E79-973E-2ABD660276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23204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A9A3F9-74BC-4EFF-8A5C-078006826C08}" type="datetimeFigureOut">
              <a:rPr lang="ru-RU" smtClean="0"/>
              <a:t>19.05.2020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1E882-565B-4E79-973E-2ABD660276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13461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A9A3F9-74BC-4EFF-8A5C-078006826C08}" type="datetimeFigureOut">
              <a:rPr lang="ru-RU" smtClean="0"/>
              <a:t>19.05.2020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1E882-565B-4E79-973E-2ABD660276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434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A9A3F9-74BC-4EFF-8A5C-078006826C08}" type="datetimeFigureOut">
              <a:rPr lang="ru-RU" smtClean="0"/>
              <a:t>19.05.2020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1E882-565B-4E79-973E-2ABD660276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13950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A9A3F9-74BC-4EFF-8A5C-078006826C08}" type="datetimeFigureOut">
              <a:rPr lang="ru-RU" smtClean="0"/>
              <a:t>19.05.2020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1E882-565B-4E79-973E-2ABD660276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99429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A9A3F9-74BC-4EFF-8A5C-078006826C08}" type="datetimeFigureOut">
              <a:rPr lang="ru-RU" smtClean="0"/>
              <a:t>19.05.2020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1E882-565B-4E79-973E-2ABD660276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51202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A9A3F9-74BC-4EFF-8A5C-078006826C08}" type="datetimeFigureOut">
              <a:rPr lang="ru-RU" smtClean="0"/>
              <a:t>19.05.2020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51E882-565B-4E79-973E-2ABD660276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0269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4.jpeg"/><Relationship Id="rId7" Type="http://schemas.microsoft.com/office/2007/relationships/hdphoto" Target="../media/hdphoto3.wdp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png"/><Relationship Id="rId10" Type="http://schemas.openxmlformats.org/officeDocument/2006/relationships/image" Target="../media/image9.jpeg"/><Relationship Id="rId4" Type="http://schemas.microsoft.com/office/2007/relationships/hdphoto" Target="../media/hdphoto2.wdp"/><Relationship Id="rId9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Подготовка к сочинению по картине А. Васнецова </a:t>
            </a:r>
            <a:br>
              <a:rPr lang="ru-RU" dirty="0" smtClean="0"/>
            </a:br>
            <a:r>
              <a:rPr lang="ru-RU" dirty="0" smtClean="0"/>
              <a:t>«После дождя»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Какая цель работы?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331640" y="4670898"/>
            <a:ext cx="671228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Сочинить литературное описание картины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221233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1587" y="-190538"/>
            <a:ext cx="8640960" cy="3010346"/>
          </a:xfrm>
        </p:spPr>
        <p:txBody>
          <a:bodyPr>
            <a:normAutofit/>
          </a:bodyPr>
          <a:lstStyle/>
          <a:p>
            <a:pPr>
              <a:lnSpc>
                <a:spcPts val="4500"/>
              </a:lnSpc>
            </a:pPr>
            <a:r>
              <a:rPr lang="ru-RU" dirty="0" smtClean="0"/>
              <a:t>Девятнадцатое мая</a:t>
            </a:r>
            <a:br>
              <a:rPr lang="ru-RU" dirty="0" smtClean="0"/>
            </a:br>
            <a:r>
              <a:rPr lang="ru-RU" dirty="0" smtClean="0"/>
              <a:t>Сочинение по картине </a:t>
            </a:r>
            <a:br>
              <a:rPr lang="ru-RU" dirty="0" smtClean="0"/>
            </a:br>
            <a:r>
              <a:rPr lang="ru-RU" dirty="0" smtClean="0"/>
              <a:t>А. Васнецова «После дождя»</a:t>
            </a:r>
            <a:br>
              <a:rPr lang="ru-RU" dirty="0" smtClean="0"/>
            </a:br>
            <a:r>
              <a:rPr lang="ru-RU" dirty="0" smtClean="0"/>
              <a:t>План</a:t>
            </a:r>
            <a:endParaRPr lang="ru-RU" dirty="0"/>
          </a:p>
        </p:txBody>
      </p:sp>
      <p:pic>
        <p:nvPicPr>
          <p:cNvPr id="4" name="Picture 2" descr="Описание картины Аполлинария Васнецова «После дождя»👍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5496" y="2564904"/>
            <a:ext cx="9073008" cy="4307344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85869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0323" y="1772816"/>
            <a:ext cx="4834880" cy="69269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План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365552" y="3018248"/>
            <a:ext cx="310809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514350" indent="-514350">
              <a:buAutoNum type="arabicParenR"/>
            </a:pPr>
            <a:r>
              <a:rPr lang="ru-RU" sz="3200" dirty="0" smtClean="0"/>
              <a:t>Тема картины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805299" y="2386250"/>
            <a:ext cx="290656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dirty="0" smtClean="0"/>
              <a:t>1. Вступление</a:t>
            </a:r>
            <a:endParaRPr lang="ru-RU" sz="3600" dirty="0"/>
          </a:p>
        </p:txBody>
      </p:sp>
      <p:sp>
        <p:nvSpPr>
          <p:cNvPr id="5" name="TextBox 4"/>
          <p:cNvSpPr txBox="1"/>
          <p:nvPr/>
        </p:nvSpPr>
        <p:spPr>
          <a:xfrm>
            <a:off x="1395831" y="3595227"/>
            <a:ext cx="287489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/>
              <a:t>2) О художнике</a:t>
            </a:r>
            <a:endParaRPr lang="ru-RU" sz="3200" dirty="0"/>
          </a:p>
        </p:txBody>
      </p:sp>
      <p:pic>
        <p:nvPicPr>
          <p:cNvPr id="6" name="Picture 2" descr="Описание картины Аполлинария Васнецова «После дождя»👍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76056" y="517523"/>
            <a:ext cx="3602129" cy="3198443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726007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Описание картины Аполлинария Васнецова «После дождя»👍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02974" y="260647"/>
            <a:ext cx="2183186" cy="1938519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146685" y="271724"/>
            <a:ext cx="85906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Дождики бывают разные: … </a:t>
            </a:r>
            <a:r>
              <a:rPr lang="ru-RU" sz="3200" dirty="0" smtClean="0">
                <a:solidFill>
                  <a:srgbClr val="FF0000"/>
                </a:solidFill>
              </a:rPr>
              <a:t>Эпитеты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68229" y="937518"/>
            <a:ext cx="505837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solidFill>
                  <a:srgbClr val="0070C0"/>
                </a:solidFill>
              </a:rPr>
              <a:t>Хмурые, угрюмые, озорные</a:t>
            </a:r>
            <a:endParaRPr lang="ru-RU" sz="3200" dirty="0">
              <a:solidFill>
                <a:srgbClr val="0070C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01875" y="1610887"/>
            <a:ext cx="539660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/>
              <a:t>Иногда они … </a:t>
            </a:r>
            <a:r>
              <a:rPr lang="ru-RU" sz="3200" dirty="0" smtClean="0">
                <a:solidFill>
                  <a:srgbClr val="FF0000"/>
                </a:solidFill>
              </a:rPr>
              <a:t>Олицетворения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68229" y="2231606"/>
            <a:ext cx="808270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0070C0"/>
                </a:solidFill>
              </a:rPr>
              <a:t>Прогоняют нас с улицы делать уроки, а иногда дарят облегчение в летний зной.</a:t>
            </a:r>
            <a:endParaRPr lang="ru-RU" sz="3200" dirty="0">
              <a:solidFill>
                <a:srgbClr val="0070C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73549" y="3308824"/>
            <a:ext cx="614097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/>
              <a:t>Некоторые дождики … </a:t>
            </a:r>
            <a:r>
              <a:rPr lang="ru-RU" sz="3200" dirty="0" smtClean="0">
                <a:solidFill>
                  <a:srgbClr val="FF0000"/>
                </a:solidFill>
              </a:rPr>
              <a:t>Сравнения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46685" y="3893599"/>
            <a:ext cx="831374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0070C0"/>
                </a:solidFill>
              </a:rPr>
              <a:t>Как </a:t>
            </a:r>
            <a:r>
              <a:rPr lang="ru-RU" sz="3200" dirty="0" err="1" smtClean="0">
                <a:solidFill>
                  <a:srgbClr val="0070C0"/>
                </a:solidFill>
              </a:rPr>
              <a:t>металлофончики</a:t>
            </a:r>
            <a:r>
              <a:rPr lang="ru-RU" sz="3200" dirty="0" smtClean="0">
                <a:solidFill>
                  <a:srgbClr val="0070C0"/>
                </a:solidFill>
              </a:rPr>
              <a:t> наигрывают хрустальную мелодию</a:t>
            </a:r>
            <a:endParaRPr lang="ru-RU" sz="3200" dirty="0">
              <a:solidFill>
                <a:srgbClr val="0070C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3911" y="4869160"/>
            <a:ext cx="9130089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Но каким бы не был дождик, природа после него остаётся умытая и обновлённая. Наверно поэтому к теме дождя так часто обращаются художники, поэты, композиторы… Перед нами картина…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25835575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/>
      <p:bldP spid="1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239" y="29275"/>
            <a:ext cx="7020272" cy="1143000"/>
          </a:xfrm>
        </p:spPr>
        <p:txBody>
          <a:bodyPr>
            <a:noAutofit/>
          </a:bodyPr>
          <a:lstStyle/>
          <a:p>
            <a:r>
              <a:rPr lang="ru-RU" sz="3200" b="1" dirty="0" err="1"/>
              <a:t>Аполлинарий</a:t>
            </a:r>
            <a:r>
              <a:rPr lang="ru-RU" sz="3200" b="1" dirty="0"/>
              <a:t> </a:t>
            </a:r>
            <a:r>
              <a:rPr lang="ru-RU" sz="3200" b="1" dirty="0" smtClean="0"/>
              <a:t>Михайлович Васнецов</a:t>
            </a:r>
            <a:endParaRPr lang="ru-RU" sz="32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784484"/>
            <a:ext cx="8229600" cy="146876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 smtClean="0"/>
              <a:t>Русский художник: живописец</a:t>
            </a:r>
            <a:r>
              <a:rPr lang="ru-RU" sz="2400" dirty="0"/>
              <a:t>, график, сценограф. </a:t>
            </a:r>
            <a:endParaRPr lang="ru-RU" sz="2400" dirty="0" smtClean="0"/>
          </a:p>
        </p:txBody>
      </p:sp>
      <p:pic>
        <p:nvPicPr>
          <p:cNvPr id="1026" name="Picture 2" descr="Портрет работы Николая Кузнецова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948264" y="289412"/>
            <a:ext cx="1944216" cy="2458905"/>
          </a:xfrm>
          <a:prstGeom prst="rect">
            <a:avLst/>
          </a:prstGeom>
          <a:ln w="28575" cap="rnd">
            <a:solidFill>
              <a:schemeClr val="accent2">
                <a:lumMod val="20000"/>
                <a:lumOff val="80000"/>
              </a:schemeClr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09551" y="3336667"/>
            <a:ext cx="842493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/>
              <a:t>Младший брат художника Виктора Михайловича Васнецова.</a:t>
            </a:r>
            <a:endParaRPr lang="ru-RU" sz="2400" b="1" dirty="0"/>
          </a:p>
        </p:txBody>
      </p:sp>
      <p:pic>
        <p:nvPicPr>
          <p:cNvPr id="1031" name="Picture 7" descr="http://vasnec.ru/img/top_img_1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3861048"/>
            <a:ext cx="2219325" cy="27241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3" name="Picture 9" descr="общественные бани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harpenSoften amount="50000"/>
                    </a14:imgEffect>
                    <a14:imgEffect>
                      <a14:brightnessContrast bright="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7975" y="1476517"/>
            <a:ext cx="2520000" cy="158400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AutoShape 11" descr="Виктор Михайлович Васнецов. Аленушк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7" name="Picture 13" descr="Виктор Васнецов – биография, фото, личная жизнь, картины - 24СМИ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31840" y="4383123"/>
            <a:ext cx="2520000" cy="168000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9" name="Picture 15" descr="Виктор Васнецов – биография, фото, личная жизнь, картины - 24СМИ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28184" y="4365103"/>
            <a:ext cx="2520000" cy="168000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AutoShape 17" descr="Васнецов Аполлинарий Михайлович :: Картинки из Интернета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AutoShape 19" descr="Васнецов Аполлинарий Михайлович :: Картинки из Интернета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45" name="Picture 21" descr="Васнецов Аполлинарий Михайлович :: Картинки из Интернета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66405" y="1350588"/>
            <a:ext cx="2520000" cy="1835859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51576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Васнецов Аполлинарий Михайлович. картины васнецова. Все картины 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4218" y="2263891"/>
            <a:ext cx="9188218" cy="45941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0" y="13208"/>
            <a:ext cx="91440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dirty="0"/>
              <a:t>Посмотрите работы </a:t>
            </a:r>
            <a:br>
              <a:rPr lang="ru-RU" sz="3600" dirty="0"/>
            </a:br>
            <a:r>
              <a:rPr lang="ru-RU" sz="3600" dirty="0" err="1"/>
              <a:t>Аполлинария</a:t>
            </a:r>
            <a:r>
              <a:rPr lang="ru-RU" sz="3600" dirty="0"/>
              <a:t> Викторовича Васнецова и скажите, что художник хотел в них передать? Какая главная мысль его картин?</a:t>
            </a:r>
          </a:p>
        </p:txBody>
      </p:sp>
    </p:spTree>
    <p:extLst>
      <p:ext uri="{BB962C8B-B14F-4D97-AF65-F5344CB8AC3E}">
        <p14:creationId xmlns:p14="http://schemas.microsoft.com/office/powerpoint/2010/main" val="8438350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995936" y="274638"/>
            <a:ext cx="4690864" cy="322637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Что </a:t>
            </a:r>
            <a:r>
              <a:rPr lang="ru-RU" dirty="0" err="1" smtClean="0"/>
              <a:t>Аполлинарий</a:t>
            </a:r>
            <a:r>
              <a:rPr lang="ru-RU" dirty="0" smtClean="0"/>
              <a:t> Михайлович Васнецов хотел сказать нам своими картинами? </a:t>
            </a:r>
            <a:endParaRPr lang="ru-RU" dirty="0"/>
          </a:p>
        </p:txBody>
      </p:sp>
      <p:sp>
        <p:nvSpPr>
          <p:cNvPr id="2" name="TextBox 1"/>
          <p:cNvSpPr txBox="1"/>
          <p:nvPr/>
        </p:nvSpPr>
        <p:spPr>
          <a:xfrm>
            <a:off x="323528" y="3717032"/>
            <a:ext cx="8712968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	В своих картинах знаменитый русский художник  </a:t>
            </a:r>
            <a:r>
              <a:rPr lang="ru-RU" sz="3200" dirty="0" err="1" smtClean="0"/>
              <a:t>Аполлинарий</a:t>
            </a:r>
            <a:r>
              <a:rPr lang="ru-RU" sz="3200" dirty="0" smtClean="0"/>
              <a:t> Михайлович Васнецов, младший брат великого Виктора Васнецова, передавал красоту, живописность, поэтичность уголков русской природы. Перед нами картина «После дождя».</a:t>
            </a:r>
            <a:endParaRPr lang="ru-RU" sz="3200" dirty="0"/>
          </a:p>
        </p:txBody>
      </p:sp>
      <p:pic>
        <p:nvPicPr>
          <p:cNvPr id="7170" name="Picture 2" descr="Описание картины Аполлинария Васнецова «После дождя»👍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404664"/>
            <a:ext cx="3406048" cy="3024336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925791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2757" y="565375"/>
            <a:ext cx="4834880" cy="69269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План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027797" y="1890069"/>
            <a:ext cx="310809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514350" indent="-514350">
              <a:buAutoNum type="arabicParenR"/>
            </a:pPr>
            <a:r>
              <a:rPr lang="ru-RU" sz="3200" dirty="0" smtClean="0"/>
              <a:t>Тема картины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467544" y="1258071"/>
            <a:ext cx="290656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dirty="0" smtClean="0"/>
              <a:t>1. Вступление</a:t>
            </a:r>
            <a:endParaRPr lang="ru-RU" sz="3600" dirty="0"/>
          </a:p>
        </p:txBody>
      </p:sp>
      <p:sp>
        <p:nvSpPr>
          <p:cNvPr id="5" name="TextBox 4"/>
          <p:cNvSpPr txBox="1"/>
          <p:nvPr/>
        </p:nvSpPr>
        <p:spPr>
          <a:xfrm>
            <a:off x="1058076" y="2467048"/>
            <a:ext cx="287489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/>
              <a:t>2) О художнике</a:t>
            </a:r>
            <a:endParaRPr lang="ru-RU" sz="3200" dirty="0"/>
          </a:p>
        </p:txBody>
      </p:sp>
      <p:pic>
        <p:nvPicPr>
          <p:cNvPr id="6" name="Picture 2" descr="Описание картины Аполлинария Васнецова «После дождя»👍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220072" y="81325"/>
            <a:ext cx="3602129" cy="2870735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934594" y="3119109"/>
            <a:ext cx="347120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solidFill>
                  <a:srgbClr val="FF0000"/>
                </a:solidFill>
              </a:rPr>
              <a:t>Описание картины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55898" y="3101734"/>
            <a:ext cx="49725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/>
              <a:t>2.</a:t>
            </a:r>
            <a:endParaRPr lang="ru-RU" sz="3200" dirty="0"/>
          </a:p>
        </p:txBody>
      </p:sp>
      <p:sp>
        <p:nvSpPr>
          <p:cNvPr id="9" name="TextBox 8"/>
          <p:cNvSpPr txBox="1"/>
          <p:nvPr/>
        </p:nvSpPr>
        <p:spPr>
          <a:xfrm>
            <a:off x="0" y="3717032"/>
            <a:ext cx="91440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Необъятные зелёные просторы веют свободой.</a:t>
            </a:r>
          </a:p>
          <a:p>
            <a:r>
              <a:rPr lang="ru-RU" sz="3200" dirty="0" smtClean="0"/>
              <a:t>Пейзаж очень обычный: огород, пара стройных берёзок, человек, бредущий к деревне, а в центре композиции – церковь. Её-то и освещает выглянувшее  из-за тучи солнышко. Художник использует чистые краски – всё умыто дождиком.</a:t>
            </a:r>
            <a:endParaRPr lang="ru-RU" sz="3200" dirty="0"/>
          </a:p>
        </p:txBody>
      </p:sp>
      <p:sp>
        <p:nvSpPr>
          <p:cNvPr id="10" name="TextBox 9"/>
          <p:cNvSpPr txBox="1"/>
          <p:nvPr/>
        </p:nvSpPr>
        <p:spPr>
          <a:xfrm>
            <a:off x="4405801" y="3132257"/>
            <a:ext cx="358361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solidFill>
                  <a:srgbClr val="FF0000"/>
                </a:solidFill>
              </a:rPr>
              <a:t>(композиция, цвет)</a:t>
            </a:r>
            <a:endParaRPr lang="ru-RU" sz="32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37738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  <p:bldP spid="1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7554" y="171175"/>
            <a:ext cx="4834880" cy="69269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План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027797" y="1468710"/>
            <a:ext cx="310809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514350" indent="-514350">
              <a:buAutoNum type="arabicParenR"/>
            </a:pPr>
            <a:r>
              <a:rPr lang="ru-RU" sz="3200" dirty="0" smtClean="0"/>
              <a:t>Тема картины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467544" y="836712"/>
            <a:ext cx="290656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dirty="0" smtClean="0"/>
              <a:t>1. Вступление</a:t>
            </a:r>
            <a:endParaRPr lang="ru-RU" sz="3600" dirty="0"/>
          </a:p>
        </p:txBody>
      </p:sp>
      <p:sp>
        <p:nvSpPr>
          <p:cNvPr id="5" name="TextBox 4"/>
          <p:cNvSpPr txBox="1"/>
          <p:nvPr/>
        </p:nvSpPr>
        <p:spPr>
          <a:xfrm>
            <a:off x="1058076" y="2045689"/>
            <a:ext cx="287489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/>
              <a:t>2) О художнике</a:t>
            </a:r>
            <a:endParaRPr lang="ru-RU" sz="3200" dirty="0"/>
          </a:p>
        </p:txBody>
      </p:sp>
      <p:pic>
        <p:nvPicPr>
          <p:cNvPr id="6" name="Picture 2" descr="Описание картины Аполлинария Васнецова «После дождя»👍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20072" y="315088"/>
            <a:ext cx="3602129" cy="3198443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816038" y="2630464"/>
            <a:ext cx="347120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/>
              <a:t>Описание картины</a:t>
            </a:r>
            <a:endParaRPr lang="ru-RU" sz="3200" dirty="0"/>
          </a:p>
        </p:txBody>
      </p:sp>
      <p:sp>
        <p:nvSpPr>
          <p:cNvPr id="8" name="TextBox 7"/>
          <p:cNvSpPr txBox="1"/>
          <p:nvPr/>
        </p:nvSpPr>
        <p:spPr>
          <a:xfrm>
            <a:off x="437342" y="2613089"/>
            <a:ext cx="49725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/>
              <a:t>2.</a:t>
            </a:r>
            <a:endParaRPr lang="ru-RU" sz="3200" dirty="0"/>
          </a:p>
        </p:txBody>
      </p:sp>
      <p:sp>
        <p:nvSpPr>
          <p:cNvPr id="10" name="TextBox 9"/>
          <p:cNvSpPr txBox="1"/>
          <p:nvPr/>
        </p:nvSpPr>
        <p:spPr>
          <a:xfrm>
            <a:off x="884870" y="3221144"/>
            <a:ext cx="33335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/>
              <a:t>Композиция, цвет</a:t>
            </a:r>
            <a:endParaRPr lang="ru-RU" sz="3200" dirty="0"/>
          </a:p>
        </p:txBody>
      </p:sp>
      <p:sp>
        <p:nvSpPr>
          <p:cNvPr id="11" name="TextBox 10"/>
          <p:cNvSpPr txBox="1"/>
          <p:nvPr/>
        </p:nvSpPr>
        <p:spPr>
          <a:xfrm>
            <a:off x="968438" y="3970091"/>
            <a:ext cx="238558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solidFill>
                  <a:srgbClr val="FF0000"/>
                </a:solidFill>
              </a:rPr>
              <a:t>Заключение 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28006" y="3970090"/>
            <a:ext cx="49725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solidFill>
                  <a:srgbClr val="FF0000"/>
                </a:solidFill>
              </a:rPr>
              <a:t>3.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337411" y="3975996"/>
            <a:ext cx="469449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solidFill>
                  <a:srgbClr val="FF0000"/>
                </a:solidFill>
              </a:rPr>
              <a:t>(впечатление от картины)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0" y="4941168"/>
            <a:ext cx="91440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	Мне картина </a:t>
            </a:r>
            <a:r>
              <a:rPr lang="ru-RU" sz="2800" dirty="0" err="1" smtClean="0"/>
              <a:t>А.Васнецова</a:t>
            </a:r>
            <a:r>
              <a:rPr lang="ru-RU" sz="2800" dirty="0" smtClean="0"/>
              <a:t> «После дождя» понравилась своей театральностью: как будто солнышко раздвигает занавес туч и освещает стоящих  на сцене </a:t>
            </a:r>
          </a:p>
          <a:p>
            <a:r>
              <a:rPr lang="ru-RU" sz="2800" dirty="0" smtClean="0"/>
              <a:t>церквушку и деревеньку. 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6155486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3" grpId="0"/>
      <p:bldP spid="14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183</TotalTime>
  <Words>222</Words>
  <Application>Microsoft Office PowerPoint</Application>
  <PresentationFormat>Экран (4:3)</PresentationFormat>
  <Paragraphs>43</Paragraphs>
  <Slides>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Подготовка к сочинению по картине А. Васнецова  «После дождя» </vt:lpstr>
      <vt:lpstr>Девятнадцатое мая Сочинение по картине  А. Васнецова «После дождя» План</vt:lpstr>
      <vt:lpstr>План</vt:lpstr>
      <vt:lpstr>Презентация PowerPoint</vt:lpstr>
      <vt:lpstr>Аполлинарий Михайлович Васнецов</vt:lpstr>
      <vt:lpstr>Презентация PowerPoint</vt:lpstr>
      <vt:lpstr>Что Аполлинарий Михайлович Васнецов хотел сказать нам своими картинами? </vt:lpstr>
      <vt:lpstr>План</vt:lpstr>
      <vt:lpstr>План</vt:lpstr>
    </vt:vector>
  </TitlesOfParts>
  <Company>StartSoft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Подготовка к сочинению по картине А. Васнецова  «После дождя»</dc:title>
  <dc:creator>ГЕРМАН</dc:creator>
  <cp:lastModifiedBy>ГЕРМАН</cp:lastModifiedBy>
  <cp:revision>26</cp:revision>
  <dcterms:created xsi:type="dcterms:W3CDTF">2020-05-18T08:10:30Z</dcterms:created>
  <dcterms:modified xsi:type="dcterms:W3CDTF">2020-05-19T12:51:28Z</dcterms:modified>
</cp:coreProperties>
</file>