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73" r:id="rId8"/>
    <p:sldId id="261" r:id="rId9"/>
    <p:sldId id="274" r:id="rId10"/>
    <p:sldId id="262" r:id="rId11"/>
    <p:sldId id="263" r:id="rId12"/>
    <p:sldId id="276" r:id="rId13"/>
    <p:sldId id="275" r:id="rId14"/>
    <p:sldId id="264" r:id="rId15"/>
    <p:sldId id="265" r:id="rId16"/>
    <p:sldId id="266" r:id="rId17"/>
    <p:sldId id="279" r:id="rId18"/>
    <p:sldId id="267" r:id="rId19"/>
    <p:sldId id="272" r:id="rId20"/>
    <p:sldId id="268" r:id="rId21"/>
    <p:sldId id="280" r:id="rId22"/>
    <p:sldId id="277" r:id="rId23"/>
    <p:sldId id="278" r:id="rId24"/>
    <p:sldId id="269" r:id="rId25"/>
    <p:sldId id="27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8BF9"/>
    <a:srgbClr val="9DE5ED"/>
    <a:srgbClr val="FB5A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2513278085340629"/>
          <c:y val="6.2499626571068917E-2"/>
          <c:w val="0.68023476474274858"/>
          <c:h val="0.723239229242686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3.0154699609742389E-2"/>
                  <c:y val="-5.7702010549652329E-3"/>
                </c:manualLayout>
              </c:layout>
              <c:showPercent val="1"/>
            </c:dLbl>
            <c:dLbl>
              <c:idx val="1"/>
              <c:layout>
                <c:manualLayout>
                  <c:x val="0.30148269660736876"/>
                  <c:y val="-0.16047707257217736"/>
                </c:manualLayout>
              </c:layout>
              <c:showPercent val="1"/>
            </c:dLbl>
            <c:dLbl>
              <c:idx val="2"/>
              <c:layout>
                <c:manualLayout>
                  <c:x val="-3.439566733002615E-2"/>
                  <c:y val="4.3421756746426132E-4"/>
                </c:manualLayout>
              </c:layout>
              <c:showPercent val="1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0.60000000000000064</c:v>
                </c:pt>
                <c:pt idx="2" formatCode="0.00%">
                  <c:v>0.2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25372059395353375"/>
          <c:y val="0.80045322441123967"/>
          <c:w val="0.47455052493438332"/>
          <c:h val="0.1611595501781789"/>
        </c:manualLayout>
      </c:layout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 sz="18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2513278085340629"/>
          <c:y val="6.2499626571068903E-2"/>
          <c:w val="0.68023476474274813"/>
          <c:h val="0.723239229242686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3.0154699609742389E-2"/>
                  <c:y val="-5.7702010549652311E-3"/>
                </c:manualLayout>
              </c:layout>
              <c:showPercent val="1"/>
            </c:dLbl>
            <c:dLbl>
              <c:idx val="1"/>
              <c:layout>
                <c:manualLayout>
                  <c:x val="5.2161497082874639E-2"/>
                  <c:y val="-3.4565497494631281E-2"/>
                </c:manualLayout>
              </c:layout>
              <c:showPercent val="1"/>
            </c:dLbl>
            <c:dLbl>
              <c:idx val="2"/>
              <c:layout>
                <c:manualLayout>
                  <c:x val="-3.4395667330026122E-2"/>
                  <c:y val="4.3421756746426122E-4"/>
                </c:manualLayout>
              </c:layout>
              <c:showPercent val="1"/>
            </c:dLbl>
            <c:txPr>
              <a:bodyPr/>
              <a:lstStyle/>
              <a:p>
                <a:pPr>
                  <a:defRPr sz="3200" b="1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</c:v>
                </c:pt>
                <c:pt idx="1">
                  <c:v>0.8</c:v>
                </c:pt>
                <c:pt idx="2" formatCode="0.00%">
                  <c:v>0.2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21051071741032379"/>
          <c:y val="0.79755991485924038"/>
          <c:w val="0.50648840769903769"/>
          <c:h val="0.16115955017817887"/>
        </c:manualLayout>
      </c:layout>
      <c:spPr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 sz="200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A55756-F2FC-4F31-8579-3E38EA19FF4D}" type="datetimeFigureOut">
              <a:rPr lang="ru-RU" smtClean="0"/>
              <a:pPr/>
              <a:t>14.02.2019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6A1412-67CA-4B05-AA87-584DA28FD49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229200"/>
            <a:ext cx="7851648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+mn-lt"/>
                <a:cs typeface="Arial" panose="020B0604020202020204" pitchFamily="34" charset="0"/>
              </a:rPr>
              <a:t>Профориентация в старшем дошкольном возрасте</a:t>
            </a:r>
            <a:r>
              <a:rPr lang="ru-RU" sz="4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i="1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286388"/>
            <a:ext cx="9144000" cy="1966914"/>
          </a:xfrm>
        </p:spPr>
        <p:txBody>
          <a:bodyPr>
            <a:norm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Студентка ГПОУ «ВПК»,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Баталова</a:t>
            </a:r>
            <a:r>
              <a:rPr lang="ru-RU" sz="2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Мария Валерьевна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Научный руководитель 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Валенчак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Светлана Александровна,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преподаватель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1" descr="Прозрачны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87471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14480" y="571480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Открытая республиканская научно-практическая конференция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«На пороге взрослой жизни: горизонты открытий»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15 февраля 2019г.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4875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1" dirty="0" smtClean="0">
                <a:latin typeface="+mn-lt"/>
              </a:rPr>
              <a:t/>
            </a:r>
            <a:br>
              <a:rPr lang="ru-RU" sz="31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СЮЖЕТНО – РОЛЕВАЯ ИГРА</a:t>
            </a:r>
            <a:endParaRPr lang="ru-RU" sz="2700" b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Содержимое 3" descr="detsad-1130247-149129125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276872"/>
            <a:ext cx="2917184" cy="21868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etsad-332682-15249098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24128" y="2132856"/>
            <a:ext cx="2998664" cy="2247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4G9ktBEg8HJ9VBsQjsCzM4B1JZqRi6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67744" y="4149080"/>
            <a:ext cx="4039263" cy="2400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1907704" y="1772816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995936" y="1772816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804248" y="1556792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1400155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2664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Наиболее действенные способы ознакомления детей с трудом взрослых:</a:t>
            </a:r>
          </a:p>
          <a:p>
            <a:pPr marL="0" indent="0"/>
            <a:r>
              <a:rPr lang="ru-RU" sz="4000" u="sng" dirty="0" smtClean="0"/>
              <a:t>Наблюдения</a:t>
            </a:r>
          </a:p>
          <a:p>
            <a:pPr marL="0" indent="0"/>
            <a:r>
              <a:rPr lang="ru-RU" sz="4000" u="sng" dirty="0" smtClean="0"/>
              <a:t>Экскурсии</a:t>
            </a:r>
          </a:p>
          <a:p>
            <a:pPr marL="0" indent="0"/>
            <a:r>
              <a:rPr lang="ru-RU" sz="4000" u="sng" dirty="0" smtClean="0"/>
              <a:t>Виртуальные Экскурсии</a:t>
            </a:r>
          </a:p>
          <a:p>
            <a:pPr marL="0" indent="0"/>
            <a:r>
              <a:rPr lang="ru-RU" sz="4000" u="sng" dirty="0" smtClean="0"/>
              <a:t>Дидактические игры</a:t>
            </a:r>
          </a:p>
          <a:p>
            <a:pPr marL="0" indent="0"/>
            <a:r>
              <a:rPr lang="ru-RU" sz="4000" u="sng" dirty="0" smtClean="0"/>
              <a:t>Предметно- развивающая среда</a:t>
            </a:r>
            <a:endParaRPr lang="ru-RU" sz="3600" u="sng" dirty="0"/>
          </a:p>
        </p:txBody>
      </p:sp>
    </p:spTree>
    <p:extLst>
      <p:ext uri="{BB962C8B-B14F-4D97-AF65-F5344CB8AC3E}">
        <p14:creationId xmlns:p14="http://schemas.microsoft.com/office/powerpoint/2010/main" xmlns="" val="7855909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820472" cy="2664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Наиболее действенные способы ознакомления детей с трудом взрослых:</a:t>
            </a:r>
          </a:p>
        </p:txBody>
      </p:sp>
      <p:pic>
        <p:nvPicPr>
          <p:cNvPr id="4" name="Рисунок 3" descr="DSC059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060848"/>
            <a:ext cx="3601917" cy="2701438"/>
          </a:xfrm>
          <a:prstGeom prst="rect">
            <a:avLst/>
          </a:prstGeom>
        </p:spPr>
      </p:pic>
      <p:pic>
        <p:nvPicPr>
          <p:cNvPr id="5" name="Рисунок 4" descr="3370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2060848"/>
            <a:ext cx="3779912" cy="2834934"/>
          </a:xfrm>
          <a:prstGeom prst="rect">
            <a:avLst/>
          </a:prstGeom>
        </p:spPr>
      </p:pic>
      <p:pic>
        <p:nvPicPr>
          <p:cNvPr id="6" name="Рисунок 5" descr="фото-№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27784" y="4221088"/>
            <a:ext cx="3347864" cy="222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55909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26642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Вывод первой части</a:t>
            </a:r>
          </a:p>
          <a:p>
            <a:pPr marL="0" indent="0">
              <a:buNone/>
            </a:pPr>
            <a:endParaRPr lang="ru-RU" sz="5400" dirty="0"/>
          </a:p>
        </p:txBody>
      </p:sp>
      <p:pic>
        <p:nvPicPr>
          <p:cNvPr id="5" name="Рисунок 4" descr="737886605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39752" y="1988840"/>
            <a:ext cx="4225652" cy="4176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559099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spc="50" dirty="0">
                <a:ln w="11430"/>
                <a:solidFill>
                  <a:schemeClr val="accent1">
                    <a:lumMod val="75000"/>
                  </a:schemeClr>
                </a:solidFill>
                <a:latin typeface="+mn-lt"/>
                <a:cs typeface="Arial" pitchFamily="34" charset="0"/>
              </a:rPr>
              <a:t>Констатирующий эксперимент 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sz="3000" b="1" dirty="0" smtClean="0"/>
              <a:t>Цель эксперимента</a:t>
            </a:r>
            <a:r>
              <a:rPr lang="ru-RU" dirty="0" smtClean="0"/>
              <a:t>: выявить особенности профориентационной работы с детьми старшего дошкольного возраста.</a:t>
            </a:r>
          </a:p>
          <a:p>
            <a:r>
              <a:rPr lang="ru-RU" sz="3000" b="1" dirty="0" smtClean="0"/>
              <a:t>Задачи:</a:t>
            </a:r>
          </a:p>
          <a:p>
            <a:r>
              <a:rPr lang="ru-RU" dirty="0" smtClean="0"/>
              <a:t>1.	Подобрать диагностический инструментарий для выявления  особенностей профориентационной работы в старшем дошкольном возрасте.</a:t>
            </a:r>
          </a:p>
          <a:p>
            <a:r>
              <a:rPr lang="ru-RU" dirty="0" smtClean="0"/>
              <a:t>2.	Провести диагностику на выявление  особенностей профориентационной работы в старшем дошкольном возрасте.</a:t>
            </a:r>
          </a:p>
          <a:p>
            <a:r>
              <a:rPr lang="ru-RU" dirty="0" smtClean="0"/>
              <a:t>3.	Проанализировать полученные данные и сделать вывод о состоянии проблемы.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937479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Методы исследования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785926"/>
            <a:ext cx="8001056" cy="2500330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>Беседа с воспитателем</a:t>
            </a:r>
          </a:p>
          <a:p>
            <a:pPr lvl="0"/>
            <a:r>
              <a:rPr lang="ru-RU" sz="2800" dirty="0" smtClean="0"/>
              <a:t>Анализ календарного плана</a:t>
            </a:r>
          </a:p>
          <a:p>
            <a:pPr lvl="0"/>
            <a:r>
              <a:rPr lang="ru-RU" sz="2800" dirty="0" smtClean="0"/>
              <a:t>анализ условий, созданных в группе для профориентационной работы с детьми </a:t>
            </a:r>
          </a:p>
          <a:p>
            <a:pPr lvl="0"/>
            <a:r>
              <a:rPr lang="ru-RU" sz="2800" dirty="0" smtClean="0"/>
              <a:t>беседа с детьми </a:t>
            </a:r>
          </a:p>
          <a:p>
            <a:pPr lvl="0"/>
            <a:r>
              <a:rPr lang="ru-RU" sz="2800" dirty="0" smtClean="0"/>
              <a:t>тест на знание мира профессий в форме дидактической игры</a:t>
            </a:r>
          </a:p>
          <a:p>
            <a:pPr lvl="0"/>
            <a:endParaRPr lang="ru-RU" sz="2800" dirty="0" smtClean="0"/>
          </a:p>
        </p:txBody>
      </p:sp>
      <p:pic>
        <p:nvPicPr>
          <p:cNvPr id="5" name="Рисунок 4" descr="img1-640x455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3491880" y="3068960"/>
            <a:ext cx="5940152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405860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0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2699792" y="3429000"/>
            <a:ext cx="6157134" cy="38751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Arial" pitchFamily="34" charset="0"/>
              </a:rPr>
              <a:t>Эксперимент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89120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800" b="1" i="1" dirty="0">
                <a:latin typeface="Arial" pitchFamily="34" charset="0"/>
                <a:cs typeface="Arial" pitchFamily="34" charset="0"/>
              </a:rPr>
              <a:t>База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МБДОУ «Детский сад №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26 «Маячок»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Возрастная группа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Подготовительная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Общее количество детей в группе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25 человек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charset="0"/>
              <a:buNone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Участники эксперимента-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воспитанников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kuda_poyti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7864" y="5589240"/>
            <a:ext cx="3024336" cy="1579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31034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Arial" pitchFamily="34" charset="0"/>
              </a:rPr>
              <a:t>Вопросы беседы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8912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2800" dirty="0" smtClean="0"/>
              <a:t>Какие профессии ты знаешь?</a:t>
            </a:r>
          </a:p>
          <a:p>
            <a:pPr lvl="0"/>
            <a:r>
              <a:rPr lang="ru-RU" sz="2800" dirty="0" smtClean="0"/>
              <a:t>А знаешь ли ты, какие есть профессиональные сферы?</a:t>
            </a:r>
          </a:p>
          <a:p>
            <a:pPr lvl="0"/>
            <a:r>
              <a:rPr lang="ru-RU" sz="2800" dirty="0" smtClean="0"/>
              <a:t>Какие профессии относятся к служебным?</a:t>
            </a:r>
          </a:p>
          <a:p>
            <a:pPr lvl="0"/>
            <a:r>
              <a:rPr lang="ru-RU" sz="2800" dirty="0" smtClean="0"/>
              <a:t>Что делает водитель?</a:t>
            </a:r>
          </a:p>
          <a:p>
            <a:pPr lvl="0"/>
            <a:r>
              <a:rPr lang="ru-RU" sz="2800" dirty="0" smtClean="0"/>
              <a:t>Что делает парикмахер?</a:t>
            </a:r>
          </a:p>
          <a:p>
            <a:pPr lvl="0"/>
            <a:r>
              <a:rPr lang="ru-RU" sz="2800" dirty="0" smtClean="0"/>
              <a:t>Какая самая главная профессия нашего города?</a:t>
            </a:r>
          </a:p>
          <a:p>
            <a:pPr lvl="0"/>
            <a:r>
              <a:rPr lang="ru-RU" sz="2800" dirty="0" smtClean="0"/>
              <a:t>Чем занимаются шахтеры?</a:t>
            </a:r>
          </a:p>
          <a:p>
            <a:pPr lvl="0"/>
            <a:r>
              <a:rPr lang="ru-RU" sz="2800" dirty="0" smtClean="0"/>
              <a:t>Кем работают твои родители?</a:t>
            </a:r>
          </a:p>
          <a:p>
            <a:pPr lvl="0"/>
            <a:r>
              <a:rPr lang="ru-RU" sz="2800" dirty="0" smtClean="0"/>
              <a:t>Что на работе делает папа?</a:t>
            </a:r>
          </a:p>
          <a:p>
            <a:pPr lvl="0"/>
            <a:r>
              <a:rPr lang="ru-RU" sz="2800" dirty="0" smtClean="0"/>
              <a:t> Какие инструменты для работы требуются твоей маме?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83310346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Критерии оценки </a:t>
            </a: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опроса детей</a:t>
            </a:r>
            <a:r>
              <a:rPr lang="ru-RU" sz="5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</a:t>
            </a:r>
            <a:r>
              <a:rPr lang="ru-RU" sz="5300" dirty="0" smtClean="0"/>
              <a:t/>
            </a:r>
            <a:br>
              <a:rPr lang="ru-RU" sz="5300" dirty="0" smtClean="0"/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715436" cy="389573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0 баллов </a:t>
            </a:r>
            <a:r>
              <a:rPr lang="ru-RU" sz="3200" dirty="0" smtClean="0"/>
              <a:t>– отсутствие ответа или неправильный ответ.</a:t>
            </a:r>
          </a:p>
          <a:p>
            <a:r>
              <a:rPr lang="ru-RU" sz="3200" b="1" dirty="0" smtClean="0"/>
              <a:t>1 балл </a:t>
            </a:r>
            <a:r>
              <a:rPr lang="ru-RU" sz="3200" dirty="0" smtClean="0"/>
              <a:t>– ребенок дал ответ не с первой попытки или при помощи воспитателя.</a:t>
            </a:r>
          </a:p>
          <a:p>
            <a:r>
              <a:rPr lang="ru-RU" sz="3200" b="1" dirty="0" smtClean="0"/>
              <a:t>2 балла </a:t>
            </a:r>
            <a:r>
              <a:rPr lang="ru-RU" sz="3200" dirty="0" smtClean="0"/>
              <a:t>–правильный, самостоятельно сформулированный ответ.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74765191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Уровни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786842" cy="514353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0-10 баллов </a:t>
            </a:r>
            <a:r>
              <a:rPr lang="ru-RU" sz="2800" dirty="0" smtClean="0"/>
              <a:t>– Низкий уровень. Ребенок не владеет знаниями о профессиях, необходимыми в старшем дошкольном возрасте.</a:t>
            </a:r>
          </a:p>
          <a:p>
            <a:r>
              <a:rPr lang="ru-RU" sz="2800" b="1" dirty="0" smtClean="0"/>
              <a:t>11- 15 баллов </a:t>
            </a:r>
            <a:r>
              <a:rPr lang="ru-RU" sz="2800" dirty="0" smtClean="0"/>
              <a:t>– Средний уровень. Ребенок не владеет достаточным уровнем знаний о профессиях, необходимых в старшем дошкольном возрасте.</a:t>
            </a:r>
          </a:p>
          <a:p>
            <a:r>
              <a:rPr lang="ru-RU" sz="2800" b="1" dirty="0" smtClean="0"/>
              <a:t>16-20 баллов </a:t>
            </a:r>
            <a:r>
              <a:rPr lang="ru-RU" sz="2800" dirty="0" smtClean="0"/>
              <a:t>– Высокий уровень. Ребенок демонстрирует достаточные знания о мире профессий, их классификации и видах.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323528" y="1124744"/>
            <a:ext cx="8640960" cy="554461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000108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  <a:cs typeface="Arial" panose="020B0604020202020204" pitchFamily="34" charset="0"/>
              </a:rPr>
              <a:t>Актуальность темы</a:t>
            </a:r>
            <a:endParaRPr lang="ru-RU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35696" y="2348880"/>
            <a:ext cx="5040560" cy="3312368"/>
          </a:xfrm>
          <a:prstGeom prst="ellipse">
            <a:avLst/>
          </a:prstGeom>
          <a:solidFill>
            <a:srgbClr val="FB5A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ОЗНАКОМЛЕНИЕ ДЕТЕЙ С МИРОМ ПРОФЕССИЙ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2160" y="2204864"/>
            <a:ext cx="2736304" cy="108012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ИНТЕРЕС К ТРУДУ У ДОШКОЛЬНИКОВ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4149080"/>
            <a:ext cx="2736304" cy="108012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ЗАРОЖДЕНИЕ МЕЧТЫ О БУДУЩЕМ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88024" y="5373216"/>
            <a:ext cx="2736304" cy="1080120"/>
          </a:xfrm>
          <a:prstGeom prst="rect">
            <a:avLst/>
          </a:prstGeom>
          <a:solidFill>
            <a:schemeClr val="bg2">
              <a:lumMod val="25000"/>
              <a:lumOff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УСВОЕНИЕ ЗНАЧИМОСТИ ТРУДА ВЗРОСЛОГО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59632" y="5373216"/>
            <a:ext cx="2736304" cy="1080120"/>
          </a:xfrm>
          <a:prstGeom prst="rect">
            <a:avLst/>
          </a:prstGeom>
          <a:solidFill>
            <a:srgbClr val="9DE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УВАЖИТЕЛЬНОГО ОТНОШЕНИЯ К ТРУДУ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5536" y="2132856"/>
            <a:ext cx="2736304" cy="1080120"/>
          </a:xfrm>
          <a:prstGeom prst="rect">
            <a:avLst/>
          </a:prstGeom>
          <a:solidFill>
            <a:srgbClr val="C28BF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ОСОЗНАНИЕ ЗНАЧИМОСТИ ТРУДА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3608" y="1412776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УСПЕШНАЯ СОЦИАЛИЗАЦИЯ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5176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704" y="404664"/>
            <a:ext cx="860546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+mn-lt"/>
                <a:cs typeface="Arial" panose="020B0604020202020204" pitchFamily="34" charset="0"/>
              </a:rPr>
              <a:t>Результаты констатирующего </a:t>
            </a:r>
            <a:r>
              <a:rPr lang="ru-RU" sz="3600" b="1" dirty="0" smtClean="0">
                <a:latin typeface="+mn-lt"/>
                <a:cs typeface="Arial" panose="020B0604020202020204" pitchFamily="34" charset="0"/>
              </a:rPr>
              <a:t>эксперимента (Беседа)</a:t>
            </a:r>
            <a:endParaRPr lang="ru-RU" sz="36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048402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536" y="188640"/>
            <a:ext cx="860546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+mn-lt"/>
                <a:cs typeface="Arial" panose="020B0604020202020204" pitchFamily="34" charset="0"/>
              </a:rPr>
              <a:t>Дидактическая игра «Профессии»</a:t>
            </a:r>
            <a:endParaRPr lang="ru-RU" sz="4000" b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Содержимое 4" descr="1190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844824"/>
            <a:ext cx="2781300" cy="3810000"/>
          </a:xfrm>
        </p:spPr>
      </p:pic>
      <p:pic>
        <p:nvPicPr>
          <p:cNvPr id="6" name="Рисунок 5" descr="att91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2348880"/>
            <a:ext cx="4608512" cy="319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048402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Уровни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786842" cy="5143536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0-12 баллов  </a:t>
            </a:r>
            <a:r>
              <a:rPr lang="ru-RU" sz="2800" dirty="0" smtClean="0"/>
              <a:t>– Низкий уровень. Ребенок знает многообразие мира профессий, но не может соотнести их к определенным группам, определить орудия труда и профессиональные качества.</a:t>
            </a:r>
          </a:p>
          <a:p>
            <a:r>
              <a:rPr lang="ru-RU" sz="2800" b="1" dirty="0" smtClean="0"/>
              <a:t>12-20 баллов </a:t>
            </a:r>
            <a:r>
              <a:rPr lang="ru-RU" sz="2800" dirty="0" smtClean="0"/>
              <a:t>– Средний уровень. Ребенок знает многообразие мира профессий, однако, не может соотнести их к определенным группам ,но  знает о необходимых , для каждой профессии, орудиях труда и качествах профессионала.</a:t>
            </a:r>
          </a:p>
          <a:p>
            <a:r>
              <a:rPr lang="ru-RU" sz="2800" b="1" dirty="0" smtClean="0"/>
              <a:t>20-24 балла </a:t>
            </a:r>
            <a:r>
              <a:rPr lang="ru-RU" sz="2800" dirty="0" smtClean="0"/>
              <a:t>– Высокий уровень. Ребенок знает многообразие мира профессий, может соотнести их к определенным группам (военной, зрелищной, служебной и </a:t>
            </a:r>
            <a:r>
              <a:rPr lang="ru-RU" sz="2800" dirty="0" err="1" smtClean="0"/>
              <a:t>т.д</a:t>
            </a:r>
            <a:r>
              <a:rPr lang="ru-RU" sz="2800" dirty="0" smtClean="0"/>
              <a:t>), знает о необходимых , для каждой профессии, орудиях труда и качествах профессионала.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704" y="404664"/>
            <a:ext cx="860546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+mn-lt"/>
                <a:cs typeface="Arial" panose="020B0604020202020204" pitchFamily="34" charset="0"/>
              </a:rPr>
              <a:t>Результаты констатирующего </a:t>
            </a:r>
            <a:r>
              <a:rPr lang="ru-RU" sz="3600" b="1" dirty="0" smtClean="0">
                <a:latin typeface="+mn-lt"/>
                <a:cs typeface="Arial" panose="020B0604020202020204" pitchFamily="34" charset="0"/>
              </a:rPr>
              <a:t>эксперимента (Дидактическая игра)</a:t>
            </a:r>
            <a:endParaRPr lang="ru-RU" sz="3600" b="1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048402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a3a595c0022cb52182009fbe9a2075fb.jp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2765766" cy="3687688"/>
          </a:xfrm>
        </p:spPr>
      </p:pic>
      <p:pic>
        <p:nvPicPr>
          <p:cNvPr id="8" name="Рисунок 7" descr="DSC_10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32656"/>
            <a:ext cx="3901440" cy="2599944"/>
          </a:xfrm>
          <a:prstGeom prst="rect">
            <a:avLst/>
          </a:prstGeom>
        </p:spPr>
      </p:pic>
      <p:pic>
        <p:nvPicPr>
          <p:cNvPr id="9" name="Рисунок 8" descr="P1040259_640x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3501008"/>
            <a:ext cx="3251200" cy="2844800"/>
          </a:xfrm>
          <a:prstGeom prst="rect">
            <a:avLst/>
          </a:prstGeom>
        </p:spPr>
      </p:pic>
      <p:pic>
        <p:nvPicPr>
          <p:cNvPr id="10" name="Рисунок 9" descr="img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3429000"/>
            <a:ext cx="3683496" cy="288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9282507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700808"/>
            <a:ext cx="792961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pitchFamily="34" charset="0"/>
              </a:rPr>
              <a:t>Спасибо за внимание</a:t>
            </a:r>
            <a:r>
              <a:rPr lang="ru-RU" sz="66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ru-RU" sz="66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b6e8f0a9b40d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682505"/>
            <a:ext cx="9144000" cy="217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262948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206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56992"/>
            <a:ext cx="9144000" cy="8091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9144000" cy="12847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  <a:cs typeface="Arial" pitchFamily="34" charset="0"/>
              </a:rPr>
              <a:t>ФГОС ДОУ определяет задачи профориентации :</a:t>
            </a:r>
            <a:endParaRPr lang="ru-RU" b="1" dirty="0">
              <a:latin typeface="+mn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772816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426425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</a:rPr>
              <a:t>•</a:t>
            </a: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	</a:t>
            </a:r>
            <a:r>
              <a:rPr kumimoji="0" lang="ru-RU" sz="36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Формирование первичных представлений о труде взрослых, его роли в обществе и жизни каждого человека.</a:t>
            </a:r>
            <a:endParaRPr kumimoji="0" lang="ru-RU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MS Mincho" pitchFamily="49" charset="-128"/>
                <a:cs typeface="Times New Roman" pitchFamily="18" charset="0"/>
              </a:rPr>
              <a:t>•</a:t>
            </a:r>
            <a:r>
              <a:rPr kumimoji="0" lang="ru-RU" sz="360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	Воспитание ценностного  отношения к труду людей и их результатам.</a:t>
            </a:r>
            <a:endParaRPr kumimoji="0" lang="ru-RU" sz="440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5271864"/>
          </a:xfrm>
        </p:spPr>
        <p:txBody>
          <a:bodyPr>
            <a:normAutofit lnSpcReduction="10000"/>
          </a:bodyPr>
          <a:lstStyle/>
          <a:p>
            <a:r>
              <a:rPr lang="ru-RU" sz="4000" i="1" u="sng" dirty="0" smtClean="0"/>
              <a:t>Цель исследования</a:t>
            </a:r>
            <a:r>
              <a:rPr lang="ru-RU" sz="3400" i="1" dirty="0" smtClean="0"/>
              <a:t>: </a:t>
            </a:r>
            <a:r>
              <a:rPr lang="ru-RU" sz="3400" dirty="0" smtClean="0"/>
              <a:t>определение особенностей организации профориентационной работы с детьми старшего дошкольного возраста.</a:t>
            </a:r>
          </a:p>
          <a:p>
            <a:r>
              <a:rPr lang="ru-RU" sz="4000" i="1" u="sng" dirty="0" smtClean="0"/>
              <a:t>Объект исследования</a:t>
            </a:r>
            <a:r>
              <a:rPr lang="ru-RU" sz="3400" i="1" dirty="0" smtClean="0"/>
              <a:t>: </a:t>
            </a:r>
            <a:r>
              <a:rPr lang="ru-RU" sz="3400" dirty="0" smtClean="0"/>
              <a:t>ранняя профориентация детей.</a:t>
            </a:r>
          </a:p>
          <a:p>
            <a:r>
              <a:rPr lang="ru-RU" sz="4000" i="1" u="sng" dirty="0" smtClean="0"/>
              <a:t>Предмет исследования</a:t>
            </a:r>
            <a:r>
              <a:rPr lang="ru-RU" sz="3400" i="1" dirty="0" smtClean="0"/>
              <a:t>: </a:t>
            </a:r>
            <a:r>
              <a:rPr lang="ru-RU" sz="3400" dirty="0" smtClean="0"/>
              <a:t>особенности организации профориентационной работы с детьми старшего дошкольного возраста.</a:t>
            </a:r>
          </a:p>
          <a:p>
            <a:pPr algn="just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52921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4096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Задачи исследования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i="1" u="sng" dirty="0" smtClean="0"/>
              <a:t>Задачи исследования</a:t>
            </a:r>
            <a:r>
              <a:rPr lang="ru-RU" sz="2800" i="1" dirty="0" smtClean="0"/>
              <a:t>: </a:t>
            </a:r>
            <a:endParaRPr lang="ru-RU" sz="2800" dirty="0" smtClean="0"/>
          </a:p>
          <a:p>
            <a:pPr lvl="0"/>
            <a:r>
              <a:rPr lang="ru-RU" sz="2800" dirty="0" smtClean="0"/>
              <a:t>Рассмотреть теоретические аспекты организации профориентационной работы с детьми старшего дошкольного возраста.</a:t>
            </a:r>
          </a:p>
          <a:p>
            <a:pPr lvl="0"/>
            <a:r>
              <a:rPr lang="ru-RU" sz="2800" dirty="0" smtClean="0"/>
              <a:t>Выявить состояние проблемы организации профориентационной работы с детьми старшего дошкольного возраста.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88517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+mn-lt"/>
                <a:cs typeface="Arial" panose="020B0604020202020204" pitchFamily="34" charset="0"/>
              </a:rPr>
              <a:t>Вклад ученых в понятие профориентации в ДОУ</a:t>
            </a:r>
            <a:endParaRPr lang="ru-RU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14884"/>
            <a:ext cx="2699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Антон Семенович Макаренко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54" y="4857760"/>
            <a:ext cx="25483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Ушинский Константин Дмитриевич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4929198"/>
            <a:ext cx="2786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Николай Евгеньевич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Веракса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 descr="ушинский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91880" y="1844824"/>
            <a:ext cx="2143140" cy="2783299"/>
          </a:xfrm>
          <a:prstGeom prst="rect">
            <a:avLst/>
          </a:prstGeom>
        </p:spPr>
      </p:pic>
      <p:pic>
        <p:nvPicPr>
          <p:cNvPr id="11" name="Содержимое 10" descr="1makarenko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510412" y="1785938"/>
            <a:ext cx="2062101" cy="2779712"/>
          </a:xfrm>
          <a:prstGeom prst="rect">
            <a:avLst/>
          </a:prstGeom>
          <a:noFill/>
        </p:spPr>
      </p:pic>
      <p:pic>
        <p:nvPicPr>
          <p:cNvPr id="15" name="Рисунок 14" descr="veraksan_ubiley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32240" y="1988840"/>
            <a:ext cx="1981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511030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3933056"/>
            <a:ext cx="2699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Александра </a:t>
            </a:r>
            <a:r>
              <a:rPr lang="ru-RU" sz="2000" dirty="0" err="1" smtClean="0"/>
              <a:t>Гививна</a:t>
            </a:r>
            <a:r>
              <a:rPr lang="ru-RU" sz="2000" dirty="0" smtClean="0"/>
              <a:t> Гогоберидзе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005064"/>
            <a:ext cx="269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Мария Владимировна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Крулехт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Содержимое 8" descr="img_imgtop_reg_1_812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620688"/>
            <a:ext cx="2448272" cy="3060340"/>
          </a:xfrm>
        </p:spPr>
      </p:pic>
      <p:pic>
        <p:nvPicPr>
          <p:cNvPr id="10" name="Рисунок 9" descr="Kruleht-Mariya-Vadimovn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12160" y="404664"/>
            <a:ext cx="2375888" cy="3563832"/>
          </a:xfrm>
          <a:prstGeom prst="rect">
            <a:avLst/>
          </a:prstGeom>
        </p:spPr>
      </p:pic>
      <p:pic>
        <p:nvPicPr>
          <p:cNvPr id="11" name="Рисунок 10" descr="loginov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47864" y="2492896"/>
            <a:ext cx="2376264" cy="321676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275856" y="5805264"/>
            <a:ext cx="2699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Логинова Вера Иосифовна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hello_html_m66076e04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95736" y="4509120"/>
            <a:ext cx="5130450" cy="23488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  <a:cs typeface="Arial" panose="020B0604020202020204" pitchFamily="34" charset="0"/>
              </a:rPr>
              <a:t>Основные понятия</a:t>
            </a:r>
            <a:endParaRPr lang="ru-RU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16200000">
            <a:off x="330431" y="1333865"/>
            <a:ext cx="1512168" cy="1381957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835696" y="1196752"/>
            <a:ext cx="6336704" cy="171109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Профессиональная ориентация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330432" y="3206075"/>
            <a:ext cx="1512168" cy="1381957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907704" y="3068960"/>
            <a:ext cx="6264696" cy="171109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Профессиональное самоопределение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753512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Этапы профессионального самоопределения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922520"/>
          </a:xfrm>
        </p:spPr>
        <p:txBody>
          <a:bodyPr>
            <a:normAutofit fontScale="85000" lnSpcReduction="20000"/>
          </a:bodyPr>
          <a:lstStyle/>
          <a:p>
            <a:r>
              <a:rPr lang="ru-RU" sz="3100" u="sng" dirty="0" smtClean="0"/>
              <a:t>Первый этап </a:t>
            </a:r>
            <a:r>
              <a:rPr lang="ru-RU" sz="3100" dirty="0" smtClean="0"/>
              <a:t>— детская игра, в ходе которой ребенок принимает на себя разные профессиональные роли и «проигрывает» отдельные элементы связанного с ними поведения.</a:t>
            </a:r>
          </a:p>
          <a:p>
            <a:r>
              <a:rPr lang="ru-RU" sz="3100" dirty="0" smtClean="0"/>
              <a:t> </a:t>
            </a:r>
            <a:r>
              <a:rPr lang="ru-RU" sz="3100" u="sng" dirty="0" smtClean="0"/>
              <a:t>Второй этап </a:t>
            </a:r>
            <a:r>
              <a:rPr lang="ru-RU" sz="3100" dirty="0" smtClean="0"/>
              <a:t>— юношеская фантазия, когда старший школьник видит себя в мечтах представителем той или иной привлекательной для него профессии.</a:t>
            </a:r>
          </a:p>
          <a:p>
            <a:r>
              <a:rPr lang="ru-RU" sz="3100" u="sng" dirty="0" smtClean="0"/>
              <a:t>Третий этап  </a:t>
            </a:r>
            <a:r>
              <a:rPr lang="ru-RU" sz="3100" dirty="0" smtClean="0"/>
              <a:t>—предварительный выбор профессии. Разные виды деятельности сортируются и оцениваются с точки зрения интересов старшего школьника, затем с точки зрения его способностей, и, наконец, с точки зрения его системы ценностей.</a:t>
            </a:r>
          </a:p>
          <a:p>
            <a:r>
              <a:rPr lang="ru-RU" sz="3100" u="sng" dirty="0" smtClean="0"/>
              <a:t>Четвертый этап </a:t>
            </a:r>
            <a:r>
              <a:rPr lang="ru-RU" sz="3100" dirty="0" smtClean="0"/>
              <a:t>— практическое принятие решения, т.е. собственно выбор профессии.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8">
      <a:dk1>
        <a:srgbClr val="00632C"/>
      </a:dk1>
      <a:lt1>
        <a:srgbClr val="FFFFFF"/>
      </a:lt1>
      <a:dk2>
        <a:srgbClr val="00632C"/>
      </a:dk2>
      <a:lt2>
        <a:srgbClr val="00632C"/>
      </a:lt2>
      <a:accent1>
        <a:srgbClr val="00843C"/>
      </a:accent1>
      <a:accent2>
        <a:srgbClr val="F3A447"/>
      </a:accent2>
      <a:accent3>
        <a:srgbClr val="E7BC29"/>
      </a:accent3>
      <a:accent4>
        <a:srgbClr val="00632C"/>
      </a:accent4>
      <a:accent5>
        <a:srgbClr val="00632C"/>
      </a:accent5>
      <a:accent6>
        <a:srgbClr val="809EC2"/>
      </a:accent6>
      <a:hlink>
        <a:srgbClr val="00632C"/>
      </a:hlink>
      <a:folHlink>
        <a:srgbClr val="00B05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440</TotalTime>
  <Words>673</Words>
  <Application>Microsoft Office PowerPoint</Application>
  <PresentationFormat>Экран (4:3)</PresentationFormat>
  <Paragraphs>94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Профориентация в старшем дошкольном возрасте    </vt:lpstr>
      <vt:lpstr>Актуальность темы</vt:lpstr>
      <vt:lpstr>ФГОС ДОУ определяет задачи профориентации :</vt:lpstr>
      <vt:lpstr>Слайд 4</vt:lpstr>
      <vt:lpstr>Задачи исследования</vt:lpstr>
      <vt:lpstr>Вклад ученых в понятие профориентации в ДОУ</vt:lpstr>
      <vt:lpstr>Слайд 7</vt:lpstr>
      <vt:lpstr>Основные понятия</vt:lpstr>
      <vt:lpstr>Этапы профессионального самоопределения</vt:lpstr>
      <vt:lpstr>  СЮЖЕТНО – РОЛЕВАЯ ИГРА</vt:lpstr>
      <vt:lpstr>Слайд 11</vt:lpstr>
      <vt:lpstr>Слайд 12</vt:lpstr>
      <vt:lpstr>Слайд 13</vt:lpstr>
      <vt:lpstr>Констатирующий эксперимент </vt:lpstr>
      <vt:lpstr>Методы исследования</vt:lpstr>
      <vt:lpstr>Эксперимент</vt:lpstr>
      <vt:lpstr>Вопросы беседы</vt:lpstr>
      <vt:lpstr>Критерии оценки опроса детей: </vt:lpstr>
      <vt:lpstr>Уровни</vt:lpstr>
      <vt:lpstr>Результаты констатирующего эксперимента (Беседа)</vt:lpstr>
      <vt:lpstr>Дидактическая игра «Профессии»</vt:lpstr>
      <vt:lpstr>Уровни</vt:lpstr>
      <vt:lpstr>Результаты констатирующего эксперимента (Дидактическая игра)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Пути приобщения детей дошкольного возраста к чтению художественной  литературы в семье  Курсовая работа</dc:title>
  <dc:creator>dom</dc:creator>
  <cp:lastModifiedBy>Валенчак</cp:lastModifiedBy>
  <cp:revision>44</cp:revision>
  <dcterms:created xsi:type="dcterms:W3CDTF">2016-11-30T17:07:33Z</dcterms:created>
  <dcterms:modified xsi:type="dcterms:W3CDTF">2019-02-14T13:26:30Z</dcterms:modified>
</cp:coreProperties>
</file>