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8" r:id="rId2"/>
    <p:sldId id="269" r:id="rId3"/>
    <p:sldId id="270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56" r:id="rId13"/>
    <p:sldId id="257" r:id="rId14"/>
    <p:sldId id="258" r:id="rId15"/>
    <p:sldId id="259" r:id="rId16"/>
    <p:sldId id="267" r:id="rId17"/>
    <p:sldId id="262" r:id="rId18"/>
    <p:sldId id="264" r:id="rId19"/>
    <p:sldId id="265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248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4CF05-DF7E-4673-8514-814774385FBB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EA958-613C-44DC-BD59-C4C971F88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9EA958-613C-44DC-BD59-C4C971F8884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9EA958-613C-44DC-BD59-C4C971F8884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7010-D482-4EB0-AECC-16A0FF9125B6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C6FC-89DC-494F-AA0C-CF1296B9D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7010-D482-4EB0-AECC-16A0FF9125B6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C6FC-89DC-494F-AA0C-CF1296B9D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7010-D482-4EB0-AECC-16A0FF9125B6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C6FC-89DC-494F-AA0C-CF1296B9D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7010-D482-4EB0-AECC-16A0FF9125B6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C6FC-89DC-494F-AA0C-CF1296B9D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7010-D482-4EB0-AECC-16A0FF9125B6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C6FC-89DC-494F-AA0C-CF1296B9D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7010-D482-4EB0-AECC-16A0FF9125B6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C6FC-89DC-494F-AA0C-CF1296B9D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7010-D482-4EB0-AECC-16A0FF9125B6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C6FC-89DC-494F-AA0C-CF1296B9D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7010-D482-4EB0-AECC-16A0FF9125B6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C6FC-89DC-494F-AA0C-CF1296B9D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7010-D482-4EB0-AECC-16A0FF9125B6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C6FC-89DC-494F-AA0C-CF1296B9D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7010-D482-4EB0-AECC-16A0FF9125B6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C6FC-89DC-494F-AA0C-CF1296B9D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7010-D482-4EB0-AECC-16A0FF9125B6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C6FC-89DC-494F-AA0C-CF1296B9D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47010-D482-4EB0-AECC-16A0FF9125B6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0C6FC-89DC-494F-AA0C-CF1296B9D3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elcometovision.wellnet.me/attachments/Image/foYang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hyperlink" Target="http://media.ffclub.ru/up125180-1bd1f83400dc1ccd59f40e7a69ce9617.jpg" TargetMode="External"/><Relationship Id="rId7" Type="http://schemas.openxmlformats.org/officeDocument/2006/relationships/hyperlink" Target="http://www.russedina.ru/images/images/images_406/3a78f0f1cd8b2be3c3bc5086c46c1d7cbig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hyperlink" Target="http://www.valerius-art.com/uploads/articles/2056_1_max.jpg" TargetMode="Externa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forum.moya-semya.ru/uploads/av-37834.jpg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images.medicinenet.com/images/image_collection/skin/port-wine-stain.jpg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online-moda.ru/uploads/posts/2010-09/thumbs/1283412202_v290977_crop1_resiz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c.pics.livejournal.com/koksohim/41563968/524207/524207_original.jpg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ewallpapers.ru/wallpapers/originals/1/Dance_2560x1600_214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tsogu.ru/media/photos/2010/04_01/stolichnyj-vuz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udoktora.net/wp-content/uploads/2011/12/samyie-rasprostranennnyie-mifyi-ob-introvertah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s://interneturok.ru/admin/lessons/1663/%D0%98%D1%81%D1%82%D0%BE%D1%87%D0%BD%D0%B8%D0%B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foto.rambler.ru/original/4b887281-3313-cdca-ffe2-2946cc766450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 descr="Общие физиологические признаки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601416"/>
            <a:ext cx="6826258" cy="5256584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71600" y="260648"/>
            <a:ext cx="727280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Тема: Личность и общество. 8 класс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Урок: Быть личностью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околад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1007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Спасение из экстремальной ситуации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0"/>
            <a:ext cx="2525663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Увлечение компьютерной игрой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573016"/>
            <a:ext cx="435597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мощь другим людям">
            <a:hlinkClick r:id="rId7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3645024"/>
            <a:ext cx="3982591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гатство не дает всег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0"/>
            <a:ext cx="4044850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43808" y="6021288"/>
            <a:ext cx="3828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Богатство не даёт всего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8892480" cy="3573016"/>
          </a:xfrm>
        </p:spPr>
        <p:txBody>
          <a:bodyPr>
            <a:normAutofit/>
          </a:bodyPr>
          <a:lstStyle/>
          <a:p>
            <a:pPr fontAlgn="ctr"/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Тренажеры и тест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54550"/>
            <a:ext cx="8496944" cy="56673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На фото изображен астроном. Какие из цифр указывают на уникальность физиологии человека, а какие – на индивидуальность?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5472608"/>
            <a:ext cx="8101408" cy="1988840"/>
          </a:xfrm>
        </p:spPr>
        <p:txBody>
          <a:bodyPr>
            <a:noAutofit/>
          </a:bodyPr>
          <a:lstStyle/>
          <a:p>
            <a:pPr fontAlgn="ctr"/>
            <a:r>
              <a:rPr lang="ru-RU" sz="2000" b="1" dirty="0" smtClean="0"/>
              <a:t>Шаг 1.</a:t>
            </a:r>
            <a:r>
              <a:rPr lang="ru-RU" sz="2000" dirty="0" smtClean="0"/>
              <a:t>Какие из цифр указывают на уникальность физиологии человека?</a:t>
            </a:r>
          </a:p>
          <a:p>
            <a:pPr fontAlgn="ctr"/>
            <a:r>
              <a:rPr lang="ru-RU" sz="2000" b="1" dirty="0" smtClean="0"/>
              <a:t>Шаг </a:t>
            </a:r>
            <a:r>
              <a:rPr lang="ru-RU" sz="2000" b="1" dirty="0" smtClean="0"/>
              <a:t>2.</a:t>
            </a:r>
            <a:r>
              <a:rPr lang="ru-RU" sz="2000" dirty="0" smtClean="0"/>
              <a:t>Какие из цифр указывают на признаки выражения индивидуальности?</a:t>
            </a:r>
          </a:p>
        </p:txBody>
      </p:sp>
      <p:pic>
        <p:nvPicPr>
          <p:cNvPr id="7" name="Рисунок 6" descr="http://static.interneturok.cdnvideo.ru/c8491021-739e-4fe0-91cf-0497e82aa395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29" r="129"/>
          <a:stretch>
            <a:fillRect/>
          </a:stretch>
        </p:blipFill>
        <p:spPr bwMode="auto">
          <a:xfrm>
            <a:off x="1533872" y="0"/>
            <a:ext cx="5990456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0" y="4149080"/>
            <a:ext cx="9144000" cy="2708920"/>
          </a:xfrm>
        </p:spPr>
        <p:txBody>
          <a:bodyPr>
            <a:normAutofit lnSpcReduction="10000"/>
          </a:bodyPr>
          <a:lstStyle/>
          <a:p>
            <a:pPr fontAlgn="ctr"/>
            <a:r>
              <a:rPr lang="ru-RU" sz="2000" b="1" dirty="0"/>
              <a:t>Шаг 1.</a:t>
            </a:r>
            <a:r>
              <a:rPr lang="ru-RU" sz="2000" dirty="0"/>
              <a:t>Какие из цифр указывают на уникальность физиологии человека?</a:t>
            </a:r>
          </a:p>
          <a:p>
            <a:pPr fontAlgn="ctr"/>
            <a:r>
              <a:rPr lang="ru-RU" sz="2000" dirty="0"/>
              <a:t> 2, 4</a:t>
            </a:r>
          </a:p>
          <a:p>
            <a:r>
              <a:rPr lang="ru-RU" sz="2000" dirty="0"/>
              <a:t>Цифрами 2 (глазница), 4 (ушная раковина) обозначены уникальные физиологические признаки.</a:t>
            </a:r>
          </a:p>
          <a:p>
            <a:pPr fontAlgn="ctr"/>
            <a:r>
              <a:rPr lang="ru-RU" sz="2000" b="1" dirty="0"/>
              <a:t>Шаг 2.</a:t>
            </a:r>
            <a:r>
              <a:rPr lang="ru-RU" sz="2000" dirty="0"/>
              <a:t>Какие из цифр указывают на признаки выражения индивидуальности?</a:t>
            </a:r>
          </a:p>
          <a:p>
            <a:pPr fontAlgn="ctr"/>
            <a:r>
              <a:rPr lang="ru-RU" sz="2000" dirty="0"/>
              <a:t> 1, 3</a:t>
            </a:r>
          </a:p>
          <a:p>
            <a:r>
              <a:rPr lang="ru-RU" sz="2000" dirty="0" smtClean="0"/>
              <a:t>Цифрами </a:t>
            </a:r>
            <a:r>
              <a:rPr lang="ru-RU" sz="2000" dirty="0"/>
              <a:t>1 (стиль одежды), 3 (увлечение) обозначены признаки индивидуальности.</a:t>
            </a:r>
          </a:p>
          <a:p>
            <a:endParaRPr lang="ru-RU" dirty="0"/>
          </a:p>
        </p:txBody>
      </p:sp>
      <p:pic>
        <p:nvPicPr>
          <p:cNvPr id="6" name="Рисунок 5" descr="http://static.interneturok.cdnvideo.ru/c8491021-739e-4fe0-91cf-0497e82aa395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29" r="129"/>
          <a:stretch>
            <a:fillRect/>
          </a:stretch>
        </p:blipFill>
        <p:spPr bwMode="auto">
          <a:xfrm>
            <a:off x="1835696" y="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872208"/>
          </a:xfrm>
        </p:spPr>
        <p:txBody>
          <a:bodyPr>
            <a:noAutofit/>
          </a:bodyPr>
          <a:lstStyle/>
          <a:p>
            <a:pPr algn="l"/>
            <a:r>
              <a:rPr lang="ru-RU" sz="1800" b="1" dirty="0"/>
              <a:t>Стиль одежды, </a:t>
            </a:r>
            <a:r>
              <a:rPr lang="ru-RU" sz="1800" b="1" dirty="0" err="1"/>
              <a:t>волонтерство</a:t>
            </a:r>
            <a:r>
              <a:rPr lang="ru-RU" sz="1800" b="1" dirty="0"/>
              <a:t>, прическа, занятия живописью, донорство, занятия благотворительностью. Что из названного является выражением индивидуальности, а что – личности?</a:t>
            </a:r>
            <a:br>
              <a:rPr lang="ru-RU" sz="1800" b="1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>
                <a:solidFill>
                  <a:srgbClr val="FF0000"/>
                </a:solidFill>
              </a:rPr>
              <a:t>Шаг 1.</a:t>
            </a:r>
            <a:r>
              <a:rPr lang="ru-RU" sz="1800" dirty="0">
                <a:solidFill>
                  <a:srgbClr val="FF0000"/>
                </a:solidFill>
              </a:rPr>
              <a:t>Что из названного является выражением индивидуальности</a:t>
            </a:r>
            <a:r>
              <a:rPr lang="ru-RU" sz="1800" dirty="0" smtClean="0">
                <a:solidFill>
                  <a:srgbClr val="FF0000"/>
                </a:solidFill>
              </a:rPr>
              <a:t>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26113" y="2852936"/>
            <a:ext cx="5918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Шаг </a:t>
            </a:r>
            <a:r>
              <a:rPr lang="ru-RU" b="1" dirty="0" smtClean="0">
                <a:solidFill>
                  <a:srgbClr val="FF0000"/>
                </a:solidFill>
              </a:rPr>
              <a:t>2.</a:t>
            </a:r>
            <a:r>
              <a:rPr lang="ru-RU" dirty="0" smtClean="0">
                <a:solidFill>
                  <a:srgbClr val="FF0000"/>
                </a:solidFill>
              </a:rPr>
              <a:t>Что из названного является выражением личности?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3528" y="1700808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1988840"/>
            <a:ext cx="4056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Стиль одежды, </a:t>
            </a:r>
            <a:r>
              <a:rPr lang="ru-RU" dirty="0" err="1" smtClean="0"/>
              <a:t>волонтерство</a:t>
            </a:r>
            <a:r>
              <a:rPr lang="ru-RU" dirty="0" smtClean="0"/>
              <a:t>, прическа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23528" y="2060848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11560" y="1628800"/>
            <a:ext cx="4673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Стиль одежды, прическа, занятия живописью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23528" y="2420888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11560" y="2348880"/>
            <a:ext cx="6469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Занятия живописью, донорство, занятия благотворительностью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323528" y="3284984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23528" y="3645024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23528" y="4005064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11560" y="3212976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Занятия живописью, донорство, занятия благотворительностью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11560" y="3933056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Волонтерство</a:t>
            </a:r>
            <a:r>
              <a:rPr lang="ru-RU" dirty="0" smtClean="0"/>
              <a:t>, донорство, занятия благотворительностью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11560" y="3573016"/>
            <a:ext cx="40566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Стиль одежды, </a:t>
            </a:r>
            <a:r>
              <a:rPr lang="ru-RU" dirty="0" err="1" smtClean="0"/>
              <a:t>волонтерство</a:t>
            </a:r>
            <a:r>
              <a:rPr lang="ru-RU" dirty="0" smtClean="0"/>
              <a:t>, прическа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763688" y="5877272"/>
            <a:ext cx="5702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Чтобы перейти к следующему слайду, нажмите ПРОБЕЛ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2" grpId="0" animBg="1"/>
      <p:bldP spid="13" grpId="0" animBg="1"/>
      <p:bldP spid="14" grpId="0" animBg="1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836712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Личность, особь, человек, индивид, индивидуальность. </a:t>
            </a:r>
            <a:endParaRPr lang="ru-RU" sz="2000" dirty="0" smtClean="0"/>
          </a:p>
          <a:p>
            <a:pPr algn="ctr"/>
            <a:r>
              <a:rPr lang="ru-RU" sz="2000" dirty="0" smtClean="0"/>
              <a:t>Какие </a:t>
            </a:r>
            <a:r>
              <a:rPr lang="ru-RU" sz="2000" dirty="0" smtClean="0"/>
              <a:t>из этих понятий являются физиологическими, </a:t>
            </a:r>
            <a:endParaRPr lang="ru-RU" sz="2000" dirty="0" smtClean="0"/>
          </a:p>
          <a:p>
            <a:pPr algn="ctr"/>
            <a:r>
              <a:rPr lang="ru-RU" sz="2000" dirty="0" smtClean="0"/>
              <a:t>а </a:t>
            </a:r>
            <a:r>
              <a:rPr lang="ru-RU" sz="2000" dirty="0" smtClean="0"/>
              <a:t>какие – социальными</a:t>
            </a:r>
            <a:r>
              <a:rPr lang="ru-RU" sz="2000" dirty="0" smtClean="0"/>
              <a:t>?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Шаг 1.</a:t>
            </a:r>
            <a:r>
              <a:rPr lang="ru-RU" dirty="0" smtClean="0">
                <a:solidFill>
                  <a:srgbClr val="FF0000"/>
                </a:solidFill>
              </a:rPr>
              <a:t>Какие из названных понятий являются физиологическими?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39552" y="2636912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564904"/>
            <a:ext cx="1765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Особь, индивид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39552" y="3068960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2996952"/>
            <a:ext cx="3039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Индивид, индивидуальность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63688" y="5877272"/>
            <a:ext cx="5702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Чтобы перейти к следующему слайду, нажмите ПРОБЕЛ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39552" y="3501008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41718" y="3429000"/>
            <a:ext cx="1786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Личность, особь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3861048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Шаг 2.</a:t>
            </a:r>
            <a:r>
              <a:rPr lang="ru-RU" dirty="0" smtClean="0">
                <a:solidFill>
                  <a:srgbClr val="FF0000"/>
                </a:solidFill>
              </a:rPr>
              <a:t>Какие из названных понятий являются социальными?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65398" y="4725144"/>
            <a:ext cx="3058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Личность, индивидуальность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99592" y="4293096"/>
            <a:ext cx="3039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Индивид, индивидуальность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99592" y="5147900"/>
            <a:ext cx="1786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Личность, особь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539552" y="4797152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39552" y="4365104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39552" y="5229200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6" grpId="1" animBg="1"/>
      <p:bldP spid="8" grpId="0" animBg="1"/>
      <p:bldP spid="10" grpId="0"/>
      <p:bldP spid="11" grpId="0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20688"/>
            <a:ext cx="4131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Шаг 3.</a:t>
            </a:r>
            <a:r>
              <a:rPr lang="ru-RU" dirty="0" smtClean="0">
                <a:solidFill>
                  <a:srgbClr val="FF0000"/>
                </a:solidFill>
              </a:rPr>
              <a:t>Какое понятие является лишним?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67544" y="1124744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052736"/>
            <a:ext cx="996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Человек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67544" y="1556792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67544" y="1988840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27584" y="1484784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Индивид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06120" y="190754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Личность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2708920"/>
            <a:ext cx="650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Шаг 4.</a:t>
            </a:r>
            <a:r>
              <a:rPr lang="ru-RU" dirty="0" smtClean="0">
                <a:solidFill>
                  <a:srgbClr val="FF0000"/>
                </a:solidFill>
              </a:rPr>
              <a:t>Почему «человек» – лишнее понятие из ряда названных?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67544" y="3212976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52727" y="3140968"/>
            <a:ext cx="465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Потому что «человек» – понятие устаревшее.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67544" y="3645024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07682" y="3573016"/>
            <a:ext cx="4888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Потому что под этим понятием подразумевают </a:t>
            </a:r>
            <a:endParaRPr lang="ru-RU" dirty="0" smtClean="0"/>
          </a:p>
          <a:p>
            <a:r>
              <a:rPr lang="ru-RU" dirty="0" smtClean="0"/>
              <a:t>объединение </a:t>
            </a:r>
            <a:r>
              <a:rPr lang="ru-RU" dirty="0" err="1" smtClean="0"/>
              <a:t>биосоциальных</a:t>
            </a:r>
            <a:r>
              <a:rPr lang="ru-RU" dirty="0" smtClean="0"/>
              <a:t> характеристик.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467544" y="4365104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899592" y="4293096"/>
            <a:ext cx="4888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Потому что под этим понятием подразумевают </a:t>
            </a:r>
            <a:endParaRPr lang="ru-RU" dirty="0" smtClean="0"/>
          </a:p>
          <a:p>
            <a:r>
              <a:rPr lang="ru-RU" dirty="0" smtClean="0"/>
              <a:t>физико-математические </a:t>
            </a:r>
            <a:r>
              <a:rPr lang="ru-RU" dirty="0" smtClean="0"/>
              <a:t>характеристики.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763688" y="5877272"/>
            <a:ext cx="5702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Чтобы перейти к следующему слайду, нажмите ПРОБЕЛ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1" grpId="0" animBg="1"/>
      <p:bldP spid="13" grpId="0" animBg="1"/>
      <p:bldP spid="15" grpId="0" animBg="1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964488" cy="6250706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FF0000"/>
                </a:solidFill>
              </a:rPr>
              <a:t>1. Человек </a:t>
            </a:r>
            <a:r>
              <a:rPr lang="ru-RU" sz="2000" dirty="0">
                <a:solidFill>
                  <a:srgbClr val="FF0000"/>
                </a:solidFill>
              </a:rPr>
              <a:t>как один из людей – это: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А)</a:t>
            </a:r>
            <a:r>
              <a:rPr lang="ru-RU" sz="2000" dirty="0"/>
              <a:t> </a:t>
            </a:r>
            <a:r>
              <a:rPr lang="ru-RU" sz="2000" dirty="0" smtClean="0"/>
              <a:t>прохожий       В)</a:t>
            </a:r>
            <a:r>
              <a:rPr lang="ru-RU" sz="2000" dirty="0"/>
              <a:t> </a:t>
            </a:r>
            <a:r>
              <a:rPr lang="ru-RU" sz="2000" dirty="0" smtClean="0"/>
              <a:t>индивид               С)</a:t>
            </a:r>
            <a:r>
              <a:rPr lang="ru-RU" sz="2000" dirty="0"/>
              <a:t> </a:t>
            </a:r>
            <a:r>
              <a:rPr lang="ru-RU" sz="2000" dirty="0" smtClean="0"/>
              <a:t>россиянин                     </a:t>
            </a:r>
            <a:r>
              <a:rPr lang="en-US" sz="2000" dirty="0" smtClean="0"/>
              <a:t>D)</a:t>
            </a:r>
            <a:r>
              <a:rPr lang="ru-RU" sz="2000" dirty="0"/>
              <a:t> </a:t>
            </a:r>
            <a:r>
              <a:rPr lang="ru-RU" sz="2000" dirty="0" smtClean="0"/>
              <a:t>гражданин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en-US" sz="2000" dirty="0" smtClean="0">
                <a:solidFill>
                  <a:srgbClr val="FF0000"/>
                </a:solidFill>
              </a:rPr>
              <a:t>2</a:t>
            </a:r>
            <a:r>
              <a:rPr lang="ru-RU" sz="2000" dirty="0" smtClean="0">
                <a:solidFill>
                  <a:srgbClr val="FF0000"/>
                </a:solidFill>
              </a:rPr>
              <a:t>. Фаза </a:t>
            </a:r>
            <a:r>
              <a:rPr lang="ru-RU" sz="2000" dirty="0">
                <a:solidFill>
                  <a:srgbClr val="FF0000"/>
                </a:solidFill>
              </a:rPr>
              <a:t>становления личности, когда индивид становится частью группы, общности, носит название: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en-US" sz="2000" dirty="0" smtClean="0"/>
              <a:t>A)</a:t>
            </a:r>
            <a:r>
              <a:rPr lang="ru-RU" sz="2000" dirty="0"/>
              <a:t> </a:t>
            </a:r>
            <a:r>
              <a:rPr lang="ru-RU" sz="2000" dirty="0" smtClean="0"/>
              <a:t>интеграция       </a:t>
            </a:r>
            <a:r>
              <a:rPr lang="en-US" sz="2000" dirty="0" smtClean="0"/>
              <a:t>B)</a:t>
            </a:r>
            <a:r>
              <a:rPr lang="ru-RU" sz="2000" dirty="0"/>
              <a:t> </a:t>
            </a:r>
            <a:r>
              <a:rPr lang="ru-RU" sz="2000" dirty="0" smtClean="0"/>
              <a:t>индивидуализация            </a:t>
            </a:r>
            <a:r>
              <a:rPr lang="en-US" sz="2000" dirty="0" smtClean="0"/>
              <a:t>C)</a:t>
            </a:r>
            <a:r>
              <a:rPr lang="ru-RU" sz="2000" dirty="0"/>
              <a:t> </a:t>
            </a:r>
            <a:r>
              <a:rPr lang="ru-RU" sz="2000" dirty="0" smtClean="0"/>
              <a:t>адаптация             </a:t>
            </a:r>
            <a:r>
              <a:rPr lang="en-US" sz="2000" dirty="0" smtClean="0"/>
              <a:t>D)</a:t>
            </a:r>
            <a:r>
              <a:rPr lang="ru-RU" sz="2000" dirty="0"/>
              <a:t> </a:t>
            </a:r>
            <a:r>
              <a:rPr lang="ru-RU" sz="2000" dirty="0" smtClean="0"/>
              <a:t>реализация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>
                <a:solidFill>
                  <a:srgbClr val="FF0000"/>
                </a:solidFill>
              </a:rPr>
              <a:t>3. Система </a:t>
            </a:r>
            <a:r>
              <a:rPr lang="ru-RU" sz="2000" dirty="0">
                <a:solidFill>
                  <a:srgbClr val="FF0000"/>
                </a:solidFill>
              </a:rPr>
              <a:t>взглядов на мир и места человека в нем – это: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en-US" sz="2000" dirty="0" smtClean="0"/>
              <a:t>A)</a:t>
            </a:r>
            <a:r>
              <a:rPr lang="ru-RU" sz="2000" dirty="0"/>
              <a:t> </a:t>
            </a:r>
            <a:r>
              <a:rPr lang="ru-RU" sz="2000" dirty="0" smtClean="0"/>
              <a:t>убеждение              </a:t>
            </a:r>
            <a:r>
              <a:rPr lang="en-US" sz="2000" dirty="0" smtClean="0"/>
              <a:t>B)</a:t>
            </a:r>
            <a:r>
              <a:rPr lang="ru-RU" sz="2000" dirty="0"/>
              <a:t> </a:t>
            </a:r>
            <a:r>
              <a:rPr lang="ru-RU" sz="2000" dirty="0" smtClean="0"/>
              <a:t>адаптация                      </a:t>
            </a:r>
            <a:r>
              <a:rPr lang="en-US" sz="2000" dirty="0" smtClean="0"/>
              <a:t>C)</a:t>
            </a:r>
            <a:r>
              <a:rPr lang="ru-RU" sz="2000" dirty="0"/>
              <a:t> </a:t>
            </a:r>
            <a:r>
              <a:rPr lang="ru-RU" sz="2000" dirty="0" smtClean="0"/>
              <a:t>мировоззрение           </a:t>
            </a:r>
            <a:r>
              <a:rPr lang="en-US" sz="2000" dirty="0" smtClean="0"/>
              <a:t>D)</a:t>
            </a:r>
            <a:r>
              <a:rPr lang="ru-RU" sz="2000" dirty="0"/>
              <a:t> </a:t>
            </a:r>
            <a:r>
              <a:rPr lang="ru-RU" sz="2000" dirty="0" smtClean="0"/>
              <a:t>вера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>
                <a:solidFill>
                  <a:srgbClr val="FF0000"/>
                </a:solidFill>
              </a:rPr>
              <a:t>4. Стать </a:t>
            </a:r>
            <a:r>
              <a:rPr lang="ru-RU" sz="2000" dirty="0">
                <a:solidFill>
                  <a:srgbClr val="FF0000"/>
                </a:solidFill>
              </a:rPr>
              <a:t>личностью – это: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en-US" sz="2000" dirty="0" smtClean="0"/>
              <a:t>A)</a:t>
            </a:r>
            <a:r>
              <a:rPr lang="ru-RU" sz="2000" dirty="0"/>
              <a:t> заниматься спортом</a:t>
            </a:r>
            <a:br>
              <a:rPr lang="ru-RU" sz="2000" dirty="0"/>
            </a:br>
            <a:r>
              <a:rPr lang="en-US" sz="2000" dirty="0" smtClean="0"/>
              <a:t>B)</a:t>
            </a:r>
            <a:r>
              <a:rPr lang="ru-RU" sz="2000" dirty="0"/>
              <a:t> проявлять в деятельности важные для общества качества</a:t>
            </a:r>
            <a:br>
              <a:rPr lang="ru-RU" sz="2000" dirty="0"/>
            </a:br>
            <a:r>
              <a:rPr lang="en-US" sz="2000" dirty="0" smtClean="0"/>
              <a:t>C)</a:t>
            </a:r>
            <a:r>
              <a:rPr lang="ru-RU" sz="2000" dirty="0"/>
              <a:t> иметь высокий материальный достаток</a:t>
            </a:r>
            <a:br>
              <a:rPr lang="ru-RU" sz="2000" dirty="0"/>
            </a:br>
            <a:r>
              <a:rPr lang="en-US" sz="2000" dirty="0" smtClean="0"/>
              <a:t>D)</a:t>
            </a:r>
            <a:r>
              <a:rPr lang="ru-RU" sz="2000" dirty="0"/>
              <a:t> демонстративно показывать </a:t>
            </a:r>
            <a:r>
              <a:rPr lang="ru-RU" sz="2000" dirty="0" smtClean="0"/>
              <a:t>взрослость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>
                <a:solidFill>
                  <a:srgbClr val="FF0000"/>
                </a:solidFill>
              </a:rPr>
              <a:t>5. Агенты </a:t>
            </a:r>
            <a:r>
              <a:rPr lang="ru-RU" sz="2000" dirty="0">
                <a:solidFill>
                  <a:srgbClr val="FF0000"/>
                </a:solidFill>
              </a:rPr>
              <a:t>социализации: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en-US" sz="2000" dirty="0" smtClean="0"/>
              <a:t>A)</a:t>
            </a:r>
            <a:r>
              <a:rPr lang="ru-RU" sz="2000" dirty="0"/>
              <a:t> шпионы</a:t>
            </a:r>
            <a:br>
              <a:rPr lang="ru-RU" sz="2000" dirty="0"/>
            </a:br>
            <a:r>
              <a:rPr lang="en-US" sz="2000" dirty="0" smtClean="0"/>
              <a:t>B)</a:t>
            </a:r>
            <a:r>
              <a:rPr lang="ru-RU" sz="2000" dirty="0"/>
              <a:t> семья, школа, армия</a:t>
            </a:r>
            <a:br>
              <a:rPr lang="ru-RU" sz="2000" dirty="0"/>
            </a:br>
            <a:r>
              <a:rPr lang="en-US" sz="2000" dirty="0" smtClean="0"/>
              <a:t>C)</a:t>
            </a:r>
            <a:r>
              <a:rPr lang="ru-RU" sz="2000" dirty="0"/>
              <a:t> природа</a:t>
            </a:r>
            <a:br>
              <a:rPr lang="ru-RU" sz="2000" dirty="0"/>
            </a:br>
            <a:r>
              <a:rPr lang="en-US" sz="2000" dirty="0" smtClean="0"/>
              <a:t>D)</a:t>
            </a:r>
            <a:r>
              <a:rPr lang="ru-RU" sz="2000" dirty="0"/>
              <a:t> сотрудники страховой фирмы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499992" y="0"/>
            <a:ext cx="79650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ТЕСТ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Вопрос </a:t>
            </a:r>
            <a:r>
              <a:rPr lang="ru-RU" sz="2000" b="1" dirty="0"/>
              <a:t>1.</a:t>
            </a:r>
            <a:r>
              <a:rPr lang="ru-RU" sz="2000" dirty="0"/>
              <a:t>Человек как один из людей – это:</a:t>
            </a:r>
            <a:br>
              <a:rPr lang="ru-RU" sz="2000" dirty="0"/>
            </a:br>
            <a:r>
              <a:rPr lang="ru-RU" sz="2000" b="1" dirty="0" smtClean="0"/>
              <a:t> ответ: </a:t>
            </a:r>
            <a:r>
              <a:rPr lang="ru-RU" sz="2000" dirty="0" smtClean="0"/>
              <a:t>индивид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Вопрос 2.</a:t>
            </a:r>
            <a:r>
              <a:rPr lang="ru-RU" sz="2000" dirty="0"/>
              <a:t>Фаза становления личности, когда индивид становится частью группы, общности, носит название:</a:t>
            </a:r>
            <a:br>
              <a:rPr lang="ru-RU" sz="2000" dirty="0"/>
            </a:br>
            <a:r>
              <a:rPr lang="ru-RU" sz="2000" b="1" dirty="0" smtClean="0"/>
              <a:t>ответ: </a:t>
            </a:r>
            <a:r>
              <a:rPr lang="ru-RU" sz="2000" dirty="0" smtClean="0"/>
              <a:t>интеграция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Вопрос 3.</a:t>
            </a:r>
            <a:r>
              <a:rPr lang="ru-RU" sz="2000" dirty="0"/>
              <a:t>Система взглядов на мир и места человека в нем – это:</a:t>
            </a:r>
            <a:br>
              <a:rPr lang="ru-RU" sz="2000" dirty="0"/>
            </a:br>
            <a:r>
              <a:rPr lang="ru-RU" sz="2000" b="1" dirty="0" smtClean="0"/>
              <a:t>ответ: </a:t>
            </a:r>
            <a:r>
              <a:rPr lang="ru-RU" sz="2000" dirty="0" smtClean="0"/>
              <a:t>мировоззрение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Вопрос 4.</a:t>
            </a:r>
            <a:r>
              <a:rPr lang="ru-RU" sz="2000" dirty="0"/>
              <a:t>Стать личностью – это:</a:t>
            </a:r>
            <a:br>
              <a:rPr lang="ru-RU" sz="2000" dirty="0"/>
            </a:br>
            <a:r>
              <a:rPr lang="ru-RU" sz="2000" b="1" dirty="0" smtClean="0"/>
              <a:t> </a:t>
            </a:r>
            <a:r>
              <a:rPr lang="ru-RU" sz="2000" b="1" dirty="0"/>
              <a:t>ответ</a:t>
            </a:r>
            <a:r>
              <a:rPr lang="ru-RU" sz="2000" b="1" dirty="0" smtClean="0"/>
              <a:t>: </a:t>
            </a:r>
            <a:r>
              <a:rPr lang="ru-RU" sz="2000" dirty="0" smtClean="0"/>
              <a:t>проявлять </a:t>
            </a:r>
            <a:r>
              <a:rPr lang="ru-RU" sz="2000" dirty="0"/>
              <a:t>в деятельности важные для общества </a:t>
            </a:r>
            <a:r>
              <a:rPr lang="ru-RU" sz="2000" dirty="0" smtClean="0"/>
              <a:t>качества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Вопрос 5.</a:t>
            </a:r>
            <a:r>
              <a:rPr lang="ru-RU" sz="2000" dirty="0"/>
              <a:t>Агенты социализации:</a:t>
            </a:r>
            <a:br>
              <a:rPr lang="ru-RU" sz="2000" dirty="0"/>
            </a:br>
            <a:r>
              <a:rPr lang="ru-RU" sz="2000" b="1" dirty="0" smtClean="0"/>
              <a:t> </a:t>
            </a:r>
            <a:r>
              <a:rPr lang="ru-RU" sz="2000" b="1" dirty="0"/>
              <a:t>ответ</a:t>
            </a:r>
            <a:r>
              <a:rPr lang="ru-RU" sz="2000" b="1" dirty="0" smtClean="0"/>
              <a:t>: </a:t>
            </a:r>
            <a:r>
              <a:rPr lang="ru-RU" sz="2000" dirty="0" smtClean="0"/>
              <a:t>семья</a:t>
            </a:r>
            <a:r>
              <a:rPr lang="ru-RU" sz="2000" dirty="0"/>
              <a:t>, школа, армия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99992" y="0"/>
            <a:ext cx="116012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Ответы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697" name="Рисунок 2" descr="https://static-interneturok.cdnvideo.ru/content/konspekt_image/35379/6e2f361e8535e98035d35503b9faeae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32656"/>
            <a:ext cx="3528392" cy="500539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15816" y="5661248"/>
            <a:ext cx="32271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2. Индивид 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276872"/>
            <a:ext cx="53837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Новикова Валентина </a:t>
            </a:r>
            <a:r>
              <a:rPr lang="ru-RU" sz="2400" dirty="0" err="1" smtClean="0"/>
              <a:t>Сырендоржиевна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учитель истории и обществознания</a:t>
            </a:r>
          </a:p>
          <a:p>
            <a:r>
              <a:rPr lang="ru-RU" sz="2400" dirty="0" smtClean="0"/>
              <a:t>МАОУ «</a:t>
            </a:r>
            <a:r>
              <a:rPr lang="ru-RU" sz="2400" dirty="0" err="1" smtClean="0"/>
              <a:t>Усть-Эгитуйская</a:t>
            </a:r>
            <a:r>
              <a:rPr lang="ru-RU" sz="2400" dirty="0" smtClean="0"/>
              <a:t> СОШ»</a:t>
            </a:r>
            <a:endParaRPr lang="ru-RU" sz="24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95536" y="2204864"/>
            <a:ext cx="0" cy="1296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5" name="Рисунок 3" descr="http://www.master-obraza.ru/forum/MGalleryItem.php?id=100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4495800" cy="2962275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51520" y="3573016"/>
            <a:ext cx="4139952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3. Работа с конкурса двойников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6868" name="Рисунок 4" descr="http://zadira.info/gallery/photos/17744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80928"/>
            <a:ext cx="4219575" cy="3152775"/>
          </a:xfrm>
          <a:prstGeom prst="rect">
            <a:avLst/>
          </a:prstGeom>
          <a:noFill/>
        </p:spPr>
      </p:pic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4499992" y="6093296"/>
            <a:ext cx="4320480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4. Близнецы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17" name="Рисунок 5" descr="http://nyzhnoznat.ru/wp-content/uploads/2012/10/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2787402" cy="2762662"/>
          </a:xfrm>
          <a:prstGeom prst="rect">
            <a:avLst/>
          </a:prstGeom>
          <a:noFill/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20" name="Рисунок 6" descr="http://www.patee.ru/r/x4/53/80/5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0"/>
            <a:ext cx="3554735" cy="2836869"/>
          </a:xfrm>
          <a:prstGeom prst="rect">
            <a:avLst/>
          </a:prstGeom>
          <a:noFill/>
        </p:spPr>
      </p:pic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23" name="Рисунок 7" descr="https://static-interneturok.cdnvideo.ru/content/konspekt_image/35384/749407d216db2e70f48f390a05a9d1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68960"/>
            <a:ext cx="2171700" cy="3171825"/>
          </a:xfrm>
          <a:prstGeom prst="rect">
            <a:avLst/>
          </a:prstGeom>
          <a:noFill/>
        </p:spPr>
      </p:pic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26" name="Рисунок 8" descr="https://static-interneturok.cdnvideo.ru/content/konspekt_image/35385/11ee413d298c0213bf0ec99b2b0c9e36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9178" r="8216"/>
          <a:stretch>
            <a:fillRect/>
          </a:stretch>
        </p:blipFill>
        <p:spPr bwMode="auto">
          <a:xfrm>
            <a:off x="2411760" y="3212976"/>
            <a:ext cx="3240360" cy="2664296"/>
          </a:xfrm>
          <a:prstGeom prst="rect">
            <a:avLst/>
          </a:prstGeom>
          <a:noFill/>
        </p:spPr>
      </p:pic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29" name="Рисунок 9" descr="http://womantalks.ru/uploads/post-122170-127055734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3212976"/>
            <a:ext cx="3571875" cy="2657475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6602719" y="2751311"/>
            <a:ext cx="2177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6. Глаз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1520" y="2598003"/>
            <a:ext cx="37477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5. Отпечатки пальцев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6237312"/>
            <a:ext cx="160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7. Ухо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220910" y="6093296"/>
            <a:ext cx="3680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8. Родимое пятно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93143" y="6021288"/>
            <a:ext cx="2698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9. </a:t>
            </a:r>
            <a:r>
              <a:rPr lang="ru-RU" sz="24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Родинка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3" name="Рисунок 10" descr="Стиль одежды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2104447" cy="2852936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4234407" y="3014276"/>
            <a:ext cx="675185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6" name="Рисунок 11" descr="Выбор музыки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476672"/>
            <a:ext cx="3105526" cy="3888432"/>
          </a:xfrm>
          <a:prstGeom prst="rect">
            <a:avLst/>
          </a:prstGeom>
          <a:noFill/>
        </p:spPr>
      </p:pic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9" name="Рисунок 12" descr="Представитель панк-культуры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140968"/>
            <a:ext cx="4572000" cy="302905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-540568" y="2924944"/>
            <a:ext cx="2736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10. Стиль </a:t>
            </a:r>
            <a:endParaRPr lang="ru-RU" sz="2000" b="1" dirty="0" smtClean="0">
              <a:solidFill>
                <a:srgbClr val="333333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одежды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87515" y="6165304"/>
            <a:ext cx="49564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12. Представитель </a:t>
            </a:r>
            <a:r>
              <a:rPr lang="ru-RU" sz="2000" b="1" dirty="0" err="1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панк-культуры</a:t>
            </a:r>
            <a:r>
              <a:rPr lang="ru-RU" sz="20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4365104"/>
            <a:ext cx="31996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11. Выбор музыки</a:t>
            </a:r>
            <a:endParaRPr lang="ru-RU" sz="32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69" name="Рисунок 13" descr="Увлечение: рисов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02731" cy="56360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5661248"/>
            <a:ext cx="64442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13. Увлечение: рисование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89" name="Рисунок 14" descr="Личность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8356552" cy="55640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99792" y="6021288"/>
            <a:ext cx="3441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14. Личность 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61" name="Рисунок 15" descr="Интроверт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943" y="457200"/>
            <a:ext cx="4010025" cy="2714625"/>
          </a:xfrm>
          <a:prstGeom prst="rect">
            <a:avLst/>
          </a:prstGeom>
          <a:noFill/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64" name="Рисунок 16" descr="Экстраверт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3855" y="404664"/>
            <a:ext cx="4238625" cy="28194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788024" y="3356992"/>
            <a:ext cx="3702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16. Экстраверт 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531" y="3356992"/>
            <a:ext cx="36295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15. Интроверт 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9937" name="Рисунок 17" descr="Размышления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6275" y="332656"/>
            <a:ext cx="4139941" cy="5400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82563" y="6165304"/>
            <a:ext cx="4238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Рис. 17. Размышления 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361</Words>
  <Application>Microsoft Office PowerPoint</Application>
  <PresentationFormat>Экран (4:3)</PresentationFormat>
  <Paragraphs>76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На фото изображен астроном. Какие из цифр указывают на уникальность физиологии человека, а какие – на индивидуальность?  </vt:lpstr>
      <vt:lpstr>Слайд 14</vt:lpstr>
      <vt:lpstr>Стиль одежды, волонтерство, прическа, занятия живописью, донорство, занятия благотворительностью. Что из названного является выражением индивидуальности, а что – личности?  Шаг 1.Что из названного является выражением индивидуальности?</vt:lpstr>
      <vt:lpstr>Слайд 16</vt:lpstr>
      <vt:lpstr>Слайд 17</vt:lpstr>
      <vt:lpstr>1. Человек как один из людей – это: А) прохожий       В) индивид               С) россиянин                     D) гражданин  2. Фаза становления личности, когда индивид становится частью группы, общности, носит название: A) интеграция       B) индивидуализация            C) адаптация             D) реализация  3. Система взглядов на мир и места человека в нем – это: A) убеждение              B) адаптация                      C) мировоззрение           D) вера  4. Стать личностью – это: A) заниматься спортом B) проявлять в деятельности важные для общества качества C) иметь высокий материальный достаток D) демонстративно показывать взрослость  5. Агенты социализации: A) шпионы B) семья, школа, армия C) природа D) сотрудники страховой фирмы   </vt:lpstr>
      <vt:lpstr> Вопрос 1.Человек как один из людей – это:  ответ: индивид  Вопрос 2.Фаза становления личности, когда индивид становится частью группы, общности, носит название: ответ: интеграция  Вопрос 3.Система взглядов на мир и места человека в нем – это: ответ: мировоззрение  Вопрос 4.Стать личностью – это:  ответ: проявлять в деятельности важные для общества качества  Вопрос 5.Агенты социализации:  ответ: семья, школа, армия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10</cp:revision>
  <dcterms:created xsi:type="dcterms:W3CDTF">2020-05-19T14:02:43Z</dcterms:created>
  <dcterms:modified xsi:type="dcterms:W3CDTF">2020-05-19T17:14:22Z</dcterms:modified>
</cp:coreProperties>
</file>