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77" r:id="rId3"/>
    <p:sldId id="297" r:id="rId4"/>
    <p:sldId id="298" r:id="rId5"/>
    <p:sldId id="299" r:id="rId6"/>
    <p:sldId id="301" r:id="rId7"/>
    <p:sldId id="300" r:id="rId8"/>
    <p:sldId id="294" r:id="rId9"/>
    <p:sldId id="295" r:id="rId10"/>
    <p:sldId id="302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1665DA"/>
    <a:srgbClr val="1D208F"/>
    <a:srgbClr val="211E54"/>
    <a:srgbClr val="F4E59C"/>
    <a:srgbClr val="DDDDDD"/>
    <a:srgbClr val="47ABE3"/>
    <a:srgbClr val="005E5C"/>
    <a:srgbClr val="3F1F5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44" autoAdjust="0"/>
    <p:restoredTop sz="82171" autoAdjust="0"/>
  </p:normalViewPr>
  <p:slideViewPr>
    <p:cSldViewPr>
      <p:cViewPr varScale="1">
        <p:scale>
          <a:sx n="44" d="100"/>
          <a:sy n="44" d="100"/>
        </p:scale>
        <p:origin x="-1474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gray"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6" name="Picture 24" descr="bar_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981200"/>
            <a:ext cx="7010400" cy="16002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81000" y="2187575"/>
            <a:ext cx="6019800" cy="708025"/>
          </a:xfrm>
        </p:spPr>
        <p:txBody>
          <a:bodyPr/>
          <a:lstStyle>
            <a:lvl1pPr>
              <a:defRPr sz="4000"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886200" y="4953000"/>
            <a:ext cx="3429000" cy="457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8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553200"/>
            <a:ext cx="2133600" cy="171450"/>
          </a:xfrm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610350"/>
            <a:ext cx="2133600" cy="171450"/>
          </a:xfrm>
        </p:spPr>
        <p:txBody>
          <a:bodyPr/>
          <a:lstStyle>
            <a:lvl1pPr>
              <a:defRPr sz="1200"/>
            </a:lvl1pPr>
          </a:lstStyle>
          <a:p>
            <a:fld id="{493D9110-8D05-46D6-B03A-FAC82059E29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gray">
          <a:xfrm>
            <a:off x="304800" y="471488"/>
            <a:ext cx="13843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 i="1">
                <a:solidFill>
                  <a:schemeClr val="bg1"/>
                </a:solidFill>
              </a:rPr>
              <a:t>LOGO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7D8453-F9EE-4AE0-9619-6BC8932981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504825"/>
            <a:ext cx="2076450" cy="5895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504825"/>
            <a:ext cx="6076950" cy="5895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11A5C8-AB18-4139-8318-3735B6DD5D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04825"/>
            <a:ext cx="4953000" cy="563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381000" y="1371600"/>
            <a:ext cx="8305800" cy="50292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81000" y="65532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2444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428D2FCA-4237-4D09-8D4E-35382669C6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04825"/>
            <a:ext cx="4953000" cy="563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81000" y="1371600"/>
            <a:ext cx="8305800" cy="50292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81000" y="65532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2444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BC5F6B0B-F100-4A65-9253-318A7CC368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00061E-EA70-4314-ACBC-A0AE3E56F5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307946-E0D3-4A29-AB20-AAEAB85D59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0767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0767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E28707-B38D-4637-A27B-B48A5B189D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C5FE8E-5691-4732-94F7-B89F4047D5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94BE28-4BA1-4C2F-A8D7-05A316F314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CEB30-45B6-4495-9216-811BD274CC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A9F00-2A6A-46DB-9BC2-85C7B37A0B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3E5911-3838-42AA-B3C2-302A4B12B5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" name="AutoShape 33"/>
          <p:cNvSpPr>
            <a:spLocks noChangeArrowheads="1"/>
          </p:cNvSpPr>
          <p:nvPr/>
        </p:nvSpPr>
        <p:spPr bwMode="white">
          <a:xfrm>
            <a:off x="200025" y="476250"/>
            <a:ext cx="8610600" cy="685800"/>
          </a:xfrm>
          <a:prstGeom prst="roundRect">
            <a:avLst>
              <a:gd name="adj" fmla="val 22292"/>
            </a:avLst>
          </a:prstGeom>
          <a:gradFill rotWithShape="1">
            <a:gsLst>
              <a:gs pos="0">
                <a:schemeClr val="bg1">
                  <a:gamma/>
                  <a:shade val="6275"/>
                  <a:invGamma/>
                  <a:alpha val="60001"/>
                </a:schemeClr>
              </a:gs>
              <a:gs pos="50000">
                <a:schemeClr val="bg1">
                  <a:alpha val="60001"/>
                </a:schemeClr>
              </a:gs>
              <a:gs pos="100000">
                <a:schemeClr val="bg1">
                  <a:gamma/>
                  <a:shade val="6275"/>
                  <a:invGamma/>
                  <a:alpha val="60001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6" name="AutoShape 32"/>
          <p:cNvSpPr>
            <a:spLocks noChangeArrowheads="1"/>
          </p:cNvSpPr>
          <p:nvPr/>
        </p:nvSpPr>
        <p:spPr bwMode="grayWhite">
          <a:xfrm>
            <a:off x="298450" y="1341438"/>
            <a:ext cx="8540750" cy="5211762"/>
          </a:xfrm>
          <a:prstGeom prst="roundRect">
            <a:avLst>
              <a:gd name="adj" fmla="val 3699"/>
            </a:avLst>
          </a:prstGeom>
          <a:gradFill rotWithShape="1">
            <a:gsLst>
              <a:gs pos="0">
                <a:schemeClr val="bg1">
                  <a:gamma/>
                  <a:shade val="6275"/>
                  <a:invGamma/>
                  <a:alpha val="80000"/>
                </a:schemeClr>
              </a:gs>
              <a:gs pos="50000">
                <a:schemeClr val="bg1">
                  <a:alpha val="78999"/>
                </a:schemeClr>
              </a:gs>
              <a:gs pos="100000">
                <a:schemeClr val="bg1">
                  <a:gamma/>
                  <a:shade val="6275"/>
                  <a:invGamma/>
                  <a:alpha val="8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5" name="Line 31"/>
          <p:cNvSpPr>
            <a:spLocks noChangeShapeType="1"/>
          </p:cNvSpPr>
          <p:nvPr/>
        </p:nvSpPr>
        <p:spPr bwMode="auto">
          <a:xfrm flipH="1">
            <a:off x="0" y="803275"/>
            <a:ext cx="9144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051" name="Picture 27" descr="bar_1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0" y="304800"/>
            <a:ext cx="5715000" cy="1068388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504825"/>
            <a:ext cx="49530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5532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53200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532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73C29F6-CD3D-47FE-A09F-DD941BCF1A9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71600"/>
            <a:ext cx="8305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zoloto21.ru/wp-content/uploads/vidy-zolota.jpg" TargetMode="External"/><Relationship Id="rId3" Type="http://schemas.openxmlformats.org/officeDocument/2006/relationships/hyperlink" Target="https://shop-modern.ru/images/detailed/1432/19c6fc616ed0cacae62b0fe1b28e129c.png" TargetMode="External"/><Relationship Id="rId7" Type="http://schemas.openxmlformats.org/officeDocument/2006/relationships/hyperlink" Target="https://www.economics-prorok.com/wp-content/uploads/2017/09/3582301-Two-gold-bullions-on-hundred-Dollar-bills-Stock-Photo-bullion.jpg" TargetMode="External"/><Relationship Id="rId2" Type="http://schemas.openxmlformats.org/officeDocument/2006/relationships/hyperlink" Target="https://ru.wikipedia.org/wiki/&#1047;&#1086;&#1083;&#1086;&#1090;&#1086;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yandex.ru/images/search?pos=9&amp;from=tabbar&amp;img_url=https://qph.fs.quoracdn.net/main-qimg-a2fd70a3dae52df2dac876dd70faae0c&amp;text=&#1079;&#1086;&#1083;&#1086;&#1090;&#1086;+&#1101;&#1083;&#1077;&#1084;&#1077;&#1085;&#1090;&amp;rpt=simage" TargetMode="External"/><Relationship Id="rId11" Type="http://schemas.openxmlformats.org/officeDocument/2006/relationships/hyperlink" Target="https://doklad-i-referat.ru/soobshchenie/okruzhayushchij-mir/zoloto-poleznoe-iskopaemoe" TargetMode="External"/><Relationship Id="rId5" Type="http://schemas.openxmlformats.org/officeDocument/2006/relationships/hyperlink" Target="https://img3.goodfon.ru/original/1920x1408/9/f4/gold-zoloto-zolotoy-kamni.jpg" TargetMode="External"/><Relationship Id="rId10" Type="http://schemas.openxmlformats.org/officeDocument/2006/relationships/hyperlink" Target="https://fsd.kopilkaurokov.ru/uploads/user_file_572f16c69acb7/img_user_file_572f16c69acb7_18.jpg" TargetMode="External"/><Relationship Id="rId4" Type="http://schemas.openxmlformats.org/officeDocument/2006/relationships/hyperlink" Target="http://golden-inform.ru/wp-content/uploads/2015/05/zoloto-v-tablice-mendeleeva.jpg" TargetMode="External"/><Relationship Id="rId9" Type="http://schemas.openxmlformats.org/officeDocument/2006/relationships/hyperlink" Target="http://www.eruda.ru/foto/2015/samorodok_zhelannyu_neznakomets_avstraliya_1869_god_1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-381000" y="2133600"/>
            <a:ext cx="7543800" cy="114300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«Моё любимое химическое вещество (золото)» </a:t>
            </a:r>
            <a:endParaRPr lang="en-US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276600" y="5029200"/>
            <a:ext cx="3619500" cy="2057295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chemeClr val="bg1">
                    <a:lumMod val="75000"/>
                  </a:schemeClr>
                </a:solidFill>
              </a:rPr>
              <a:t>Автор: Горьковец И. А.,</a:t>
            </a:r>
          </a:p>
          <a:p>
            <a:pPr algn="r"/>
            <a:r>
              <a:rPr lang="ru-RU" b="1" dirty="0" smtClean="0">
                <a:solidFill>
                  <a:schemeClr val="bg1">
                    <a:lumMod val="75000"/>
                  </a:schemeClr>
                </a:solidFill>
              </a:rPr>
              <a:t>воспитатель МАДОУ </a:t>
            </a:r>
          </a:p>
          <a:p>
            <a:pPr algn="r"/>
            <a:r>
              <a:rPr lang="ru-RU" b="1" dirty="0" smtClean="0">
                <a:solidFill>
                  <a:schemeClr val="bg1">
                    <a:lumMod val="75000"/>
                  </a:schemeClr>
                </a:solidFill>
              </a:rPr>
              <a:t>«Детский сад № 304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88602"/>
            <a:ext cx="5943600" cy="563563"/>
          </a:xfrm>
        </p:spPr>
        <p:txBody>
          <a:bodyPr/>
          <a:lstStyle/>
          <a:p>
            <a:r>
              <a:rPr lang="ru-RU" sz="3500" dirty="0" smtClean="0"/>
              <a:t>Источники информации:</a:t>
            </a:r>
          </a:p>
        </p:txBody>
      </p:sp>
      <p:sp>
        <p:nvSpPr>
          <p:cNvPr id="69639" name="AutoShape 7"/>
          <p:cNvSpPr>
            <a:spLocks noChangeArrowheads="1"/>
          </p:cNvSpPr>
          <p:nvPr/>
        </p:nvSpPr>
        <p:spPr bwMode="auto">
          <a:xfrm>
            <a:off x="5943600" y="3276600"/>
            <a:ext cx="2514600" cy="1295400"/>
          </a:xfrm>
          <a:prstGeom prst="roundRect">
            <a:avLst>
              <a:gd name="adj" fmla="val 9106"/>
            </a:avLst>
          </a:prstGeom>
          <a:noFill/>
          <a:ln w="25400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24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81000" y="1447800"/>
            <a:ext cx="79248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1600" dirty="0" smtClean="0">
                <a:hlinkClick r:id="rId2"/>
              </a:rPr>
              <a:t>https://ru.wikipedia.org/wiki/</a:t>
            </a:r>
            <a:r>
              <a:rPr lang="ru-RU" sz="1600" dirty="0" smtClean="0">
                <a:hlinkClick r:id="rId2"/>
              </a:rPr>
              <a:t>Золото</a:t>
            </a:r>
            <a:endParaRPr lang="ru-RU" sz="16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1600" dirty="0" smtClean="0">
                <a:hlinkClick r:id="rId3"/>
              </a:rPr>
              <a:t>https://shop-modern.ru/images/detailed/1432/19c6fc616ed0cacae62b0fe1b28e129c.png</a:t>
            </a:r>
            <a:endParaRPr lang="ru-RU" sz="16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1600" dirty="0" smtClean="0">
                <a:hlinkClick r:id="rId4"/>
              </a:rPr>
              <a:t>http://golden-inform.ru/wp-content/uploads/2015/05/zoloto-v-tablice-mendeleeva.jpg</a:t>
            </a:r>
            <a:endParaRPr lang="ru-RU" sz="16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1600" dirty="0" smtClean="0">
                <a:hlinkClick r:id="rId5"/>
              </a:rPr>
              <a:t>https://img3.goodfon.ru/original/1920x1408/9/f4/gold-zoloto-zolotoy-kamni.jpg</a:t>
            </a:r>
            <a:endParaRPr lang="ru-RU" sz="16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1600" dirty="0" smtClean="0">
                <a:hlinkClick r:id="rId6"/>
              </a:rPr>
              <a:t>https://yandex.ru/images/search?pos=9&amp;from=tabbar&amp;img_url=https%3A%2F%2Fqph.fs.quoracdn.net%2Fmain-qimg-a2fd70a3dae52df2dac876dd70faae0c&amp;text=</a:t>
            </a:r>
            <a:r>
              <a:rPr lang="ru-RU" sz="1600" dirty="0" err="1" smtClean="0">
                <a:hlinkClick r:id="rId6"/>
              </a:rPr>
              <a:t>золото+элемент</a:t>
            </a:r>
            <a:r>
              <a:rPr lang="ru-RU" sz="1600" dirty="0" smtClean="0">
                <a:hlinkClick r:id="rId6"/>
              </a:rPr>
              <a:t>&amp;</a:t>
            </a:r>
            <a:r>
              <a:rPr lang="en-US" sz="1600" dirty="0" err="1" smtClean="0">
                <a:hlinkClick r:id="rId6"/>
              </a:rPr>
              <a:t>rpt</a:t>
            </a:r>
            <a:r>
              <a:rPr lang="en-US" sz="1600" dirty="0" smtClean="0">
                <a:hlinkClick r:id="rId6"/>
              </a:rPr>
              <a:t>=</a:t>
            </a:r>
            <a:r>
              <a:rPr lang="en-US" sz="1600" dirty="0" err="1" smtClean="0">
                <a:hlinkClick r:id="rId6"/>
              </a:rPr>
              <a:t>simage</a:t>
            </a:r>
            <a:endParaRPr lang="ru-RU" sz="16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1600" dirty="0" smtClean="0"/>
              <a:t>https://www.1zoom.me/big/26/59813-ksyu.jpg</a:t>
            </a:r>
            <a:endParaRPr lang="ru-RU" sz="16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1600" dirty="0" smtClean="0">
                <a:hlinkClick r:id="rId7"/>
              </a:rPr>
              <a:t>https://www.economics-prorok.com/wp-content/uploads/2017/09/3582301-Two-gold-bullions-on-hundred-Dollar-bills-Stock-Photo-bullion.jpg</a:t>
            </a:r>
            <a:endParaRPr lang="ru-RU" sz="16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1600" dirty="0">
                <a:hlinkClick r:id="rId8"/>
              </a:rPr>
              <a:t>https://</a:t>
            </a:r>
            <a:r>
              <a:rPr lang="en-US" sz="1600" dirty="0" smtClean="0">
                <a:hlinkClick r:id="rId8"/>
              </a:rPr>
              <a:t>zoloto21.ru/wp-content/uploads/vidy-zolota.jpg</a:t>
            </a:r>
            <a:endParaRPr lang="ru-RU" sz="16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1600" dirty="0">
                <a:hlinkClick r:id="rId9"/>
              </a:rPr>
              <a:t>http://</a:t>
            </a:r>
            <a:r>
              <a:rPr lang="en-US" sz="1600" dirty="0" smtClean="0">
                <a:hlinkClick r:id="rId9"/>
              </a:rPr>
              <a:t>www.eruda.ru/foto/2015/samorodok_zhelannyu_neznakomets_avstraliya_1869_god_1.jpg</a:t>
            </a:r>
            <a:endParaRPr lang="ru-RU" sz="16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1600" dirty="0">
                <a:hlinkClick r:id="rId10"/>
              </a:rPr>
              <a:t>https://</a:t>
            </a:r>
            <a:r>
              <a:rPr lang="en-US" sz="1600" dirty="0" smtClean="0">
                <a:hlinkClick r:id="rId10"/>
              </a:rPr>
              <a:t>fsd.kopilkaurokov.ru/uploads/user_file_572f16c69acb7/img_user_file_572f16c69acb7_18.jpg</a:t>
            </a:r>
            <a:endParaRPr lang="ru-RU" sz="16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1600" dirty="0" smtClean="0">
                <a:hlinkClick r:id="rId11"/>
              </a:rPr>
              <a:t>https://doklad-i-referat.ru/soobshchenie/okruzhayushchij-mir/zoloto-poleznoe-iskopaemoe</a:t>
            </a:r>
            <a:endParaRPr lang="ru-RU" sz="1600" dirty="0" smtClean="0"/>
          </a:p>
        </p:txBody>
      </p:sp>
    </p:spTree>
    <p:extLst>
      <p:ext uri="{BB962C8B-B14F-4D97-AF65-F5344CB8AC3E}">
        <p14:creationId xmlns="" xmlns:p14="http://schemas.microsoft.com/office/powerpoint/2010/main" val="307214704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33400"/>
            <a:ext cx="4953000" cy="611188"/>
          </a:xfrm>
        </p:spPr>
        <p:txBody>
          <a:bodyPr/>
          <a:lstStyle/>
          <a:p>
            <a:r>
              <a:rPr lang="ru-RU" sz="4800" dirty="0"/>
              <a:t>Этимология</a:t>
            </a:r>
            <a:r>
              <a:rPr lang="ru-RU" dirty="0"/>
              <a:t/>
            </a:r>
            <a:br>
              <a:rPr lang="ru-RU" dirty="0"/>
            </a:br>
            <a:endParaRPr lang="en-US" dirty="0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62950"/>
            <a:ext cx="7924800" cy="3833050"/>
          </a:xfrm>
        </p:spPr>
        <p:txBody>
          <a:bodyPr/>
          <a:lstStyle/>
          <a:p>
            <a:pPr marL="0" indent="0" algn="ctr">
              <a:lnSpc>
                <a:spcPct val="90000"/>
              </a:lnSpc>
              <a:buNone/>
            </a:pPr>
            <a:r>
              <a:rPr lang="en-US" sz="2800" b="1" dirty="0" smtClean="0"/>
              <a:t>	</a:t>
            </a:r>
            <a:r>
              <a:rPr lang="ru-RU" sz="4400" b="1" dirty="0" err="1" smtClean="0"/>
              <a:t>Зо́лото</a:t>
            </a:r>
            <a:r>
              <a:rPr lang="ru-RU" sz="4400" b="1" dirty="0" smtClean="0"/>
              <a:t> </a:t>
            </a:r>
            <a:r>
              <a:rPr lang="ru-RU" sz="4400" b="1" dirty="0"/>
              <a:t>(</a:t>
            </a:r>
            <a:r>
              <a:rPr lang="ru-RU" sz="4400" b="1" dirty="0" err="1"/>
              <a:t>Au</a:t>
            </a:r>
            <a:r>
              <a:rPr lang="ru-RU" sz="4400" b="1" dirty="0"/>
              <a:t> от лат. </a:t>
            </a:r>
            <a:r>
              <a:rPr lang="ru-RU" sz="4400" b="1" dirty="0" err="1"/>
              <a:t>Aurum</a:t>
            </a:r>
            <a:r>
              <a:rPr lang="ru-RU" sz="4400" b="1" dirty="0" smtClean="0"/>
              <a:t>) </a:t>
            </a:r>
            <a:r>
              <a:rPr lang="ru-RU" sz="4400" dirty="0" smtClean="0"/>
              <a:t>— </a:t>
            </a:r>
            <a:r>
              <a:rPr lang="ru-RU" sz="4400" dirty="0"/>
              <a:t>благородный металл жёлтого цвета.</a:t>
            </a:r>
            <a:endParaRPr lang="en-US" sz="44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5527" y="1828800"/>
            <a:ext cx="5715000" cy="417195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ru-RU" sz="2400" b="1" dirty="0"/>
              <a:t>Праславянское «*</a:t>
            </a:r>
            <a:r>
              <a:rPr lang="en-US" sz="2400" b="1" dirty="0" err="1"/>
              <a:t>zolto</a:t>
            </a:r>
            <a:r>
              <a:rPr lang="en-US" sz="2400" b="1" dirty="0"/>
              <a:t>» («</a:t>
            </a:r>
            <a:r>
              <a:rPr lang="ru-RU" sz="2400" b="1" dirty="0"/>
              <a:t>золото</a:t>
            </a:r>
            <a:r>
              <a:rPr lang="ru-RU" sz="2400" b="1" dirty="0" smtClean="0"/>
              <a:t>») родственно</a:t>
            </a:r>
            <a:r>
              <a:rPr lang="ru-RU" sz="2400" b="1" dirty="0"/>
              <a:t> лит. </a:t>
            </a:r>
            <a:r>
              <a:rPr lang="en-US" sz="2400" b="1" dirty="0" err="1"/>
              <a:t>geltonas</a:t>
            </a:r>
            <a:r>
              <a:rPr lang="en-US" sz="2400" b="1" dirty="0"/>
              <a:t> «</a:t>
            </a:r>
            <a:r>
              <a:rPr lang="ru-RU" sz="2400" b="1" dirty="0"/>
              <a:t>жёлтый</a:t>
            </a:r>
            <a:r>
              <a:rPr lang="ru-RU" sz="2400" b="1" dirty="0" smtClean="0"/>
              <a:t>»,</a:t>
            </a:r>
            <a:endParaRPr lang="ru-RU" sz="2400" b="1" dirty="0"/>
          </a:p>
          <a:p>
            <a:pPr marL="0" indent="0">
              <a:lnSpc>
                <a:spcPct val="90000"/>
              </a:lnSpc>
              <a:buNone/>
            </a:pPr>
            <a:r>
              <a:rPr lang="ru-RU" sz="2400" b="1" dirty="0"/>
              <a:t>латыш. </a:t>
            </a:r>
            <a:r>
              <a:rPr lang="en-US" sz="2400" b="1" dirty="0" err="1"/>
              <a:t>zelts</a:t>
            </a:r>
            <a:r>
              <a:rPr lang="en-US" sz="2400" b="1" dirty="0"/>
              <a:t> «</a:t>
            </a:r>
            <a:r>
              <a:rPr lang="ru-RU" sz="2400" b="1" dirty="0"/>
              <a:t>золото»;  </a:t>
            </a:r>
            <a:r>
              <a:rPr lang="ru-RU" sz="2400" b="1" dirty="0" smtClean="0"/>
              <a:t>нем</a:t>
            </a:r>
            <a:r>
              <a:rPr lang="ru-RU" sz="2400" b="1" dirty="0"/>
              <a:t>. </a:t>
            </a:r>
            <a:r>
              <a:rPr lang="en-US" sz="2400" b="1" dirty="0"/>
              <a:t>gold, </a:t>
            </a:r>
            <a:endParaRPr lang="ru-RU" sz="2400" b="1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ru-RU" sz="2400" b="1" dirty="0" smtClean="0"/>
              <a:t>англ</a:t>
            </a:r>
            <a:r>
              <a:rPr lang="ru-RU" sz="2400" b="1" dirty="0"/>
              <a:t>. </a:t>
            </a:r>
            <a:r>
              <a:rPr lang="en-US" sz="2400" b="1" dirty="0"/>
              <a:t>Gold.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2400" b="1" dirty="0"/>
              <a:t>Отсюда же названия цветов: «жёлтый», «зелёный».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2400" b="1" dirty="0"/>
              <a:t>Латинское </a:t>
            </a:r>
            <a:r>
              <a:rPr lang="en-US" sz="2400" b="1" dirty="0"/>
              <a:t>aurum </a:t>
            </a:r>
            <a:r>
              <a:rPr lang="ru-RU" sz="2400" b="1" dirty="0"/>
              <a:t>означает «жёлтое» и родственно с «Авророй» (</a:t>
            </a:r>
            <a:r>
              <a:rPr lang="en-US" sz="2400" b="1" dirty="0"/>
              <a:t>Aurora) — </a:t>
            </a:r>
            <a:r>
              <a:rPr lang="ru-RU" sz="2400" b="1" dirty="0"/>
              <a:t>утренней зарёй.</a:t>
            </a:r>
          </a:p>
          <a:p>
            <a:pPr>
              <a:lnSpc>
                <a:spcPct val="90000"/>
              </a:lnSpc>
            </a:pPr>
            <a:endParaRPr lang="en-US" sz="20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09600"/>
            <a:ext cx="6096000" cy="762000"/>
          </a:xfrm>
        </p:spPr>
        <p:txBody>
          <a:bodyPr/>
          <a:lstStyle/>
          <a:p>
            <a:r>
              <a:rPr lang="ru-RU" sz="3200" dirty="0" smtClean="0"/>
              <a:t>Происхождение вещества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950527" y="2076450"/>
            <a:ext cx="2791691" cy="34671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80159531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6040582" cy="839788"/>
          </a:xfrm>
        </p:spPr>
        <p:txBody>
          <a:bodyPr/>
          <a:lstStyle/>
          <a:p>
            <a:r>
              <a:rPr lang="ru-RU" sz="3900" dirty="0" smtClean="0"/>
              <a:t>Физические свойства</a:t>
            </a:r>
            <a:endParaRPr lang="en-US" sz="3900" dirty="0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7924800" cy="4202112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ru-RU" b="1" dirty="0" smtClean="0"/>
              <a:t>Золото</a:t>
            </a:r>
          </a:p>
          <a:p>
            <a:pPr>
              <a:lnSpc>
                <a:spcPct val="90000"/>
              </a:lnSpc>
            </a:pPr>
            <a:r>
              <a:rPr lang="ru-RU" b="1" dirty="0" smtClean="0"/>
              <a:t>обладает </a:t>
            </a:r>
            <a:r>
              <a:rPr lang="ru-RU" b="1" dirty="0"/>
              <a:t>высокой теплопроводностью и низким электрическим </a:t>
            </a:r>
            <a:r>
              <a:rPr lang="ru-RU" b="1" dirty="0" smtClean="0"/>
              <a:t>сопротивлением;</a:t>
            </a:r>
          </a:p>
          <a:p>
            <a:pPr>
              <a:lnSpc>
                <a:spcPct val="90000"/>
              </a:lnSpc>
            </a:pPr>
            <a:r>
              <a:rPr lang="ru-RU" b="1" dirty="0" smtClean="0"/>
              <a:t>очень </a:t>
            </a:r>
            <a:r>
              <a:rPr lang="ru-RU" b="1" dirty="0"/>
              <a:t>тяжёлый </a:t>
            </a:r>
            <a:r>
              <a:rPr lang="ru-RU" b="1" dirty="0" smtClean="0"/>
              <a:t>металл; </a:t>
            </a:r>
          </a:p>
          <a:p>
            <a:pPr>
              <a:lnSpc>
                <a:spcPct val="90000"/>
              </a:lnSpc>
            </a:pPr>
            <a:r>
              <a:rPr lang="ru-RU" b="1" dirty="0" smtClean="0"/>
              <a:t>очень </a:t>
            </a:r>
            <a:r>
              <a:rPr lang="ru-RU" b="1" dirty="0"/>
              <a:t>мягкий </a:t>
            </a:r>
            <a:r>
              <a:rPr lang="ru-RU" b="1" dirty="0" smtClean="0"/>
              <a:t>металл;</a:t>
            </a:r>
          </a:p>
          <a:p>
            <a:pPr>
              <a:lnSpc>
                <a:spcPct val="90000"/>
              </a:lnSpc>
            </a:pPr>
            <a:r>
              <a:rPr lang="ru-RU" b="1" dirty="0" err="1" smtClean="0"/>
              <a:t>высокопластично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1473147198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6040582" cy="839788"/>
          </a:xfrm>
        </p:spPr>
        <p:txBody>
          <a:bodyPr/>
          <a:lstStyle/>
          <a:p>
            <a:r>
              <a:rPr lang="ru-RU" sz="3900" dirty="0" smtClean="0"/>
              <a:t>Применение</a:t>
            </a:r>
            <a:endParaRPr lang="en-US" sz="3900" dirty="0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7924800" cy="4202112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buNone/>
            </a:pPr>
            <a:r>
              <a:rPr lang="ru-RU" sz="2000" b="1" dirty="0" smtClean="0">
                <a:solidFill>
                  <a:srgbClr val="FFFF00"/>
                </a:solidFill>
              </a:rPr>
              <a:t>	</a:t>
            </a:r>
          </a:p>
          <a:p>
            <a:r>
              <a:rPr lang="ru-RU" sz="2000" dirty="0" smtClean="0"/>
              <a:t>Золото является одним из немногих драгоценных металлов. Человечество использовало золото ещё задолго до нашей эры. Но использовалось она не как элемент роскоши. Древние люди применяли золото как оружие. С помощью золота они охотились на зверей. В основном из золота делались наконечники на копья и стрелы потому что метал было сложно найти.</a:t>
            </a:r>
          </a:p>
          <a:p>
            <a:r>
              <a:rPr lang="ru-RU" sz="2000" dirty="0" smtClean="0"/>
              <a:t>Сейчас же золото чаще используется как элемент роскоши. Из золота очень много производят различные украшения, кольца, серьги и ещё много различенных ювелирных изделий.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3015324905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Применение золота</a:t>
            </a:r>
          </a:p>
        </p:txBody>
      </p:sp>
      <p:sp>
        <p:nvSpPr>
          <p:cNvPr id="69639" name="AutoShape 7"/>
          <p:cNvSpPr>
            <a:spLocks noChangeArrowheads="1"/>
          </p:cNvSpPr>
          <p:nvPr/>
        </p:nvSpPr>
        <p:spPr bwMode="auto">
          <a:xfrm>
            <a:off x="5943600" y="3276600"/>
            <a:ext cx="2514600" cy="1295400"/>
          </a:xfrm>
          <a:prstGeom prst="roundRect">
            <a:avLst>
              <a:gd name="adj" fmla="val 9106"/>
            </a:avLst>
          </a:prstGeom>
          <a:noFill/>
          <a:ln w="25400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24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/>
          <a:srcRect/>
          <a:stretch/>
        </p:blipFill>
        <p:spPr>
          <a:xfrm>
            <a:off x="609600" y="1524000"/>
            <a:ext cx="7641772" cy="4800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509566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6040582" cy="839788"/>
          </a:xfrm>
        </p:spPr>
        <p:txBody>
          <a:bodyPr/>
          <a:lstStyle/>
          <a:p>
            <a:r>
              <a:rPr lang="ru-RU" sz="3900" dirty="0" smtClean="0"/>
              <a:t>Добыча золота</a:t>
            </a:r>
            <a:endParaRPr lang="en-US" sz="3900" dirty="0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5867400" cy="4202112"/>
          </a:xfrm>
        </p:spPr>
        <p:txBody>
          <a:bodyPr/>
          <a:lstStyle/>
          <a:p>
            <a:r>
              <a:rPr lang="ru-RU" sz="2000" dirty="0" smtClean="0"/>
              <a:t>Золото — это металл который крайне тяжело добыть. Но это не значит, что на нашей планете его мало. Существует предположение что золото есть даже в атмосфере, но она невидимо нашему глазу. Золото является первым металлом которое было найдено человеком. Основная концентрация золота находится в металлическом ядре земли. Именно поэтому его так тяжело добывать. Золото так же добывают в различных ручьях и реках. Так был найден самый крупный самородок весом в 72 килограмма. Был он всего в пяти сантиметрах под землёй.</a:t>
            </a:r>
          </a:p>
          <a:p>
            <a:pPr marL="0" indent="0">
              <a:lnSpc>
                <a:spcPct val="90000"/>
              </a:lnSpc>
              <a:buNone/>
            </a:pPr>
            <a:endParaRPr lang="ru-RU" sz="2000" b="1" dirty="0" smtClean="0">
              <a:solidFill>
                <a:srgbClr val="FFFF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867400" y="3429000"/>
            <a:ext cx="2791655" cy="276974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988403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-76200" y="575168"/>
            <a:ext cx="6934200" cy="563563"/>
          </a:xfrm>
        </p:spPr>
        <p:txBody>
          <a:bodyPr/>
          <a:lstStyle/>
          <a:p>
            <a:r>
              <a:rPr lang="ru-RU" sz="3700" dirty="0" smtClean="0"/>
              <a:t>Нахождение в природе</a:t>
            </a:r>
            <a:endParaRPr lang="en-US" sz="3700" dirty="0"/>
          </a:p>
        </p:txBody>
      </p:sp>
      <p:sp>
        <p:nvSpPr>
          <p:cNvPr id="81923" name="Freeform 3"/>
          <p:cNvSpPr>
            <a:spLocks noEditPoints="1"/>
          </p:cNvSpPr>
          <p:nvPr/>
        </p:nvSpPr>
        <p:spPr bwMode="gray">
          <a:xfrm>
            <a:off x="914400" y="1981200"/>
            <a:ext cx="5943600" cy="4038600"/>
          </a:xfrm>
          <a:custGeom>
            <a:avLst/>
            <a:gdLst/>
            <a:ahLst/>
            <a:cxnLst>
              <a:cxn ang="0">
                <a:pos x="1092" y="50"/>
              </a:cxn>
              <a:cxn ang="0">
                <a:pos x="822" y="168"/>
              </a:cxn>
              <a:cxn ang="0">
                <a:pos x="594" y="300"/>
              </a:cxn>
              <a:cxn ang="0">
                <a:pos x="406" y="446"/>
              </a:cxn>
              <a:cxn ang="0">
                <a:pos x="254" y="604"/>
              </a:cxn>
              <a:cxn ang="0">
                <a:pos x="140" y="772"/>
              </a:cxn>
              <a:cxn ang="0">
                <a:pos x="60" y="944"/>
              </a:cxn>
              <a:cxn ang="0">
                <a:pos x="14" y="1122"/>
              </a:cxn>
              <a:cxn ang="0">
                <a:pos x="0" y="1300"/>
              </a:cxn>
              <a:cxn ang="0">
                <a:pos x="18" y="1476"/>
              </a:cxn>
              <a:cxn ang="0">
                <a:pos x="64" y="1650"/>
              </a:cxn>
              <a:cxn ang="0">
                <a:pos x="138" y="1818"/>
              </a:cxn>
              <a:cxn ang="0">
                <a:pos x="238" y="1978"/>
              </a:cxn>
              <a:cxn ang="0">
                <a:pos x="364" y="2126"/>
              </a:cxn>
              <a:cxn ang="0">
                <a:pos x="512" y="2262"/>
              </a:cxn>
              <a:cxn ang="0">
                <a:pos x="684" y="2382"/>
              </a:cxn>
              <a:cxn ang="0">
                <a:pos x="874" y="2484"/>
              </a:cxn>
              <a:cxn ang="0">
                <a:pos x="1086" y="2564"/>
              </a:cxn>
              <a:cxn ang="0">
                <a:pos x="1314" y="2622"/>
              </a:cxn>
              <a:cxn ang="0">
                <a:pos x="1558" y="2654"/>
              </a:cxn>
              <a:cxn ang="0">
                <a:pos x="1818" y="2658"/>
              </a:cxn>
              <a:cxn ang="0">
                <a:pos x="2090" y="2632"/>
              </a:cxn>
              <a:cxn ang="0">
                <a:pos x="2374" y="2574"/>
              </a:cxn>
              <a:cxn ang="0">
                <a:pos x="2544" y="2912"/>
              </a:cxn>
              <a:cxn ang="0">
                <a:pos x="1868" y="1552"/>
              </a:cxn>
              <a:cxn ang="0">
                <a:pos x="1956" y="1914"/>
              </a:cxn>
              <a:cxn ang="0">
                <a:pos x="1788" y="1936"/>
              </a:cxn>
              <a:cxn ang="0">
                <a:pos x="1616" y="1934"/>
              </a:cxn>
              <a:cxn ang="0">
                <a:pos x="1442" y="1912"/>
              </a:cxn>
              <a:cxn ang="0">
                <a:pos x="1272" y="1872"/>
              </a:cxn>
              <a:cxn ang="0">
                <a:pos x="1108" y="1812"/>
              </a:cxn>
              <a:cxn ang="0">
                <a:pos x="952" y="1736"/>
              </a:cxn>
              <a:cxn ang="0">
                <a:pos x="810" y="1646"/>
              </a:cxn>
              <a:cxn ang="0">
                <a:pos x="684" y="1542"/>
              </a:cxn>
              <a:cxn ang="0">
                <a:pos x="578" y="1428"/>
              </a:cxn>
              <a:cxn ang="0">
                <a:pos x="494" y="1304"/>
              </a:cxn>
              <a:cxn ang="0">
                <a:pos x="438" y="1170"/>
              </a:cxn>
              <a:cxn ang="0">
                <a:pos x="410" y="1032"/>
              </a:cxn>
              <a:cxn ang="0">
                <a:pos x="416" y="888"/>
              </a:cxn>
              <a:cxn ang="0">
                <a:pos x="460" y="742"/>
              </a:cxn>
              <a:cxn ang="0">
                <a:pos x="544" y="592"/>
              </a:cxn>
              <a:cxn ang="0">
                <a:pos x="670" y="444"/>
              </a:cxn>
              <a:cxn ang="0">
                <a:pos x="844" y="298"/>
              </a:cxn>
              <a:cxn ang="0">
                <a:pos x="1070" y="154"/>
              </a:cxn>
              <a:cxn ang="0">
                <a:pos x="1348" y="16"/>
              </a:cxn>
              <a:cxn ang="0">
                <a:pos x="1244" y="0"/>
              </a:cxn>
              <a:cxn ang="0">
                <a:pos x="2820" y="1934"/>
              </a:cxn>
              <a:cxn ang="0">
                <a:pos x="2820" y="1934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tx2"/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  <a:effectLst>
            <a:outerShdw dist="206741" dir="8249373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81959" name="Text Box 39"/>
          <p:cNvSpPr txBox="1">
            <a:spLocks noChangeArrowheads="1"/>
          </p:cNvSpPr>
          <p:nvPr/>
        </p:nvSpPr>
        <p:spPr bwMode="gray">
          <a:xfrm>
            <a:off x="2148490" y="2638425"/>
            <a:ext cx="3214093" cy="18158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В </a:t>
            </a:r>
            <a:r>
              <a:rPr lang="ru-RU" sz="2800" dirty="0"/>
              <a:t>природе в чистом виде золото почти не </a:t>
            </a:r>
            <a:r>
              <a:rPr lang="ru-RU" sz="2800" dirty="0" smtClean="0"/>
              <a:t>встречается</a:t>
            </a:r>
            <a:endParaRPr lang="en-US" dirty="0"/>
          </a:p>
        </p:txBody>
      </p:sp>
      <p:sp>
        <p:nvSpPr>
          <p:cNvPr id="81967" name="Oval 47"/>
          <p:cNvSpPr>
            <a:spLocks noChangeArrowheads="1"/>
          </p:cNvSpPr>
          <p:nvPr/>
        </p:nvSpPr>
        <p:spPr bwMode="gray">
          <a:xfrm>
            <a:off x="990600" y="2638425"/>
            <a:ext cx="914400" cy="533400"/>
          </a:xfrm>
          <a:prstGeom prst="ellipse">
            <a:avLst/>
          </a:prstGeom>
          <a:solidFill>
            <a:srgbClr val="0F2145">
              <a:alpha val="3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1973" name="Oval 53"/>
          <p:cNvSpPr>
            <a:spLocks noChangeArrowheads="1"/>
          </p:cNvSpPr>
          <p:nvPr/>
        </p:nvSpPr>
        <p:spPr bwMode="gray">
          <a:xfrm>
            <a:off x="2286000" y="2108200"/>
            <a:ext cx="685800" cy="228600"/>
          </a:xfrm>
          <a:prstGeom prst="ellipse">
            <a:avLst/>
          </a:prstGeom>
          <a:solidFill>
            <a:srgbClr val="0F2145">
              <a:alpha val="3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34000" y="2057400"/>
            <a:ext cx="2935645" cy="2057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828800" y="1600200"/>
            <a:ext cx="1524000" cy="11582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33400" y="3429000"/>
            <a:ext cx="1831273" cy="14144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200400" y="4572000"/>
            <a:ext cx="1745133" cy="143193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Цвет золота</a:t>
            </a:r>
            <a:endParaRPr lang="en-US" sz="4000" dirty="0"/>
          </a:p>
        </p:txBody>
      </p:sp>
      <p:sp>
        <p:nvSpPr>
          <p:cNvPr id="85050" name="Text Box 58"/>
          <p:cNvSpPr txBox="1">
            <a:spLocks noChangeArrowheads="1"/>
          </p:cNvSpPr>
          <p:nvPr/>
        </p:nvSpPr>
        <p:spPr bwMode="gray">
          <a:xfrm>
            <a:off x="744528" y="2397820"/>
            <a:ext cx="1863941" cy="13234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000" dirty="0">
                <a:solidFill>
                  <a:srgbClr val="FF0000"/>
                </a:solidFill>
                <a:latin typeface="Verdana" pitchFamily="34" charset="0"/>
              </a:rPr>
              <a:t>Красное золото – </a:t>
            </a:r>
            <a:r>
              <a:rPr lang="ru-RU" sz="2000" dirty="0">
                <a:latin typeface="Verdana" pitchFamily="34" charset="0"/>
              </a:rPr>
              <a:t>серебро, медь</a:t>
            </a:r>
          </a:p>
        </p:txBody>
      </p:sp>
      <p:sp>
        <p:nvSpPr>
          <p:cNvPr id="85062" name="Text Box 70"/>
          <p:cNvSpPr txBox="1">
            <a:spLocks noChangeArrowheads="1"/>
          </p:cNvSpPr>
          <p:nvPr/>
        </p:nvSpPr>
        <p:spPr bwMode="gray">
          <a:xfrm>
            <a:off x="6692294" y="2425025"/>
            <a:ext cx="2057400" cy="13234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ru-RU" sz="2000" dirty="0">
                <a:latin typeface="Verdana" pitchFamily="34" charset="0"/>
              </a:rPr>
              <a:t>Белое золото – палладий, никель, платина</a:t>
            </a:r>
          </a:p>
        </p:txBody>
      </p:sp>
      <p:sp>
        <p:nvSpPr>
          <p:cNvPr id="85073" name="Text Box 81"/>
          <p:cNvSpPr txBox="1">
            <a:spLocks noChangeArrowheads="1"/>
          </p:cNvSpPr>
          <p:nvPr/>
        </p:nvSpPr>
        <p:spPr bwMode="gray">
          <a:xfrm>
            <a:off x="3268544" y="1428324"/>
            <a:ext cx="2601237" cy="16312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000" dirty="0">
                <a:solidFill>
                  <a:srgbClr val="FFFF00"/>
                </a:solidFill>
                <a:latin typeface="Verdana" pitchFamily="34" charset="0"/>
              </a:rPr>
              <a:t>Желтое золото – </a:t>
            </a:r>
            <a:r>
              <a:rPr lang="ru-RU" sz="2000" dirty="0">
                <a:latin typeface="Verdana" pitchFamily="34" charset="0"/>
              </a:rPr>
              <a:t>серебро, медь (в другом процентном соотношении)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/>
          <a:srcRect/>
          <a:stretch/>
        </p:blipFill>
        <p:spPr>
          <a:xfrm>
            <a:off x="609600" y="4038600"/>
            <a:ext cx="2216728" cy="19812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31627" y="3447185"/>
            <a:ext cx="2209800" cy="2209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446726" y="4038600"/>
            <a:ext cx="2064329" cy="19812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11TGp_connection_dark">
  <a:themeElements>
    <a:clrScheme name="211TGp_connection_dark 1">
      <a:dk1>
        <a:srgbClr val="969696"/>
      </a:dk1>
      <a:lt1>
        <a:srgbClr val="FFFFFF"/>
      </a:lt1>
      <a:dk2>
        <a:srgbClr val="023888"/>
      </a:dk2>
      <a:lt2>
        <a:srgbClr val="85D9F7"/>
      </a:lt2>
      <a:accent1>
        <a:srgbClr val="5AB14B"/>
      </a:accent1>
      <a:accent2>
        <a:srgbClr val="2F7ADF"/>
      </a:accent2>
      <a:accent3>
        <a:srgbClr val="AAAEC3"/>
      </a:accent3>
      <a:accent4>
        <a:srgbClr val="DADADA"/>
      </a:accent4>
      <a:accent5>
        <a:srgbClr val="B5D5B1"/>
      </a:accent5>
      <a:accent6>
        <a:srgbClr val="2A6ECA"/>
      </a:accent6>
      <a:hlink>
        <a:srgbClr val="8793ED"/>
      </a:hlink>
      <a:folHlink>
        <a:srgbClr val="EBA22B"/>
      </a:folHlink>
    </a:clrScheme>
    <a:fontScheme name="211TGp_connection_da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11TGp_connection_dark 1">
        <a:dk1>
          <a:srgbClr val="969696"/>
        </a:dk1>
        <a:lt1>
          <a:srgbClr val="FFFFFF"/>
        </a:lt1>
        <a:dk2>
          <a:srgbClr val="023888"/>
        </a:dk2>
        <a:lt2>
          <a:srgbClr val="85D9F7"/>
        </a:lt2>
        <a:accent1>
          <a:srgbClr val="5AB14B"/>
        </a:accent1>
        <a:accent2>
          <a:srgbClr val="2F7ADF"/>
        </a:accent2>
        <a:accent3>
          <a:srgbClr val="AAAEC3"/>
        </a:accent3>
        <a:accent4>
          <a:srgbClr val="DADADA"/>
        </a:accent4>
        <a:accent5>
          <a:srgbClr val="B5D5B1"/>
        </a:accent5>
        <a:accent6>
          <a:srgbClr val="2A6ECA"/>
        </a:accent6>
        <a:hlink>
          <a:srgbClr val="8793ED"/>
        </a:hlink>
        <a:folHlink>
          <a:srgbClr val="EBA22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1TGp_connection_dark 2">
        <a:dk1>
          <a:srgbClr val="969696"/>
        </a:dk1>
        <a:lt1>
          <a:srgbClr val="FFFFFF"/>
        </a:lt1>
        <a:dk2>
          <a:srgbClr val="3F1F53"/>
        </a:dk2>
        <a:lt2>
          <a:srgbClr val="F3CC9D"/>
        </a:lt2>
        <a:accent1>
          <a:srgbClr val="557FE7"/>
        </a:accent1>
        <a:accent2>
          <a:srgbClr val="EB6363"/>
        </a:accent2>
        <a:accent3>
          <a:srgbClr val="AFABB3"/>
        </a:accent3>
        <a:accent4>
          <a:srgbClr val="DADADA"/>
        </a:accent4>
        <a:accent5>
          <a:srgbClr val="B4C0F1"/>
        </a:accent5>
        <a:accent6>
          <a:srgbClr val="D55959"/>
        </a:accent6>
        <a:hlink>
          <a:srgbClr val="9351C9"/>
        </a:hlink>
        <a:folHlink>
          <a:srgbClr val="28C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1TGp_connection_dark 3">
        <a:dk1>
          <a:srgbClr val="969696"/>
        </a:dk1>
        <a:lt1>
          <a:srgbClr val="FFFFFF"/>
        </a:lt1>
        <a:dk2>
          <a:srgbClr val="005E5C"/>
        </a:dk2>
        <a:lt2>
          <a:srgbClr val="DAEEA2"/>
        </a:lt2>
        <a:accent1>
          <a:srgbClr val="238FD9"/>
        </a:accent1>
        <a:accent2>
          <a:srgbClr val="43A98E"/>
        </a:accent2>
        <a:accent3>
          <a:srgbClr val="AAB6B5"/>
        </a:accent3>
        <a:accent4>
          <a:srgbClr val="DADADA"/>
        </a:accent4>
        <a:accent5>
          <a:srgbClr val="ACC6E9"/>
        </a:accent5>
        <a:accent6>
          <a:srgbClr val="3C9980"/>
        </a:accent6>
        <a:hlink>
          <a:srgbClr val="98C385"/>
        </a:hlink>
        <a:folHlink>
          <a:srgbClr val="D0AA2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259</TotalTime>
  <Words>221</Words>
  <Application>Microsoft Office PowerPoint</Application>
  <PresentationFormat>Экран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211TGp_connection_dark</vt:lpstr>
      <vt:lpstr>«Моё любимое химическое вещество (золото)» </vt:lpstr>
      <vt:lpstr>Этимология </vt:lpstr>
      <vt:lpstr>Происхождение вещества </vt:lpstr>
      <vt:lpstr>Физические свойства</vt:lpstr>
      <vt:lpstr>Применение</vt:lpstr>
      <vt:lpstr>Применение золота</vt:lpstr>
      <vt:lpstr>Добыча золота</vt:lpstr>
      <vt:lpstr>Нахождение в природе</vt:lpstr>
      <vt:lpstr>Цвет золота</vt:lpstr>
      <vt:lpstr>Источники информации:</vt:lpstr>
    </vt:vector>
  </TitlesOfParts>
  <Company>Guilddesign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Sung Ha, Park</dc:creator>
  <cp:lastModifiedBy>Адрей</cp:lastModifiedBy>
  <cp:revision>36</cp:revision>
  <dcterms:created xsi:type="dcterms:W3CDTF">2004-10-01T04:18:53Z</dcterms:created>
  <dcterms:modified xsi:type="dcterms:W3CDTF">2020-05-19T11:43:36Z</dcterms:modified>
</cp:coreProperties>
</file>